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Lst>
  <p:notesMasterIdLst>
    <p:notesMasterId r:id="rId26"/>
  </p:notesMasterIdLst>
  <p:handoutMasterIdLst>
    <p:handoutMasterId r:id="rId27"/>
  </p:handoutMasterIdLst>
  <p:sldIdLst>
    <p:sldId id="257" r:id="rId3"/>
    <p:sldId id="310" r:id="rId4"/>
    <p:sldId id="292" r:id="rId5"/>
    <p:sldId id="313" r:id="rId6"/>
    <p:sldId id="272" r:id="rId7"/>
    <p:sldId id="290" r:id="rId8"/>
    <p:sldId id="314" r:id="rId9"/>
    <p:sldId id="301" r:id="rId10"/>
    <p:sldId id="312" r:id="rId11"/>
    <p:sldId id="318" r:id="rId12"/>
    <p:sldId id="319" r:id="rId13"/>
    <p:sldId id="316" r:id="rId14"/>
    <p:sldId id="320" r:id="rId15"/>
    <p:sldId id="315" r:id="rId16"/>
    <p:sldId id="305" r:id="rId17"/>
    <p:sldId id="306" r:id="rId18"/>
    <p:sldId id="307" r:id="rId19"/>
    <p:sldId id="308" r:id="rId20"/>
    <p:sldId id="317" r:id="rId21"/>
    <p:sldId id="304" r:id="rId22"/>
    <p:sldId id="303" r:id="rId23"/>
    <p:sldId id="309" r:id="rId24"/>
    <p:sldId id="311" r:id="rId25"/>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7A11"/>
    <a:srgbClr val="FFC000"/>
    <a:srgbClr val="57201F"/>
    <a:srgbClr val="FF9900"/>
    <a:srgbClr val="D16309"/>
    <a:srgbClr val="43C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5" autoAdjust="0"/>
    <p:restoredTop sz="85155" autoAdjust="0"/>
  </p:normalViewPr>
  <p:slideViewPr>
    <p:cSldViewPr>
      <p:cViewPr>
        <p:scale>
          <a:sx n="80" d="100"/>
          <a:sy n="80" d="100"/>
        </p:scale>
        <p:origin x="-240" y="-3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86" d="100"/>
          <a:sy n="86" d="100"/>
        </p:scale>
        <p:origin x="-2466" y="10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4"/>
            <a:ext cx="3077085" cy="512636"/>
          </a:xfrm>
          <a:prstGeom prst="rect">
            <a:avLst/>
          </a:prstGeom>
        </p:spPr>
        <p:txBody>
          <a:bodyPr vert="horz" lIns="95359" tIns="47680" rIns="95359" bIns="4768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4020551" y="4"/>
            <a:ext cx="3077085" cy="512636"/>
          </a:xfrm>
          <a:prstGeom prst="rect">
            <a:avLst/>
          </a:prstGeom>
        </p:spPr>
        <p:txBody>
          <a:bodyPr vert="horz" lIns="95359" tIns="47680" rIns="95359" bIns="47680" rtlCol="0"/>
          <a:lstStyle>
            <a:lvl1pPr algn="r" fontAlgn="auto">
              <a:spcBef>
                <a:spcPts val="0"/>
              </a:spcBef>
              <a:spcAft>
                <a:spcPts val="0"/>
              </a:spcAft>
              <a:defRPr sz="1200" smtClean="0">
                <a:latin typeface="+mn-lt"/>
              </a:defRPr>
            </a:lvl1pPr>
          </a:lstStyle>
          <a:p>
            <a:pPr>
              <a:defRPr/>
            </a:pPr>
            <a:fld id="{D9DBFF5F-5C99-4E4C-8D49-41536A2BFDC0}" type="datetimeFigureOut">
              <a:rPr lang="fr-FR"/>
              <a:pPr>
                <a:defRPr/>
              </a:pPr>
              <a:t>07/08/2012</a:t>
            </a:fld>
            <a:endParaRPr lang="fr-FR"/>
          </a:p>
        </p:txBody>
      </p:sp>
      <p:sp>
        <p:nvSpPr>
          <p:cNvPr id="4" name="Espace réservé du pied de page 3"/>
          <p:cNvSpPr>
            <a:spLocks noGrp="1"/>
          </p:cNvSpPr>
          <p:nvPr>
            <p:ph type="ftr" sz="quarter" idx="2"/>
          </p:nvPr>
        </p:nvSpPr>
        <p:spPr>
          <a:xfrm>
            <a:off x="4" y="9720330"/>
            <a:ext cx="3077085" cy="512634"/>
          </a:xfrm>
          <a:prstGeom prst="rect">
            <a:avLst/>
          </a:prstGeom>
        </p:spPr>
        <p:txBody>
          <a:bodyPr vert="horz" lIns="95359" tIns="47680" rIns="95359" bIns="4768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4020551" y="9720330"/>
            <a:ext cx="3077085" cy="512634"/>
          </a:xfrm>
          <a:prstGeom prst="rect">
            <a:avLst/>
          </a:prstGeom>
        </p:spPr>
        <p:txBody>
          <a:bodyPr vert="horz" lIns="95359" tIns="47680" rIns="95359" bIns="47680" rtlCol="0" anchor="b"/>
          <a:lstStyle>
            <a:lvl1pPr algn="r" fontAlgn="auto">
              <a:spcBef>
                <a:spcPts val="0"/>
              </a:spcBef>
              <a:spcAft>
                <a:spcPts val="0"/>
              </a:spcAft>
              <a:defRPr sz="1200" smtClean="0">
                <a:latin typeface="+mn-lt"/>
              </a:defRPr>
            </a:lvl1pPr>
          </a:lstStyle>
          <a:p>
            <a:pPr>
              <a:defRPr/>
            </a:pPr>
            <a:fld id="{28F7CD9F-BC2F-4026-B10F-D6AB7A5B925F}" type="slidenum">
              <a:rPr lang="fr-FR"/>
              <a:pPr>
                <a:defRPr/>
              </a:pPr>
              <a:t>‹N°›</a:t>
            </a:fld>
            <a:endParaRPr lang="fr-FR"/>
          </a:p>
        </p:txBody>
      </p:sp>
    </p:spTree>
    <p:extLst>
      <p:ext uri="{BB962C8B-B14F-4D97-AF65-F5344CB8AC3E}">
        <p14:creationId xmlns:p14="http://schemas.microsoft.com/office/powerpoint/2010/main" val="3813649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3"/>
            <a:ext cx="3077085" cy="510989"/>
          </a:xfrm>
          <a:prstGeom prst="rect">
            <a:avLst/>
          </a:prstGeom>
        </p:spPr>
        <p:txBody>
          <a:bodyPr vert="horz" lIns="95359" tIns="47680" rIns="95359" bIns="4768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4020551" y="3"/>
            <a:ext cx="3077085" cy="510989"/>
          </a:xfrm>
          <a:prstGeom prst="rect">
            <a:avLst/>
          </a:prstGeom>
        </p:spPr>
        <p:txBody>
          <a:bodyPr vert="horz" lIns="95359" tIns="47680" rIns="95359" bIns="47680" rtlCol="0"/>
          <a:lstStyle>
            <a:lvl1pPr algn="r" fontAlgn="auto">
              <a:spcBef>
                <a:spcPts val="0"/>
              </a:spcBef>
              <a:spcAft>
                <a:spcPts val="0"/>
              </a:spcAft>
              <a:defRPr sz="1200" smtClean="0">
                <a:latin typeface="+mn-lt"/>
              </a:defRPr>
            </a:lvl1pPr>
          </a:lstStyle>
          <a:p>
            <a:pPr>
              <a:defRPr/>
            </a:pPr>
            <a:fld id="{0C621646-68B4-4DDF-9EF8-083DC39374CD}" type="datetimeFigureOut">
              <a:rPr lang="fr-FR"/>
              <a:pPr>
                <a:defRPr/>
              </a:pPr>
              <a:t>07/08/2012</a:t>
            </a:fld>
            <a:endParaRPr lang="fr-FR"/>
          </a:p>
        </p:txBody>
      </p:sp>
      <p:sp>
        <p:nvSpPr>
          <p:cNvPr id="4" name="Espace réservé de l'image des diapositives 3"/>
          <p:cNvSpPr>
            <a:spLocks noGrp="1" noRot="1" noChangeAspect="1"/>
          </p:cNvSpPr>
          <p:nvPr>
            <p:ph type="sldImg" idx="2"/>
          </p:nvPr>
        </p:nvSpPr>
        <p:spPr>
          <a:xfrm>
            <a:off x="992188" y="769938"/>
            <a:ext cx="5114925" cy="3836987"/>
          </a:xfrm>
          <a:prstGeom prst="rect">
            <a:avLst/>
          </a:prstGeom>
          <a:noFill/>
          <a:ln w="12700">
            <a:solidFill>
              <a:prstClr val="black"/>
            </a:solidFill>
          </a:ln>
        </p:spPr>
        <p:txBody>
          <a:bodyPr vert="horz" lIns="95359" tIns="47680" rIns="95359" bIns="47680" rtlCol="0" anchor="ctr"/>
          <a:lstStyle/>
          <a:p>
            <a:pPr lvl="0"/>
            <a:endParaRPr lang="fr-FR" noProof="0"/>
          </a:p>
        </p:txBody>
      </p:sp>
      <p:sp>
        <p:nvSpPr>
          <p:cNvPr id="5" name="Espace réservé des commentaires 4"/>
          <p:cNvSpPr>
            <a:spLocks noGrp="1"/>
          </p:cNvSpPr>
          <p:nvPr>
            <p:ph type="body" sz="quarter" idx="3"/>
          </p:nvPr>
        </p:nvSpPr>
        <p:spPr>
          <a:xfrm>
            <a:off x="710099" y="4860992"/>
            <a:ext cx="5679106" cy="4605492"/>
          </a:xfrm>
          <a:prstGeom prst="rect">
            <a:avLst/>
          </a:prstGeom>
        </p:spPr>
        <p:txBody>
          <a:bodyPr vert="horz" lIns="95359" tIns="47680" rIns="95359" bIns="4768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4" y="9720330"/>
            <a:ext cx="3077085" cy="512634"/>
          </a:xfrm>
          <a:prstGeom prst="rect">
            <a:avLst/>
          </a:prstGeom>
        </p:spPr>
        <p:txBody>
          <a:bodyPr vert="horz" lIns="95359" tIns="47680" rIns="95359" bIns="4768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0551" y="9720330"/>
            <a:ext cx="3077085" cy="512634"/>
          </a:xfrm>
          <a:prstGeom prst="rect">
            <a:avLst/>
          </a:prstGeom>
        </p:spPr>
        <p:txBody>
          <a:bodyPr vert="horz" lIns="95359" tIns="47680" rIns="95359" bIns="47680" rtlCol="0" anchor="b"/>
          <a:lstStyle>
            <a:lvl1pPr algn="r" fontAlgn="auto">
              <a:spcBef>
                <a:spcPts val="0"/>
              </a:spcBef>
              <a:spcAft>
                <a:spcPts val="0"/>
              </a:spcAft>
              <a:defRPr sz="1200" smtClean="0">
                <a:latin typeface="+mn-lt"/>
              </a:defRPr>
            </a:lvl1pPr>
          </a:lstStyle>
          <a:p>
            <a:pPr>
              <a:defRPr/>
            </a:pPr>
            <a:fld id="{A1E3E433-DF7A-4DE9-9E6F-47AD8EEEF872}" type="slidenum">
              <a:rPr lang="fr-FR"/>
              <a:pPr>
                <a:defRPr/>
              </a:pPr>
              <a:t>‹N°›</a:t>
            </a:fld>
            <a:endParaRPr lang="fr-FR"/>
          </a:p>
        </p:txBody>
      </p:sp>
    </p:spTree>
    <p:extLst>
      <p:ext uri="{BB962C8B-B14F-4D97-AF65-F5344CB8AC3E}">
        <p14:creationId xmlns:p14="http://schemas.microsoft.com/office/powerpoint/2010/main" val="2409659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i="1"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13</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14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15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16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17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18</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19</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20</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21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 la hiérarchie des </a:t>
            </a:r>
            <a:r>
              <a:rPr lang="fr-FR" baseline="0" dirty="0" smtClean="0"/>
              <a:t>documents de planification et d’orientation, le PLU n’est pas en haut de l’échelle.</a:t>
            </a:r>
          </a:p>
          <a:p>
            <a:r>
              <a:rPr lang="fr-FR" dirty="0" smtClean="0"/>
              <a:t>Il se doit d’être compatible avec les documents de planification intercommunale</a:t>
            </a:r>
            <a:r>
              <a:rPr lang="fr-FR" baseline="0" dirty="0" smtClean="0"/>
              <a:t> qui lui sont supérieurs, dont notamment le SCOT.</a:t>
            </a:r>
          </a:p>
          <a:p>
            <a:r>
              <a:rPr lang="fr-FR" baseline="0" dirty="0" smtClean="0"/>
              <a:t>Il doit également tenir compte des orientations des documents d’orientations validés tels le Plan Climat ou le </a:t>
            </a:r>
            <a:r>
              <a:rPr lang="fr-FR" baseline="0" dirty="0" err="1" smtClean="0"/>
              <a:t>Gerplan</a:t>
            </a:r>
            <a:r>
              <a:rPr lang="fr-FR" baseline="0" dirty="0" smtClean="0"/>
              <a:t>.</a:t>
            </a:r>
          </a:p>
          <a:p>
            <a:endParaRPr lang="fr-FR" baseline="0" dirty="0" smtClean="0"/>
          </a:p>
          <a:p>
            <a:r>
              <a:rPr lang="fr-FR" baseline="0" dirty="0" smtClean="0"/>
              <a:t>En revanche, le PLU s’impose aux opérations de construction et d’aménagement.</a:t>
            </a:r>
            <a:endParaRPr lang="fr-FR"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E3E433-DF7A-4DE9-9E6F-47AD8EEEF872}" type="slidenum">
              <a:rPr lang="fr-FR" smtClean="0"/>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9 avril 2009</a:t>
            </a:r>
          </a:p>
        </p:txBody>
      </p:sp>
      <p:sp>
        <p:nvSpPr>
          <p:cNvPr id="5" name="Espace réservé du pied de page 4"/>
          <p:cNvSpPr>
            <a:spLocks noGrp="1"/>
          </p:cNvSpPr>
          <p:nvPr>
            <p:ph type="ftr" sz="quarter" idx="11"/>
          </p:nvPr>
        </p:nvSpPr>
        <p:spPr/>
        <p:txBody>
          <a:bodyPr/>
          <a:lstStyle>
            <a:lvl1pPr>
              <a:defRPr/>
            </a:lvl1pPr>
          </a:lstStyle>
          <a:p>
            <a:pPr>
              <a:defRPr/>
            </a:pPr>
            <a:r>
              <a:rPr lang="fr-FR"/>
              <a:t>POS et PLU -Présentation commune d'Illzach</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F67D52E5-7EE4-424C-9367-442924776BEB}"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a:t>9 avril 2009</a:t>
            </a:r>
          </a:p>
        </p:txBody>
      </p:sp>
      <p:sp>
        <p:nvSpPr>
          <p:cNvPr id="6" name="Espace réservé du pied de page 4"/>
          <p:cNvSpPr>
            <a:spLocks noGrp="1"/>
          </p:cNvSpPr>
          <p:nvPr>
            <p:ph type="ftr" sz="quarter" idx="11"/>
          </p:nvPr>
        </p:nvSpPr>
        <p:spPr/>
        <p:txBody>
          <a:bodyPr/>
          <a:lstStyle>
            <a:lvl1pPr>
              <a:defRPr/>
            </a:lvl1pPr>
          </a:lstStyle>
          <a:p>
            <a:pPr>
              <a:defRPr/>
            </a:pPr>
            <a:r>
              <a:rPr lang="fr-FR"/>
              <a:t>POS et PLU -Présentation commune d'Illzach</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7047239D-F761-4786-BB2B-471BE16F7AEB}"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9 avril 2009</a:t>
            </a:r>
          </a:p>
        </p:txBody>
      </p:sp>
      <p:sp>
        <p:nvSpPr>
          <p:cNvPr id="5" name="Espace réservé du pied de page 4"/>
          <p:cNvSpPr>
            <a:spLocks noGrp="1"/>
          </p:cNvSpPr>
          <p:nvPr>
            <p:ph type="ftr" sz="quarter" idx="11"/>
          </p:nvPr>
        </p:nvSpPr>
        <p:spPr/>
        <p:txBody>
          <a:bodyPr/>
          <a:lstStyle>
            <a:lvl1pPr>
              <a:defRPr/>
            </a:lvl1pPr>
          </a:lstStyle>
          <a:p>
            <a:pPr>
              <a:defRPr/>
            </a:pPr>
            <a:r>
              <a:rPr lang="fr-FR"/>
              <a:t>POS et PLU -Présentation commune d'Illzach</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9BDAF7D4-5FBA-4982-933D-8C128B8D95C9}"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9 avril 2009</a:t>
            </a:r>
          </a:p>
        </p:txBody>
      </p:sp>
      <p:sp>
        <p:nvSpPr>
          <p:cNvPr id="5" name="Espace réservé du pied de page 4"/>
          <p:cNvSpPr>
            <a:spLocks noGrp="1"/>
          </p:cNvSpPr>
          <p:nvPr>
            <p:ph type="ftr" sz="quarter" idx="11"/>
          </p:nvPr>
        </p:nvSpPr>
        <p:spPr/>
        <p:txBody>
          <a:bodyPr/>
          <a:lstStyle>
            <a:lvl1pPr>
              <a:defRPr/>
            </a:lvl1pPr>
          </a:lstStyle>
          <a:p>
            <a:pPr>
              <a:defRPr/>
            </a:pPr>
            <a:r>
              <a:rPr lang="fr-FR"/>
              <a:t>POS et PLU -Présentation commune d'Illzach</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34CE288B-20D4-46C1-A0C5-D10833066A72}"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fr-FR"/>
              <a:t>9 avril 2009</a:t>
            </a:r>
          </a:p>
        </p:txBody>
      </p:sp>
      <p:sp>
        <p:nvSpPr>
          <p:cNvPr id="4" name="Espace réservé du pied de page 4"/>
          <p:cNvSpPr>
            <a:spLocks noGrp="1"/>
          </p:cNvSpPr>
          <p:nvPr>
            <p:ph type="ftr" sz="quarter" idx="11"/>
          </p:nvPr>
        </p:nvSpPr>
        <p:spPr/>
        <p:txBody>
          <a:bodyPr/>
          <a:lstStyle>
            <a:lvl1pPr>
              <a:defRPr/>
            </a:lvl1pPr>
          </a:lstStyle>
          <a:p>
            <a:pPr>
              <a:defRPr/>
            </a:pPr>
            <a:r>
              <a:rPr lang="fr-FR"/>
              <a:t>POS et PLU -Présentation commune d'Illzach</a:t>
            </a: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E5F41E13-ABEE-4FF1-9C46-A426B29EC4E9}"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r>
              <a:rPr lang="fr-FR"/>
              <a:t>9 avril 2009</a:t>
            </a:r>
          </a:p>
        </p:txBody>
      </p:sp>
      <p:sp>
        <p:nvSpPr>
          <p:cNvPr id="5" name="Espace réservé du pied de page 4"/>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r>
              <a:rPr lang="fr-FR"/>
              <a:t>POS et PLU -Présentation commune d'Illzach</a:t>
            </a:r>
            <a:endParaRPr lang="fr-FR" dirty="0"/>
          </a:p>
        </p:txBody>
      </p:sp>
      <p:sp>
        <p:nvSpPr>
          <p:cNvPr id="6" name="Espace réservé du numéro de diapositive 5"/>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713BEBCB-1F22-4407-A906-0CA373A4D645}"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1"/>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r>
              <a:rPr lang="fr-FR"/>
              <a:t>9 avril 2009</a:t>
            </a:r>
          </a:p>
        </p:txBody>
      </p:sp>
      <p:sp>
        <p:nvSpPr>
          <p:cNvPr id="5" name="Espace réservé du pied de page 4"/>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r>
              <a:rPr lang="fr-FR"/>
              <a:t>POS et PLU -Présentation commune d'Illzach</a:t>
            </a:r>
            <a:endParaRPr lang="fr-FR" dirty="0"/>
          </a:p>
        </p:txBody>
      </p:sp>
      <p:sp>
        <p:nvSpPr>
          <p:cNvPr id="6" name="Espace réservé du numéro de diapositive 5"/>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5D90F0A7-C482-46BE-B41E-BF93F8E65B27}"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r>
              <a:rPr lang="fr-FR"/>
              <a:t>9 avril 2009</a:t>
            </a:r>
          </a:p>
        </p:txBody>
      </p:sp>
      <p:sp>
        <p:nvSpPr>
          <p:cNvPr id="6" name="Espace réservé du pied de page 5"/>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r>
              <a:rPr lang="fr-FR"/>
              <a:t>POS et PLU -Présentation commune d'Illzach</a:t>
            </a:r>
            <a:endParaRPr lang="fr-FR" dirty="0"/>
          </a:p>
        </p:txBody>
      </p:sp>
      <p:sp>
        <p:nvSpPr>
          <p:cNvPr id="7" name="Espace réservé du numéro de diapositive 6"/>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9DFEF4DD-0A77-4D7C-AB03-BAED613530E1}"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r>
              <a:rPr lang="fr-FR"/>
              <a:t>9 avril 2009</a:t>
            </a:r>
          </a:p>
        </p:txBody>
      </p:sp>
      <p:sp>
        <p:nvSpPr>
          <p:cNvPr id="8" name="Espace réservé du pied de page 7"/>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r>
              <a:rPr lang="fr-FR"/>
              <a:t>POS et PLU -Présentation commune d'Illzach</a:t>
            </a:r>
            <a:endParaRPr lang="fr-FR" dirty="0"/>
          </a:p>
        </p:txBody>
      </p:sp>
      <p:sp>
        <p:nvSpPr>
          <p:cNvPr id="9" name="Espace réservé du numéro de diapositive 8"/>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63B8C061-3ABE-4C3C-BD6F-447325746BDD}"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r>
              <a:rPr lang="fr-FR"/>
              <a:t>9 avril 2009</a:t>
            </a:r>
          </a:p>
        </p:txBody>
      </p:sp>
      <p:sp>
        <p:nvSpPr>
          <p:cNvPr id="4" name="Espace réservé du pied de page 3"/>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r>
              <a:rPr lang="fr-FR"/>
              <a:t>POS et PLU -Présentation commune d'Illzach</a:t>
            </a:r>
            <a:endParaRPr lang="fr-FR" dirty="0"/>
          </a:p>
        </p:txBody>
      </p:sp>
      <p:sp>
        <p:nvSpPr>
          <p:cNvPr id="5" name="Espace réservé du numéro de diapositive 4"/>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E7F8AA7A-AA6B-4927-B00B-9B58A1C9B7A2}"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r>
              <a:rPr lang="fr-FR"/>
              <a:t>9 avril 2009</a:t>
            </a:r>
          </a:p>
        </p:txBody>
      </p:sp>
      <p:sp>
        <p:nvSpPr>
          <p:cNvPr id="3" name="Espace réservé du pied de page 2"/>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r>
              <a:rPr lang="fr-FR"/>
              <a:t>POS et PLU -Présentation commune d'Illzach</a:t>
            </a:r>
            <a:endParaRPr lang="fr-FR" dirty="0"/>
          </a:p>
        </p:txBody>
      </p:sp>
      <p:sp>
        <p:nvSpPr>
          <p:cNvPr id="4" name="Espace réservé du numéro de diapositive 3"/>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BD09D061-3F4F-4D83-B22A-8979B51B0033}"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
        <p:nvSpPr>
          <p:cNvPr id="3" name="Espace réservé de la date 3"/>
          <p:cNvSpPr>
            <a:spLocks noGrp="1"/>
          </p:cNvSpPr>
          <p:nvPr>
            <p:ph type="dt" sz="half" idx="10"/>
          </p:nvPr>
        </p:nvSpPr>
        <p:spPr/>
        <p:txBody>
          <a:bodyPr/>
          <a:lstStyle>
            <a:lvl1pPr>
              <a:defRPr/>
            </a:lvl1pPr>
          </a:lstStyle>
          <a:p>
            <a:pPr>
              <a:defRPr/>
            </a:pPr>
            <a:r>
              <a:rPr lang="fr-FR"/>
              <a:t>9 avril 2009</a:t>
            </a:r>
          </a:p>
        </p:txBody>
      </p:sp>
      <p:sp>
        <p:nvSpPr>
          <p:cNvPr id="4" name="Espace réservé du pied de page 4"/>
          <p:cNvSpPr>
            <a:spLocks noGrp="1"/>
          </p:cNvSpPr>
          <p:nvPr>
            <p:ph type="ftr" sz="quarter" idx="11"/>
          </p:nvPr>
        </p:nvSpPr>
        <p:spPr/>
        <p:txBody>
          <a:bodyPr/>
          <a:lstStyle>
            <a:lvl1pPr>
              <a:defRPr/>
            </a:lvl1pPr>
          </a:lstStyle>
          <a:p>
            <a:pPr>
              <a:defRPr/>
            </a:pPr>
            <a:r>
              <a:rPr lang="fr-FR"/>
              <a:t>POS et PLU -Présentation commune d'Illzach</a:t>
            </a: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24E9AD60-F6DC-4669-80DD-E343FB00DD57}"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r>
              <a:rPr lang="fr-FR"/>
              <a:t>9 avril 2009</a:t>
            </a:r>
          </a:p>
        </p:txBody>
      </p:sp>
      <p:sp>
        <p:nvSpPr>
          <p:cNvPr id="6" name="Espace réservé du pied de page 5"/>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r>
              <a:rPr lang="fr-FR"/>
              <a:t>POS et PLU -Présentation commune d'Illzach</a:t>
            </a:r>
            <a:endParaRPr lang="fr-FR" dirty="0"/>
          </a:p>
        </p:txBody>
      </p:sp>
      <p:sp>
        <p:nvSpPr>
          <p:cNvPr id="7" name="Espace réservé du numéro de diapositive 6"/>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73AA5EA3-E424-46C1-B7B8-D1A0AF519CD8}"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r>
              <a:rPr lang="fr-FR"/>
              <a:t>9 avril 2009</a:t>
            </a:r>
          </a:p>
        </p:txBody>
      </p:sp>
      <p:sp>
        <p:nvSpPr>
          <p:cNvPr id="6" name="Espace réservé du pied de page 5"/>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r>
              <a:rPr lang="fr-FR"/>
              <a:t>POS et PLU -Présentation commune d'Illzach</a:t>
            </a:r>
            <a:endParaRPr lang="fr-FR" dirty="0"/>
          </a:p>
        </p:txBody>
      </p:sp>
      <p:sp>
        <p:nvSpPr>
          <p:cNvPr id="7" name="Espace réservé du numéro de diapositive 6"/>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D2623D3C-3759-43B2-B861-F77E027C63D4}"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1"/>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r>
              <a:rPr lang="fr-FR"/>
              <a:t>9 avril 2009</a:t>
            </a:r>
          </a:p>
        </p:txBody>
      </p:sp>
      <p:sp>
        <p:nvSpPr>
          <p:cNvPr id="5" name="Espace réservé du pied de page 4"/>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r>
              <a:rPr lang="fr-FR"/>
              <a:t>POS et PLU -Présentation commune d'Illzach</a:t>
            </a:r>
            <a:endParaRPr lang="fr-FR" dirty="0"/>
          </a:p>
        </p:txBody>
      </p:sp>
      <p:sp>
        <p:nvSpPr>
          <p:cNvPr id="6" name="Espace réservé du numéro de diapositive 5"/>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66DC8BD1-FFB9-42C2-9AD1-87A8276FCC8E}"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1"/>
            <a:ext cx="2133600" cy="365125"/>
          </a:xfrm>
          <a:prstGeom prst="rect">
            <a:avLst/>
          </a:prstGeom>
        </p:spPr>
        <p:txBody>
          <a:bodyPr/>
          <a:lstStyle>
            <a:lvl1pPr fontAlgn="auto">
              <a:spcBef>
                <a:spcPts val="0"/>
              </a:spcBef>
              <a:spcAft>
                <a:spcPts val="0"/>
              </a:spcAft>
              <a:defRPr>
                <a:latin typeface="+mn-lt"/>
              </a:defRPr>
            </a:lvl1pPr>
          </a:lstStyle>
          <a:p>
            <a:pPr>
              <a:defRPr/>
            </a:pPr>
            <a:r>
              <a:rPr lang="fr-FR"/>
              <a:t>9 avril 2009</a:t>
            </a:r>
          </a:p>
        </p:txBody>
      </p:sp>
      <p:sp>
        <p:nvSpPr>
          <p:cNvPr id="5" name="Espace réservé du pied de page 4"/>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defRPr>
            </a:lvl1pPr>
          </a:lstStyle>
          <a:p>
            <a:pPr>
              <a:defRPr/>
            </a:pPr>
            <a:r>
              <a:rPr lang="fr-FR"/>
              <a:t>POS et PLU -Présentation commune d'Illzach</a:t>
            </a:r>
            <a:endParaRPr lang="fr-FR" dirty="0"/>
          </a:p>
        </p:txBody>
      </p:sp>
      <p:sp>
        <p:nvSpPr>
          <p:cNvPr id="6" name="Espace réservé du numéro de diapositive 5"/>
          <p:cNvSpPr>
            <a:spLocks noGrp="1"/>
          </p:cNvSpPr>
          <p:nvPr>
            <p:ph type="sldNum" sz="quarter" idx="12"/>
          </p:nvPr>
        </p:nvSpPr>
        <p:spPr>
          <a:xfrm>
            <a:off x="6553200" y="6356351"/>
            <a:ext cx="2133600" cy="365125"/>
          </a:xfrm>
          <a:prstGeom prst="rect">
            <a:avLst/>
          </a:prstGeom>
        </p:spPr>
        <p:txBody>
          <a:bodyPr/>
          <a:lstStyle>
            <a:lvl1pPr fontAlgn="auto">
              <a:spcBef>
                <a:spcPts val="0"/>
              </a:spcBef>
              <a:spcAft>
                <a:spcPts val="0"/>
              </a:spcAft>
              <a:defRPr>
                <a:latin typeface="+mn-lt"/>
              </a:defRPr>
            </a:lvl1pPr>
          </a:lstStyle>
          <a:p>
            <a:pPr>
              <a:defRPr/>
            </a:pPr>
            <a:fld id="{8F77492D-05E2-414A-BB9A-1C5788413BE2}"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smtClean="0"/>
            </a:lvl1pPr>
          </a:lstStyle>
          <a:p>
            <a:pPr>
              <a:defRPr/>
            </a:pPr>
            <a:r>
              <a:rPr lang="fr-FR"/>
              <a:t>9 avril 2009</a:t>
            </a: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a:t>POS et PLU -Présentation commune d'Illzach</a:t>
            </a:r>
            <a:endParaRPr lang="fr-FR" dirty="0"/>
          </a:p>
        </p:txBody>
      </p:sp>
      <p:sp>
        <p:nvSpPr>
          <p:cNvPr id="6" name="Espace réservé du numéro de diapositive 5"/>
          <p:cNvSpPr>
            <a:spLocks noGrp="1"/>
          </p:cNvSpPr>
          <p:nvPr>
            <p:ph type="sldNum" sz="quarter" idx="12"/>
          </p:nvPr>
        </p:nvSpPr>
        <p:spPr>
          <a:xfrm>
            <a:off x="7715251" y="6429376"/>
            <a:ext cx="1133475" cy="365125"/>
          </a:xfrm>
        </p:spPr>
        <p:txBody>
          <a:bodyPr/>
          <a:lstStyle>
            <a:lvl1pPr>
              <a:defRPr sz="2500" b="1" i="0" baseline="0" smtClean="0"/>
            </a:lvl1pPr>
          </a:lstStyle>
          <a:p>
            <a:pPr>
              <a:defRPr/>
            </a:pPr>
            <a:fld id="{017EE699-969C-4C9F-BDB1-C4B38C64BB3F}"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a:t>9 avril 2009</a:t>
            </a:r>
          </a:p>
        </p:txBody>
      </p:sp>
      <p:sp>
        <p:nvSpPr>
          <p:cNvPr id="5" name="Espace réservé du pied de page 4"/>
          <p:cNvSpPr>
            <a:spLocks noGrp="1"/>
          </p:cNvSpPr>
          <p:nvPr>
            <p:ph type="ftr" sz="quarter" idx="11"/>
          </p:nvPr>
        </p:nvSpPr>
        <p:spPr/>
        <p:txBody>
          <a:bodyPr/>
          <a:lstStyle>
            <a:lvl1pPr>
              <a:defRPr/>
            </a:lvl1pPr>
          </a:lstStyle>
          <a:p>
            <a:pPr>
              <a:defRPr/>
            </a:pPr>
            <a:r>
              <a:rPr lang="fr-FR"/>
              <a:t>POS et PLU -Présentation commune d'Illzach</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E740C152-D162-44EE-BFF9-90DFD0BF70A1}"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r>
              <a:rPr lang="fr-FR"/>
              <a:t>9 avril 2009</a:t>
            </a:r>
          </a:p>
        </p:txBody>
      </p:sp>
      <p:sp>
        <p:nvSpPr>
          <p:cNvPr id="6" name="Espace réservé du pied de page 4"/>
          <p:cNvSpPr>
            <a:spLocks noGrp="1"/>
          </p:cNvSpPr>
          <p:nvPr>
            <p:ph type="ftr" sz="quarter" idx="11"/>
          </p:nvPr>
        </p:nvSpPr>
        <p:spPr/>
        <p:txBody>
          <a:bodyPr/>
          <a:lstStyle>
            <a:lvl1pPr>
              <a:defRPr/>
            </a:lvl1pPr>
          </a:lstStyle>
          <a:p>
            <a:pPr>
              <a:defRPr/>
            </a:pPr>
            <a:r>
              <a:rPr lang="fr-FR"/>
              <a:t>POS et PLU -Présentation commune d'Illzach</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17BD5298-51B6-4FB8-A38A-74C875880F04}"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fr-FR"/>
              <a:t>9 avril 2009</a:t>
            </a:r>
          </a:p>
        </p:txBody>
      </p:sp>
      <p:sp>
        <p:nvSpPr>
          <p:cNvPr id="8" name="Espace réservé du pied de page 4"/>
          <p:cNvSpPr>
            <a:spLocks noGrp="1"/>
          </p:cNvSpPr>
          <p:nvPr>
            <p:ph type="ftr" sz="quarter" idx="11"/>
          </p:nvPr>
        </p:nvSpPr>
        <p:spPr/>
        <p:txBody>
          <a:bodyPr/>
          <a:lstStyle>
            <a:lvl1pPr>
              <a:defRPr/>
            </a:lvl1pPr>
          </a:lstStyle>
          <a:p>
            <a:pPr>
              <a:defRPr/>
            </a:pPr>
            <a:r>
              <a:rPr lang="fr-FR"/>
              <a:t>POS et PLU -Présentation commune d'Illzach</a:t>
            </a: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FA594605-9F6C-4E2E-A6CC-7B8121FD329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a:t>9 avril 2009</a:t>
            </a:r>
          </a:p>
        </p:txBody>
      </p:sp>
      <p:sp>
        <p:nvSpPr>
          <p:cNvPr id="3" name="Espace réservé du pied de page 4"/>
          <p:cNvSpPr>
            <a:spLocks noGrp="1"/>
          </p:cNvSpPr>
          <p:nvPr>
            <p:ph type="ftr" sz="quarter" idx="11"/>
          </p:nvPr>
        </p:nvSpPr>
        <p:spPr/>
        <p:txBody>
          <a:bodyPr/>
          <a:lstStyle>
            <a:lvl1pPr>
              <a:defRPr/>
            </a:lvl1pPr>
          </a:lstStyle>
          <a:p>
            <a:pPr>
              <a:defRPr/>
            </a:pPr>
            <a:r>
              <a:rPr lang="fr-FR"/>
              <a:t>POS et PLU -Présentation commune d'Illzach</a:t>
            </a: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F7D9F888-D325-40F4-99FE-01788E19D63D}"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a:t>9 avril 2009</a:t>
            </a:r>
          </a:p>
        </p:txBody>
      </p:sp>
      <p:sp>
        <p:nvSpPr>
          <p:cNvPr id="3" name="Espace réservé du pied de page 4"/>
          <p:cNvSpPr>
            <a:spLocks noGrp="1"/>
          </p:cNvSpPr>
          <p:nvPr>
            <p:ph type="ftr" sz="quarter" idx="11"/>
          </p:nvPr>
        </p:nvSpPr>
        <p:spPr/>
        <p:txBody>
          <a:bodyPr/>
          <a:lstStyle>
            <a:lvl1pPr>
              <a:defRPr/>
            </a:lvl1pPr>
          </a:lstStyle>
          <a:p>
            <a:pPr>
              <a:defRPr/>
            </a:pPr>
            <a:r>
              <a:rPr lang="fr-FR"/>
              <a:t>POS et PLU -Présentation commune d'Illzach</a:t>
            </a: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670F5D82-56B0-4345-9C66-1CB413856B2E}"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a:t>9 avril 2009</a:t>
            </a:r>
          </a:p>
        </p:txBody>
      </p:sp>
      <p:sp>
        <p:nvSpPr>
          <p:cNvPr id="3" name="Espace réservé du pied de page 4"/>
          <p:cNvSpPr>
            <a:spLocks noGrp="1"/>
          </p:cNvSpPr>
          <p:nvPr>
            <p:ph type="ftr" sz="quarter" idx="11"/>
          </p:nvPr>
        </p:nvSpPr>
        <p:spPr/>
        <p:txBody>
          <a:bodyPr/>
          <a:lstStyle>
            <a:lvl1pPr>
              <a:defRPr/>
            </a:lvl1pPr>
          </a:lstStyle>
          <a:p>
            <a:pPr>
              <a:defRPr/>
            </a:pPr>
            <a:r>
              <a:rPr lang="fr-FR"/>
              <a:t>POS et PLU -Présentation commune d'Illzach</a:t>
            </a: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45B59790-808C-4E7A-A8B5-43C882A31B3C}"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fr-FR"/>
              <a:t>9 avril 2009</a:t>
            </a: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fr-FR"/>
              <a:t>POS et PLU -Présentation commune d'Illzach</a:t>
            </a:r>
            <a:endParaRPr lang="fr-FR" dirty="0"/>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0080F88-7E91-458C-BA8F-8320A5757DD1}" type="slidenum">
              <a:rPr lang="fr-FR"/>
              <a:pPr>
                <a:defRPr/>
              </a:pPr>
              <a:t>‹N°›</a:t>
            </a:fld>
            <a:endParaRPr lang="fr-FR"/>
          </a:p>
        </p:txBody>
      </p:sp>
      <p:pic>
        <p:nvPicPr>
          <p:cNvPr id="1031" name="Image 6" descr="presentation powerpoint.jpg"/>
          <p:cNvPicPr>
            <a:picLocks noChangeAspect="1"/>
          </p:cNvPicPr>
          <p:nvPr/>
        </p:nvPicPr>
        <p:blipFill>
          <a:blip r:embed="rId15" cstate="print"/>
          <a:srcRect/>
          <a:stretch>
            <a:fillRect/>
          </a:stretch>
        </p:blipFill>
        <p:spPr bwMode="auto">
          <a:xfrm>
            <a:off x="0" y="195263"/>
            <a:ext cx="9144000" cy="6467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6" r:id="rId2"/>
    <p:sldLayoutId id="2147483698" r:id="rId3"/>
    <p:sldLayoutId id="2147483695" r:id="rId4"/>
    <p:sldLayoutId id="2147483694" r:id="rId5"/>
    <p:sldLayoutId id="2147483693" r:id="rId6"/>
    <p:sldLayoutId id="2147483692" r:id="rId7"/>
    <p:sldLayoutId id="2147483691" r:id="rId8"/>
    <p:sldLayoutId id="2147483690" r:id="rId9"/>
    <p:sldLayoutId id="2147483689" r:id="rId10"/>
    <p:sldLayoutId id="2147483688" r:id="rId11"/>
    <p:sldLayoutId id="2147483687" r:id="rId12"/>
    <p:sldLayoutId id="2147483686" r:id="rId13"/>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Image 7" descr="PHOTO BANDEAU BAS.jpg"/>
          <p:cNvPicPr>
            <a:picLocks noChangeAspect="1"/>
          </p:cNvPicPr>
          <p:nvPr/>
        </p:nvPicPr>
        <p:blipFill>
          <a:blip r:embed="rId12" cstate="print"/>
          <a:srcRect t="23888" r="781"/>
          <a:stretch>
            <a:fillRect/>
          </a:stretch>
        </p:blipFill>
        <p:spPr bwMode="auto">
          <a:xfrm>
            <a:off x="71437" y="5357813"/>
            <a:ext cx="9072563" cy="1285875"/>
          </a:xfrm>
          <a:prstGeom prst="rect">
            <a:avLst/>
          </a:prstGeom>
          <a:noFill/>
          <a:ln w="9525">
            <a:noFill/>
            <a:miter lim="800000"/>
            <a:headEnd/>
            <a:tailEnd/>
          </a:ln>
        </p:spPr>
      </p:pic>
      <p:pic>
        <p:nvPicPr>
          <p:cNvPr id="15363" name="Image 8" descr="BANDEAU PAYSAGE.tif"/>
          <p:cNvPicPr>
            <a:picLocks noChangeAspect="1"/>
          </p:cNvPicPr>
          <p:nvPr/>
        </p:nvPicPr>
        <p:blipFill>
          <a:blip r:embed="rId13" cstate="print"/>
          <a:srcRect/>
          <a:stretch>
            <a:fillRect/>
          </a:stretch>
        </p:blipFill>
        <p:spPr bwMode="auto">
          <a:xfrm>
            <a:off x="0" y="1"/>
            <a:ext cx="9144000" cy="5367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oneTexte 2"/>
          <p:cNvSpPr txBox="1">
            <a:spLocks noChangeArrowheads="1"/>
          </p:cNvSpPr>
          <p:nvPr/>
        </p:nvSpPr>
        <p:spPr bwMode="auto">
          <a:xfrm>
            <a:off x="4644008" y="415908"/>
            <a:ext cx="4642875" cy="461665"/>
          </a:xfrm>
          <a:prstGeom prst="rect">
            <a:avLst/>
          </a:prstGeom>
          <a:noFill/>
          <a:ln w="9525">
            <a:noFill/>
            <a:miter lim="800000"/>
            <a:headEnd/>
            <a:tailEnd/>
          </a:ln>
        </p:spPr>
        <p:txBody>
          <a:bodyPr wrap="square">
            <a:spAutoFit/>
          </a:bodyPr>
          <a:lstStyle/>
          <a:p>
            <a:r>
              <a:rPr lang="fr-FR" sz="2400" b="1" dirty="0">
                <a:solidFill>
                  <a:srgbClr val="571010"/>
                </a:solidFill>
              </a:rPr>
              <a:t>Commune </a:t>
            </a:r>
            <a:r>
              <a:rPr lang="fr-FR" sz="2400" b="1" dirty="0" smtClean="0">
                <a:solidFill>
                  <a:srgbClr val="571010"/>
                </a:solidFill>
              </a:rPr>
              <a:t>de Habsheim</a:t>
            </a:r>
            <a:endParaRPr lang="fr-FR" sz="2400" b="1" dirty="0">
              <a:solidFill>
                <a:srgbClr val="571010"/>
              </a:solidFill>
            </a:endParaRPr>
          </a:p>
        </p:txBody>
      </p:sp>
      <p:sp>
        <p:nvSpPr>
          <p:cNvPr id="6" name="Titre 1"/>
          <p:cNvSpPr>
            <a:spLocks/>
          </p:cNvSpPr>
          <p:nvPr/>
        </p:nvSpPr>
        <p:spPr bwMode="auto">
          <a:xfrm>
            <a:off x="3119459" y="2928935"/>
            <a:ext cx="4381500" cy="792163"/>
          </a:xfrm>
          <a:prstGeom prst="rect">
            <a:avLst/>
          </a:prstGeom>
          <a:noFill/>
          <a:ln w="9525">
            <a:noFill/>
            <a:miter lim="800000"/>
            <a:headEnd/>
            <a:tailEnd/>
          </a:ln>
        </p:spPr>
        <p:txBody>
          <a:bodyPr anchor="ctr"/>
          <a:lstStyle/>
          <a:p>
            <a:pPr algn="ctr"/>
            <a:r>
              <a:rPr lang="fr-FR" sz="5400" b="1" spc="-300" dirty="0" smtClean="0">
                <a:solidFill>
                  <a:srgbClr val="B01821"/>
                </a:solidFill>
              </a:rPr>
              <a:t>Le PLU</a:t>
            </a:r>
            <a:endParaRPr lang="fr-FR" sz="5400" b="1" spc="-300" dirty="0">
              <a:solidFill>
                <a:srgbClr val="F9B600"/>
              </a:solidFill>
            </a:endParaRPr>
          </a:p>
        </p:txBody>
      </p:sp>
      <p:sp>
        <p:nvSpPr>
          <p:cNvPr id="7" name="Rectangle 6"/>
          <p:cNvSpPr>
            <a:spLocks noChangeArrowheads="1"/>
          </p:cNvSpPr>
          <p:nvPr/>
        </p:nvSpPr>
        <p:spPr bwMode="auto">
          <a:xfrm>
            <a:off x="2071669" y="3357571"/>
            <a:ext cx="5715040" cy="830997"/>
          </a:xfrm>
          <a:prstGeom prst="rect">
            <a:avLst/>
          </a:prstGeom>
          <a:noFill/>
          <a:ln w="9525">
            <a:noFill/>
            <a:miter lim="800000"/>
            <a:headEnd/>
            <a:tailEnd/>
          </a:ln>
        </p:spPr>
        <p:txBody>
          <a:bodyPr wrap="square">
            <a:spAutoFit/>
          </a:bodyPr>
          <a:lstStyle/>
          <a:p>
            <a:r>
              <a:rPr lang="fr-FR" sz="4800" b="1" spc="-150" dirty="0" smtClean="0">
                <a:solidFill>
                  <a:srgbClr val="F9B600"/>
                </a:solidFill>
              </a:rPr>
              <a:t>et les documents</a:t>
            </a:r>
            <a:endParaRPr lang="fr-FR" sz="4800" b="1" spc="-150" dirty="0"/>
          </a:p>
        </p:txBody>
      </p:sp>
      <p:sp>
        <p:nvSpPr>
          <p:cNvPr id="8" name="Titre 1"/>
          <p:cNvSpPr>
            <a:spLocks/>
          </p:cNvSpPr>
          <p:nvPr/>
        </p:nvSpPr>
        <p:spPr bwMode="auto">
          <a:xfrm>
            <a:off x="1785939" y="3852872"/>
            <a:ext cx="5616575" cy="719137"/>
          </a:xfrm>
          <a:prstGeom prst="rect">
            <a:avLst/>
          </a:prstGeom>
          <a:noFill/>
          <a:ln w="9525">
            <a:noFill/>
            <a:miter lim="800000"/>
            <a:headEnd/>
            <a:tailEnd/>
          </a:ln>
        </p:spPr>
        <p:txBody>
          <a:bodyPr anchor="ctr"/>
          <a:lstStyle/>
          <a:p>
            <a:pPr algn="ctr"/>
            <a:r>
              <a:rPr lang="fr-FR" sz="4800" b="1" spc="-150" dirty="0" smtClean="0">
                <a:solidFill>
                  <a:srgbClr val="571010"/>
                </a:solidFill>
              </a:rPr>
              <a:t>Supra communaux</a:t>
            </a:r>
            <a:endParaRPr lang="fr-FR" sz="4800" b="1" spc="-150" dirty="0">
              <a:solidFill>
                <a:srgbClr val="571010"/>
              </a:solidFill>
            </a:endParaRPr>
          </a:p>
        </p:txBody>
      </p:sp>
      <p:sp>
        <p:nvSpPr>
          <p:cNvPr id="9" name="Text Box 5"/>
          <p:cNvSpPr txBox="1">
            <a:spLocks noChangeArrowheads="1"/>
          </p:cNvSpPr>
          <p:nvPr/>
        </p:nvSpPr>
        <p:spPr bwMode="auto">
          <a:xfrm rot="10800000">
            <a:off x="8460432" y="2695587"/>
            <a:ext cx="553998" cy="2376488"/>
          </a:xfrm>
          <a:prstGeom prst="rect">
            <a:avLst/>
          </a:prstGeom>
          <a:noFill/>
          <a:ln w="9525">
            <a:noFill/>
            <a:miter lim="800000"/>
            <a:headEnd/>
            <a:tailEnd/>
          </a:ln>
          <a:effectLst/>
        </p:spPr>
        <p:txBody>
          <a:bodyPr vert="eaVert">
            <a:spAutoFit/>
          </a:bodyPr>
          <a:lstStyle/>
          <a:p>
            <a:r>
              <a:rPr lang="fr-FR" sz="2400" b="1" dirty="0" smtClean="0">
                <a:solidFill>
                  <a:srgbClr val="969696"/>
                </a:solidFill>
                <a:latin typeface="Arial Narrow" pitchFamily="34" charset="0"/>
              </a:rPr>
              <a:t>A.M.O</a:t>
            </a:r>
            <a:endParaRPr lang="fr-FR" sz="2400" b="1" dirty="0">
              <a:solidFill>
                <a:srgbClr val="969696"/>
              </a:solidFill>
              <a:latin typeface="Arial Narrow" pitchFamily="34" charset="0"/>
            </a:endParaRPr>
          </a:p>
        </p:txBody>
      </p:sp>
      <p:sp>
        <p:nvSpPr>
          <p:cNvPr id="10" name="Sous-titre 2"/>
          <p:cNvSpPr>
            <a:spLocks/>
          </p:cNvSpPr>
          <p:nvPr/>
        </p:nvSpPr>
        <p:spPr bwMode="auto">
          <a:xfrm>
            <a:off x="0" y="4783151"/>
            <a:ext cx="9144000" cy="431800"/>
          </a:xfrm>
          <a:prstGeom prst="rect">
            <a:avLst/>
          </a:prstGeom>
          <a:noFill/>
          <a:ln w="9525">
            <a:noFill/>
            <a:miter lim="800000"/>
            <a:headEnd/>
            <a:tailEnd/>
          </a:ln>
        </p:spPr>
        <p:txBody>
          <a:bodyPr/>
          <a:lstStyle/>
          <a:p>
            <a:pPr algn="ctr">
              <a:spcBef>
                <a:spcPct val="20000"/>
              </a:spcBef>
              <a:buFont typeface="Arial" charset="0"/>
              <a:buNone/>
            </a:pPr>
            <a:r>
              <a:rPr lang="fr-FR" sz="1600" dirty="0" smtClean="0">
                <a:solidFill>
                  <a:srgbClr val="969696"/>
                </a:solidFill>
              </a:rPr>
              <a:t>Réunion du 15 septembre 2011</a:t>
            </a:r>
            <a:endParaRPr lang="fr-FR" sz="1600" dirty="0">
              <a:solidFill>
                <a:srgbClr val="969696"/>
              </a:solidFill>
            </a:endParaRPr>
          </a:p>
        </p:txBody>
      </p:sp>
      <p:pic>
        <p:nvPicPr>
          <p:cNvPr id="11" name="Image 10" descr="mairie et place de la mairie.JPG"/>
          <p:cNvPicPr>
            <a:picLocks noChangeAspect="1"/>
          </p:cNvPicPr>
          <p:nvPr/>
        </p:nvPicPr>
        <p:blipFill>
          <a:blip r:embed="rId3" cstate="print"/>
          <a:srcRect t="14807" r="3428" b="61872"/>
          <a:stretch>
            <a:fillRect/>
          </a:stretch>
        </p:blipFill>
        <p:spPr>
          <a:xfrm>
            <a:off x="0" y="5201816"/>
            <a:ext cx="9144000" cy="16561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017EE699-969C-4C9F-BDB1-C4B38C64BB3F}" type="slidenum">
              <a:rPr lang="fr-FR" smtClean="0"/>
              <a:pPr>
                <a:defRPr/>
              </a:pPr>
              <a:t>10</a:t>
            </a:fld>
            <a:endParaRPr lang="fr-FR" dirty="0"/>
          </a:p>
        </p:txBody>
      </p:sp>
      <p:pic>
        <p:nvPicPr>
          <p:cNvPr id="7170" name="Picture 2"/>
          <p:cNvPicPr>
            <a:picLocks noChangeAspect="1" noChangeArrowheads="1"/>
          </p:cNvPicPr>
          <p:nvPr/>
        </p:nvPicPr>
        <p:blipFill>
          <a:blip r:embed="rId2" cstate="print"/>
          <a:srcRect b="14455"/>
          <a:stretch>
            <a:fillRect/>
          </a:stretch>
        </p:blipFill>
        <p:spPr bwMode="auto">
          <a:xfrm>
            <a:off x="0" y="1059827"/>
            <a:ext cx="8820472" cy="5393508"/>
          </a:xfrm>
          <a:prstGeom prst="rect">
            <a:avLst/>
          </a:prstGeom>
          <a:noFill/>
          <a:ln w="9525">
            <a:noFill/>
            <a:miter lim="800000"/>
            <a:headEnd/>
            <a:tailEnd/>
          </a:ln>
        </p:spPr>
      </p:pic>
      <p:sp>
        <p:nvSpPr>
          <p:cNvPr id="8"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9"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
        <p:nvSpPr>
          <p:cNvPr id="10" name="WordArt 1034"/>
          <p:cNvSpPr>
            <a:spLocks noChangeArrowheads="1" noChangeShapeType="1" noTextEdit="1"/>
          </p:cNvSpPr>
          <p:nvPr/>
        </p:nvSpPr>
        <p:spPr bwMode="auto">
          <a:xfrm>
            <a:off x="7884368" y="1412776"/>
            <a:ext cx="1143007" cy="536572"/>
          </a:xfrm>
          <a:prstGeom prst="rect">
            <a:avLst/>
          </a:prstGeom>
        </p:spPr>
        <p:txBody>
          <a:bodyPr wrap="none" fromWordArt="1">
            <a:prstTxWarp prst="textSlantUp">
              <a:avLst>
                <a:gd name="adj" fmla="val 55556"/>
              </a:avLst>
            </a:prstTxWarp>
          </a:bodyPr>
          <a:lstStyle/>
          <a:p>
            <a:pPr algn="ctr"/>
            <a:r>
              <a:rPr lang="fr-FR" sz="3600" kern="10" dirty="0" smtClean="0">
                <a:ln w="9525">
                  <a:solidFill>
                    <a:srgbClr val="000000"/>
                  </a:solidFill>
                  <a:round/>
                  <a:headEnd/>
                  <a:tailEnd/>
                </a:ln>
                <a:solidFill>
                  <a:srgbClr val="C00000"/>
                </a:solidFill>
                <a:latin typeface="Arial Black"/>
              </a:rPr>
              <a:t>Extrait</a:t>
            </a:r>
            <a:endParaRPr lang="fr-FR" sz="3600" kern="10" dirty="0">
              <a:ln w="9525">
                <a:solidFill>
                  <a:srgbClr val="000000"/>
                </a:solidFill>
                <a:round/>
                <a:headEnd/>
                <a:tailEnd/>
              </a:ln>
              <a:solidFill>
                <a:srgbClr val="C00000"/>
              </a:solidFill>
              <a:latin typeface="Arial Black"/>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017EE699-969C-4C9F-BDB1-C4B38C64BB3F}" type="slidenum">
              <a:rPr lang="fr-FR" smtClean="0"/>
              <a:pPr>
                <a:defRPr/>
              </a:pPr>
              <a:t>11</a:t>
            </a:fld>
            <a:endParaRPr lang="fr-FR" dirty="0"/>
          </a:p>
        </p:txBody>
      </p:sp>
      <p:pic>
        <p:nvPicPr>
          <p:cNvPr id="8194" name="Picture 2"/>
          <p:cNvPicPr>
            <a:picLocks noChangeAspect="1" noChangeArrowheads="1"/>
          </p:cNvPicPr>
          <p:nvPr/>
        </p:nvPicPr>
        <p:blipFill>
          <a:blip r:embed="rId2" cstate="print"/>
          <a:srcRect/>
          <a:stretch>
            <a:fillRect/>
          </a:stretch>
        </p:blipFill>
        <p:spPr bwMode="auto">
          <a:xfrm>
            <a:off x="323528" y="404664"/>
            <a:ext cx="5040560" cy="6024331"/>
          </a:xfrm>
          <a:prstGeom prst="rect">
            <a:avLst/>
          </a:prstGeom>
          <a:noFill/>
          <a:ln w="9525">
            <a:noFill/>
            <a:miter lim="800000"/>
            <a:headEnd/>
            <a:tailEnd/>
          </a:ln>
        </p:spPr>
      </p:pic>
      <p:sp>
        <p:nvSpPr>
          <p:cNvPr id="8"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9"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
        <p:nvSpPr>
          <p:cNvPr id="10" name="WordArt 1034"/>
          <p:cNvSpPr>
            <a:spLocks noChangeArrowheads="1" noChangeShapeType="1" noTextEdit="1"/>
          </p:cNvSpPr>
          <p:nvPr/>
        </p:nvSpPr>
        <p:spPr bwMode="auto">
          <a:xfrm>
            <a:off x="7452320" y="1196752"/>
            <a:ext cx="1143007" cy="536572"/>
          </a:xfrm>
          <a:prstGeom prst="rect">
            <a:avLst/>
          </a:prstGeom>
        </p:spPr>
        <p:txBody>
          <a:bodyPr wrap="none" fromWordArt="1">
            <a:prstTxWarp prst="textSlantUp">
              <a:avLst>
                <a:gd name="adj" fmla="val 55556"/>
              </a:avLst>
            </a:prstTxWarp>
          </a:bodyPr>
          <a:lstStyle/>
          <a:p>
            <a:pPr algn="ctr"/>
            <a:r>
              <a:rPr lang="fr-FR" sz="3600" kern="10" dirty="0" smtClean="0">
                <a:ln w="9525">
                  <a:solidFill>
                    <a:srgbClr val="000000"/>
                  </a:solidFill>
                  <a:round/>
                  <a:headEnd/>
                  <a:tailEnd/>
                </a:ln>
                <a:solidFill>
                  <a:srgbClr val="C00000"/>
                </a:solidFill>
                <a:latin typeface="Arial Black"/>
              </a:rPr>
              <a:t>Extrait</a:t>
            </a:r>
            <a:endParaRPr lang="fr-FR" sz="3600" kern="10" dirty="0">
              <a:ln w="9525">
                <a:solidFill>
                  <a:srgbClr val="000000"/>
                </a:solidFill>
                <a:round/>
                <a:headEnd/>
                <a:tailEnd/>
              </a:ln>
              <a:solidFill>
                <a:srgbClr val="C00000"/>
              </a:solidFill>
              <a:latin typeface="Arial Black"/>
            </a:endParaRPr>
          </a:p>
        </p:txBody>
      </p:sp>
      <p:sp>
        <p:nvSpPr>
          <p:cNvPr id="11" name="Rectangle 10"/>
          <p:cNvSpPr/>
          <p:nvPr/>
        </p:nvSpPr>
        <p:spPr>
          <a:xfrm>
            <a:off x="395536" y="2492896"/>
            <a:ext cx="4824536" cy="14401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pic>
        <p:nvPicPr>
          <p:cNvPr id="13" name="Picture 2"/>
          <p:cNvPicPr>
            <a:picLocks noChangeAspect="1" noChangeArrowheads="1"/>
          </p:cNvPicPr>
          <p:nvPr/>
        </p:nvPicPr>
        <p:blipFill>
          <a:blip r:embed="rId2" cstate="print"/>
          <a:srcRect l="2985" t="34663" r="4478" b="62839"/>
          <a:stretch>
            <a:fillRect/>
          </a:stretch>
        </p:blipFill>
        <p:spPr bwMode="auto">
          <a:xfrm>
            <a:off x="215008" y="2564904"/>
            <a:ext cx="8928992" cy="288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12</a:t>
            </a:fld>
            <a:endParaRPr lang="fr-FR" dirty="0"/>
          </a:p>
        </p:txBody>
      </p:sp>
      <p:sp>
        <p:nvSpPr>
          <p:cNvPr id="9"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12"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
        <p:nvSpPr>
          <p:cNvPr id="8" name="Espace réservé du contenu 2"/>
          <p:cNvSpPr txBox="1">
            <a:spLocks/>
          </p:cNvSpPr>
          <p:nvPr/>
        </p:nvSpPr>
        <p:spPr>
          <a:xfrm>
            <a:off x="611560" y="1484784"/>
            <a:ext cx="7848872" cy="4752528"/>
          </a:xfrm>
          <a:prstGeom prst="rect">
            <a:avLst/>
          </a:prstGeom>
          <a:noFill/>
        </p:spPr>
        <p:txBody>
          <a:bodyPr vert="horz" lIns="91440" tIns="45720" rIns="91440" bIns="45720" rtlCol="0">
            <a:noAutofit/>
          </a:bodyPr>
          <a:lstStyle/>
          <a:p>
            <a:pPr lvl="0">
              <a:buFont typeface="Wingdings" pitchFamily="2" charset="2"/>
              <a:buChar char="§"/>
            </a:pPr>
            <a:endParaRPr lang="fr-FR" sz="1400" dirty="0" smtClean="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Schéma de Cohérence Territoriale ( SCOT) – 38 communes </a:t>
            </a:r>
          </a:p>
          <a:p>
            <a:pPr lvl="0"/>
            <a:endParaRPr lang="fr-FR" sz="2600" dirty="0" smtClean="0">
              <a:solidFill>
                <a:schemeClr val="bg1">
                  <a:lumMod val="85000"/>
                </a:schemeClr>
              </a:solidFill>
              <a:latin typeface="Helvetica Ultra Compressed" pitchFamily="34" charset="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Plan Local de l’Habitat (PLH) – 32 Communes</a:t>
            </a:r>
          </a:p>
          <a:p>
            <a:pPr lvl="0" algn="ctr"/>
            <a:endParaRPr lang="fr-FR" sz="2600" dirty="0" smtClean="0">
              <a:solidFill>
                <a:srgbClr val="C00000"/>
              </a:solidFill>
              <a:latin typeface="Helvetica Ultra Compressed" pitchFamily="34" charset="0"/>
              <a:ea typeface="+mj-ea"/>
              <a:cs typeface="+mj-cs"/>
            </a:endParaRPr>
          </a:p>
          <a:p>
            <a:pPr lvl="0"/>
            <a:r>
              <a:rPr lang="fr-FR" sz="2600" dirty="0" smtClean="0">
                <a:solidFill>
                  <a:srgbClr val="C00000"/>
                </a:solidFill>
                <a:latin typeface="Helvetica Ultra Compressed" pitchFamily="34" charset="0"/>
                <a:ea typeface="+mj-ea"/>
                <a:cs typeface="+mj-cs"/>
              </a:rPr>
              <a:t>Le Plan de Déplacements Urbains (PDU)  </a:t>
            </a:r>
            <a:r>
              <a:rPr lang="fr-FR" sz="2600" dirty="0" smtClean="0">
                <a:solidFill>
                  <a:srgbClr val="C00000"/>
                </a:solidFill>
                <a:latin typeface="Helvetica Ultra Compressed" pitchFamily="34" charset="0"/>
              </a:rPr>
              <a:t>– 32 Communes</a:t>
            </a:r>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Plan Climat Energie Territorial (PCET) </a:t>
            </a:r>
            <a:r>
              <a:rPr lang="fr-FR" sz="2600" dirty="0" smtClean="0">
                <a:solidFill>
                  <a:schemeClr val="bg1">
                    <a:lumMod val="85000"/>
                  </a:schemeClr>
                </a:solidFill>
                <a:latin typeface="Helvetica Ultra Compressed" pitchFamily="34" charset="0"/>
              </a:rPr>
              <a:t>– 32 Communes</a:t>
            </a:r>
            <a:endParaRPr lang="fr-FR" sz="2600" dirty="0" smtClean="0">
              <a:solidFill>
                <a:schemeClr val="bg1">
                  <a:lumMod val="85000"/>
                </a:schemeClr>
              </a:solidFill>
              <a:latin typeface="Helvetica Ultra Compressed" pitchFamily="34" charset="0"/>
              <a:ea typeface="+mj-ea"/>
              <a:cs typeface="+mj-cs"/>
            </a:endParaRPr>
          </a:p>
          <a:p>
            <a:pPr lvl="0"/>
            <a:endParaRPr lang="fr-FR" sz="2600" dirty="0" smtClean="0">
              <a:solidFill>
                <a:schemeClr val="bg1">
                  <a:lumMod val="85000"/>
                </a:schemeClr>
              </a:solidFill>
              <a:latin typeface="Helvetica Ultra Compressed" pitchFamily="34" charset="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Plan de Gestion </a:t>
            </a:r>
            <a:r>
              <a:rPr lang="fr-FR" sz="2600" dirty="0" smtClean="0">
                <a:solidFill>
                  <a:schemeClr val="bg1">
                    <a:lumMod val="85000"/>
                  </a:schemeClr>
                </a:solidFill>
                <a:latin typeface="Helvetica Ultra Compressed" pitchFamily="34" charset="0"/>
              </a:rPr>
              <a:t>de l’Espace Rural et </a:t>
            </a:r>
            <a:r>
              <a:rPr lang="fr-FR" sz="2600" dirty="0" err="1" smtClean="0">
                <a:solidFill>
                  <a:schemeClr val="bg1">
                    <a:lumMod val="85000"/>
                  </a:schemeClr>
                </a:solidFill>
                <a:latin typeface="Helvetica Ultra Compressed" pitchFamily="34" charset="0"/>
              </a:rPr>
              <a:t>Péri-Urbain</a:t>
            </a:r>
            <a:r>
              <a:rPr lang="fr-FR" sz="2600" dirty="0" smtClean="0">
                <a:solidFill>
                  <a:schemeClr val="bg1">
                    <a:lumMod val="85000"/>
                  </a:schemeClr>
                </a:solidFill>
                <a:latin typeface="Helvetica Ultra Compressed" pitchFamily="34" charset="0"/>
              </a:rPr>
              <a:t> </a:t>
            </a:r>
            <a:r>
              <a:rPr lang="fr-FR" sz="2600" dirty="0" smtClean="0">
                <a:solidFill>
                  <a:schemeClr val="bg1">
                    <a:lumMod val="85000"/>
                  </a:schemeClr>
                </a:solidFill>
                <a:latin typeface="Helvetica Ultra Compressed" pitchFamily="34" charset="0"/>
                <a:ea typeface="+mj-ea"/>
                <a:cs typeface="+mj-cs"/>
              </a:rPr>
              <a:t>(GERPLAN) </a:t>
            </a:r>
            <a:r>
              <a:rPr lang="fr-FR" sz="2600" dirty="0" smtClean="0">
                <a:solidFill>
                  <a:schemeClr val="bg1">
                    <a:lumMod val="85000"/>
                  </a:schemeClr>
                </a:solidFill>
                <a:latin typeface="Helvetica Ultra Compressed" pitchFamily="34" charset="0"/>
              </a:rPr>
              <a:t>– 32 Communes</a:t>
            </a:r>
            <a:endParaRPr lang="fr-FR" sz="2600" dirty="0" smtClean="0">
              <a:solidFill>
                <a:schemeClr val="bg1">
                  <a:lumMod val="85000"/>
                </a:schemeClr>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baseline="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3000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13</a:t>
            </a:fld>
            <a:endParaRPr lang="fr-FR" dirty="0"/>
          </a:p>
        </p:txBody>
      </p:sp>
      <p:sp>
        <p:nvSpPr>
          <p:cNvPr id="7" name="Rectangle 4"/>
          <p:cNvSpPr>
            <a:spLocks noChangeArrowheads="1"/>
          </p:cNvSpPr>
          <p:nvPr/>
        </p:nvSpPr>
        <p:spPr bwMode="auto">
          <a:xfrm>
            <a:off x="785813" y="285750"/>
            <a:ext cx="7929563" cy="584775"/>
          </a:xfrm>
          <a:prstGeom prst="rect">
            <a:avLst/>
          </a:prstGeom>
          <a:noFill/>
          <a:ln w="9525">
            <a:noFill/>
            <a:miter lim="800000"/>
            <a:headEnd/>
            <a:tailEnd/>
          </a:ln>
          <a:effectLst/>
        </p:spPr>
        <p:txBody>
          <a:bodyPr>
            <a:spAutoFit/>
          </a:bodyPr>
          <a:lstStyle/>
          <a:p>
            <a:pPr marL="185738" algn="r" fontAlgn="auto">
              <a:spcBef>
                <a:spcPct val="50000"/>
              </a:spcBef>
              <a:spcAft>
                <a:spcPts val="0"/>
              </a:spcAft>
              <a:defRPr/>
            </a:pPr>
            <a:r>
              <a:rPr lang="fr-FR" sz="3200" b="1" dirty="0" smtClean="0">
                <a:solidFill>
                  <a:srgbClr val="C00000"/>
                </a:solidFill>
                <a:latin typeface="+mj-lt"/>
              </a:rPr>
              <a:t>PDU : échéancier </a:t>
            </a:r>
            <a:endParaRPr lang="fr-FR" sz="3200" b="1" dirty="0">
              <a:solidFill>
                <a:srgbClr val="C00000"/>
              </a:solidFill>
              <a:latin typeface="+mj-lt"/>
            </a:endParaRPr>
          </a:p>
        </p:txBody>
      </p:sp>
      <p:sp>
        <p:nvSpPr>
          <p:cNvPr id="9"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12"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
        <p:nvSpPr>
          <p:cNvPr id="11" name="Espace réservé du contenu 2"/>
          <p:cNvSpPr txBox="1">
            <a:spLocks/>
          </p:cNvSpPr>
          <p:nvPr/>
        </p:nvSpPr>
        <p:spPr>
          <a:xfrm>
            <a:off x="683568" y="1916832"/>
            <a:ext cx="7848872" cy="3312368"/>
          </a:xfrm>
          <a:prstGeom prst="rect">
            <a:avLst/>
          </a:prstGeom>
          <a:noFill/>
        </p:spPr>
        <p:txBody>
          <a:bodyPr vert="horz" lIns="91440" tIns="45720" rIns="91440" bIns="45720" rtlCol="0">
            <a:noAutofit/>
          </a:bodyPr>
          <a:lstStyle/>
          <a:p>
            <a:pPr lvl="0">
              <a:buFont typeface="Wingdings" pitchFamily="2" charset="2"/>
              <a:buChar char="§"/>
            </a:pPr>
            <a:endParaRPr lang="fr-FR" sz="1400" dirty="0" smtClean="0">
              <a:ea typeface="+mj-ea"/>
              <a:cs typeface="+mj-cs"/>
            </a:endParaRPr>
          </a:p>
          <a:p>
            <a:pPr>
              <a:buFontTx/>
              <a:buChar char="-"/>
            </a:pPr>
            <a:r>
              <a:rPr lang="fr-FR" sz="1600" b="1" dirty="0" smtClean="0"/>
              <a:t>PDU</a:t>
            </a:r>
            <a:r>
              <a:rPr lang="fr-FR" sz="1600" dirty="0" smtClean="0"/>
              <a:t> approuvé 02 12 2005 (Plan de Déplacement Urbain = Périmètre de Transport Urbain (24 communes + Habsheim).</a:t>
            </a:r>
          </a:p>
          <a:p>
            <a:pPr>
              <a:buFontTx/>
              <a:buChar char="-"/>
            </a:pPr>
            <a:endParaRPr lang="fr-FR" sz="1600" dirty="0" smtClean="0"/>
          </a:p>
          <a:p>
            <a:pPr>
              <a:buFontTx/>
              <a:buChar char="-"/>
            </a:pPr>
            <a:r>
              <a:rPr lang="fr-FR" sz="1600" dirty="0" smtClean="0"/>
              <a:t>Suite à la création de m2A en 2010, le </a:t>
            </a:r>
            <a:r>
              <a:rPr lang="fr-FR" sz="1600" b="1" dirty="0" smtClean="0"/>
              <a:t>PTU</a:t>
            </a:r>
            <a:r>
              <a:rPr lang="fr-FR" sz="1600" dirty="0" smtClean="0"/>
              <a:t> a été étendu aux 32 communes. Le PDU de 2005 doit donc être révisé. </a:t>
            </a:r>
          </a:p>
          <a:p>
            <a:pPr>
              <a:buFontTx/>
              <a:buChar char="-"/>
            </a:pPr>
            <a:endParaRPr lang="fr-FR" sz="1600" dirty="0" smtClean="0"/>
          </a:p>
          <a:p>
            <a:pPr>
              <a:buFontTx/>
              <a:buChar char="-"/>
            </a:pPr>
            <a:r>
              <a:rPr lang="fr-FR" sz="1600" dirty="0" smtClean="0"/>
              <a:t>Travaux de révision fin 2011 + sur l'année 2012, Enquête publique + approbation du PDU révisé en 2013. </a:t>
            </a:r>
          </a:p>
          <a:p>
            <a:pPr>
              <a:buFontTx/>
              <a:buChar char="-"/>
            </a:pPr>
            <a:endParaRPr lang="fr-FR" sz="1600" dirty="0" smtClean="0"/>
          </a:p>
          <a:p>
            <a:r>
              <a:rPr lang="fr-FR" sz="1600" dirty="0" smtClean="0"/>
              <a:t>- La révision consistera à construire des objectifs globaux chiffrés et à élaborer un plan d'actions.</a:t>
            </a: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baseline="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3000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14</a:t>
            </a:fld>
            <a:endParaRPr lang="fr-FR" dirty="0"/>
          </a:p>
        </p:txBody>
      </p:sp>
      <p:sp>
        <p:nvSpPr>
          <p:cNvPr id="9"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12"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
        <p:nvSpPr>
          <p:cNvPr id="8" name="Espace réservé du contenu 2"/>
          <p:cNvSpPr txBox="1">
            <a:spLocks/>
          </p:cNvSpPr>
          <p:nvPr/>
        </p:nvSpPr>
        <p:spPr>
          <a:xfrm>
            <a:off x="611560" y="1484784"/>
            <a:ext cx="7848872" cy="4752528"/>
          </a:xfrm>
          <a:prstGeom prst="rect">
            <a:avLst/>
          </a:prstGeom>
          <a:noFill/>
        </p:spPr>
        <p:txBody>
          <a:bodyPr vert="horz" lIns="91440" tIns="45720" rIns="91440" bIns="45720" rtlCol="0">
            <a:noAutofit/>
          </a:bodyPr>
          <a:lstStyle/>
          <a:p>
            <a:pPr lvl="0">
              <a:buFont typeface="Wingdings" pitchFamily="2" charset="2"/>
              <a:buChar char="§"/>
            </a:pPr>
            <a:endParaRPr lang="fr-FR" sz="1400" dirty="0" smtClean="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Schéma de Cohérence Territoriale ( SCOT) – 38 communes </a:t>
            </a:r>
          </a:p>
          <a:p>
            <a:pPr lvl="0"/>
            <a:endParaRPr lang="fr-FR" sz="2600" dirty="0" smtClean="0">
              <a:solidFill>
                <a:schemeClr val="bg1">
                  <a:lumMod val="85000"/>
                </a:schemeClr>
              </a:solidFill>
              <a:latin typeface="Helvetica Ultra Compressed" pitchFamily="34" charset="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Plan Local de l’Habitat (PLH) – 32 Communes</a:t>
            </a:r>
          </a:p>
          <a:p>
            <a:pPr lvl="0" algn="ctr"/>
            <a:endParaRPr lang="fr-FR" sz="2600" dirty="0" smtClean="0">
              <a:solidFill>
                <a:schemeClr val="bg1">
                  <a:lumMod val="85000"/>
                </a:schemeClr>
              </a:solidFill>
              <a:latin typeface="Helvetica Ultra Compressed" pitchFamily="34" charset="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Plan de Déplacements Urbains (PDU)  </a:t>
            </a:r>
            <a:r>
              <a:rPr lang="fr-FR" sz="2600" dirty="0" smtClean="0">
                <a:solidFill>
                  <a:schemeClr val="bg1">
                    <a:lumMod val="85000"/>
                  </a:schemeClr>
                </a:solidFill>
                <a:latin typeface="Helvetica Ultra Compressed" pitchFamily="34" charset="0"/>
              </a:rPr>
              <a:t>– 32 Communes</a:t>
            </a:r>
            <a:endParaRPr lang="fr-FR" sz="2600" dirty="0" smtClean="0">
              <a:solidFill>
                <a:schemeClr val="bg1">
                  <a:lumMod val="85000"/>
                </a:schemeClr>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r>
              <a:rPr lang="fr-FR" sz="2600" dirty="0" smtClean="0">
                <a:solidFill>
                  <a:srgbClr val="C00000"/>
                </a:solidFill>
                <a:latin typeface="Helvetica Ultra Compressed" pitchFamily="34" charset="0"/>
                <a:ea typeface="+mj-ea"/>
                <a:cs typeface="+mj-cs"/>
              </a:rPr>
              <a:t>Le Plan Climat Energie Territorial (PCET) </a:t>
            </a:r>
            <a:r>
              <a:rPr lang="fr-FR" sz="2600" dirty="0" smtClean="0">
                <a:solidFill>
                  <a:srgbClr val="C00000"/>
                </a:solidFill>
                <a:latin typeface="Helvetica Ultra Compressed" pitchFamily="34" charset="0"/>
              </a:rPr>
              <a:t>– 32 Communes</a:t>
            </a:r>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Plan de Gestion </a:t>
            </a:r>
            <a:r>
              <a:rPr lang="fr-FR" sz="2600" dirty="0" smtClean="0">
                <a:solidFill>
                  <a:schemeClr val="bg1">
                    <a:lumMod val="85000"/>
                  </a:schemeClr>
                </a:solidFill>
                <a:latin typeface="Helvetica Ultra Compressed" pitchFamily="34" charset="0"/>
              </a:rPr>
              <a:t>de l’Espace Rural et </a:t>
            </a:r>
            <a:r>
              <a:rPr lang="fr-FR" sz="2600" dirty="0" err="1" smtClean="0">
                <a:solidFill>
                  <a:schemeClr val="bg1">
                    <a:lumMod val="85000"/>
                  </a:schemeClr>
                </a:solidFill>
                <a:latin typeface="Helvetica Ultra Compressed" pitchFamily="34" charset="0"/>
              </a:rPr>
              <a:t>Péri-Urbain</a:t>
            </a:r>
            <a:r>
              <a:rPr lang="fr-FR" sz="2600" dirty="0" smtClean="0">
                <a:solidFill>
                  <a:schemeClr val="bg1">
                    <a:lumMod val="85000"/>
                  </a:schemeClr>
                </a:solidFill>
                <a:latin typeface="Helvetica Ultra Compressed" pitchFamily="34" charset="0"/>
                <a:ea typeface="+mj-ea"/>
                <a:cs typeface="+mj-cs"/>
              </a:rPr>
              <a:t> (GERPLAN) </a:t>
            </a:r>
            <a:r>
              <a:rPr lang="fr-FR" sz="2600" dirty="0" smtClean="0">
                <a:solidFill>
                  <a:schemeClr val="bg1">
                    <a:lumMod val="85000"/>
                  </a:schemeClr>
                </a:solidFill>
                <a:latin typeface="Helvetica Ultra Compressed" pitchFamily="34" charset="0"/>
              </a:rPr>
              <a:t>– 32 Communes</a:t>
            </a:r>
            <a:endParaRPr lang="fr-FR" sz="2600" dirty="0" smtClean="0">
              <a:solidFill>
                <a:schemeClr val="bg1">
                  <a:lumMod val="85000"/>
                </a:schemeClr>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baseline="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3000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15</a:t>
            </a:fld>
            <a:endParaRPr lang="fr-FR" dirty="0"/>
          </a:p>
        </p:txBody>
      </p:sp>
      <p:sp>
        <p:nvSpPr>
          <p:cNvPr id="7" name="Rectangle 4"/>
          <p:cNvSpPr>
            <a:spLocks noChangeArrowheads="1"/>
          </p:cNvSpPr>
          <p:nvPr/>
        </p:nvSpPr>
        <p:spPr bwMode="auto">
          <a:xfrm>
            <a:off x="785813" y="285750"/>
            <a:ext cx="7929563" cy="584775"/>
          </a:xfrm>
          <a:prstGeom prst="rect">
            <a:avLst/>
          </a:prstGeom>
          <a:noFill/>
          <a:ln w="9525">
            <a:noFill/>
            <a:miter lim="800000"/>
            <a:headEnd/>
            <a:tailEnd/>
          </a:ln>
          <a:effectLst/>
        </p:spPr>
        <p:txBody>
          <a:bodyPr>
            <a:spAutoFit/>
          </a:bodyPr>
          <a:lstStyle/>
          <a:p>
            <a:pPr marL="185738" algn="r" fontAlgn="auto">
              <a:spcBef>
                <a:spcPct val="50000"/>
              </a:spcBef>
              <a:spcAft>
                <a:spcPts val="0"/>
              </a:spcAft>
              <a:defRPr/>
            </a:pPr>
            <a:r>
              <a:rPr lang="fr-FR" sz="3200" b="1" dirty="0" smtClean="0">
                <a:solidFill>
                  <a:srgbClr val="C00000"/>
                </a:solidFill>
                <a:latin typeface="+mj-lt"/>
              </a:rPr>
              <a:t>PCET : Les objectifs</a:t>
            </a:r>
            <a:endParaRPr lang="fr-FR" sz="3200" b="1" dirty="0">
              <a:solidFill>
                <a:srgbClr val="C00000"/>
              </a:solidFill>
              <a:latin typeface="+mj-lt"/>
            </a:endParaRPr>
          </a:p>
        </p:txBody>
      </p:sp>
      <p:sp>
        <p:nvSpPr>
          <p:cNvPr id="9"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12"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pic>
        <p:nvPicPr>
          <p:cNvPr id="8" name="Picture 3"/>
          <p:cNvPicPr>
            <a:picLocks noChangeAspect="1" noChangeArrowheads="1"/>
          </p:cNvPicPr>
          <p:nvPr/>
        </p:nvPicPr>
        <p:blipFill>
          <a:blip r:embed="rId3" cstate="print"/>
          <a:srcRect/>
          <a:stretch>
            <a:fillRect/>
          </a:stretch>
        </p:blipFill>
        <p:spPr bwMode="auto">
          <a:xfrm>
            <a:off x="395536" y="1340768"/>
            <a:ext cx="7943675" cy="4896544"/>
          </a:xfrm>
          <a:prstGeom prst="rect">
            <a:avLst/>
          </a:prstGeom>
          <a:noFill/>
          <a:ln w="9525">
            <a:noFill/>
            <a:miter lim="800000"/>
            <a:headEnd/>
            <a:tailEnd/>
          </a:ln>
        </p:spPr>
      </p:pic>
      <p:sp>
        <p:nvSpPr>
          <p:cNvPr id="10" name="WordArt 1034"/>
          <p:cNvSpPr>
            <a:spLocks noChangeArrowheads="1" noChangeShapeType="1" noTextEdit="1"/>
          </p:cNvSpPr>
          <p:nvPr/>
        </p:nvSpPr>
        <p:spPr bwMode="auto">
          <a:xfrm>
            <a:off x="7668344" y="1700808"/>
            <a:ext cx="1143007" cy="536572"/>
          </a:xfrm>
          <a:prstGeom prst="rect">
            <a:avLst/>
          </a:prstGeom>
        </p:spPr>
        <p:txBody>
          <a:bodyPr wrap="none" fromWordArt="1">
            <a:prstTxWarp prst="textSlantUp">
              <a:avLst>
                <a:gd name="adj" fmla="val 55556"/>
              </a:avLst>
            </a:prstTxWarp>
          </a:bodyPr>
          <a:lstStyle/>
          <a:p>
            <a:pPr algn="ctr"/>
            <a:r>
              <a:rPr lang="fr-FR" sz="3600" kern="10" dirty="0" smtClean="0">
                <a:ln w="9525">
                  <a:solidFill>
                    <a:srgbClr val="000000"/>
                  </a:solidFill>
                  <a:round/>
                  <a:headEnd/>
                  <a:tailEnd/>
                </a:ln>
                <a:solidFill>
                  <a:srgbClr val="C00000"/>
                </a:solidFill>
                <a:latin typeface="Arial Black"/>
              </a:rPr>
              <a:t>Extrait</a:t>
            </a:r>
            <a:endParaRPr lang="fr-FR" sz="3600" kern="10" dirty="0">
              <a:ln w="9525">
                <a:solidFill>
                  <a:srgbClr val="000000"/>
                </a:solidFill>
                <a:round/>
                <a:headEnd/>
                <a:tailEnd/>
              </a:ln>
              <a:solidFill>
                <a:srgbClr val="C00000"/>
              </a:solidFill>
              <a:latin typeface="Arial Black"/>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16</a:t>
            </a:fld>
            <a:endParaRPr lang="fr-FR" dirty="0"/>
          </a:p>
        </p:txBody>
      </p:sp>
      <p:sp>
        <p:nvSpPr>
          <p:cNvPr id="7" name="Rectangle 4"/>
          <p:cNvSpPr>
            <a:spLocks noChangeArrowheads="1"/>
          </p:cNvSpPr>
          <p:nvPr/>
        </p:nvSpPr>
        <p:spPr bwMode="auto">
          <a:xfrm>
            <a:off x="785813" y="285750"/>
            <a:ext cx="7929563" cy="584775"/>
          </a:xfrm>
          <a:prstGeom prst="rect">
            <a:avLst/>
          </a:prstGeom>
          <a:noFill/>
          <a:ln w="9525">
            <a:noFill/>
            <a:miter lim="800000"/>
            <a:headEnd/>
            <a:tailEnd/>
          </a:ln>
          <a:effectLst/>
        </p:spPr>
        <p:txBody>
          <a:bodyPr>
            <a:spAutoFit/>
          </a:bodyPr>
          <a:lstStyle/>
          <a:p>
            <a:pPr marL="185738" algn="r" fontAlgn="auto">
              <a:spcBef>
                <a:spcPct val="50000"/>
              </a:spcBef>
              <a:spcAft>
                <a:spcPts val="0"/>
              </a:spcAft>
              <a:defRPr/>
            </a:pPr>
            <a:r>
              <a:rPr lang="fr-FR" sz="3200" b="1" dirty="0" smtClean="0">
                <a:solidFill>
                  <a:srgbClr val="C00000"/>
                </a:solidFill>
                <a:latin typeface="+mj-lt"/>
              </a:rPr>
              <a:t>PCET : Les objectifs</a:t>
            </a:r>
            <a:endParaRPr lang="fr-FR" sz="3200" b="1" dirty="0">
              <a:solidFill>
                <a:srgbClr val="C00000"/>
              </a:solidFill>
              <a:latin typeface="+mj-lt"/>
            </a:endParaRPr>
          </a:p>
        </p:txBody>
      </p:sp>
      <p:sp>
        <p:nvSpPr>
          <p:cNvPr id="9"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12"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
        <p:nvSpPr>
          <p:cNvPr id="11" name="Rectangle 10"/>
          <p:cNvSpPr/>
          <p:nvPr/>
        </p:nvSpPr>
        <p:spPr>
          <a:xfrm>
            <a:off x="539552" y="1412776"/>
            <a:ext cx="8143932" cy="4893647"/>
          </a:xfrm>
          <a:prstGeom prst="rect">
            <a:avLst/>
          </a:prstGeom>
        </p:spPr>
        <p:txBody>
          <a:bodyPr wrap="square">
            <a:spAutoFit/>
          </a:bodyPr>
          <a:lstStyle/>
          <a:p>
            <a:pPr marL="342900" indent="-342900">
              <a:buFont typeface="+mj-lt"/>
              <a:buAutoNum type="arabicPeriod"/>
            </a:pPr>
            <a:r>
              <a:rPr lang="fr-FR" sz="1200" b="1" dirty="0" smtClean="0"/>
              <a:t>Aboutir à des réductions effectives des émissions de GES sur le territoire de Mulhouse Alsace Agglomération </a:t>
            </a:r>
            <a:r>
              <a:rPr lang="fr-FR" sz="1200" dirty="0" smtClean="0"/>
              <a:t>pour contribuer localement aux objectifs du protocole de KYOTO en 2012, à une réduction de </a:t>
            </a:r>
            <a:r>
              <a:rPr lang="fr-FR" sz="1200" b="1" dirty="0" smtClean="0"/>
              <a:t>20% des émissions de gaz à effet de serre </a:t>
            </a:r>
            <a:r>
              <a:rPr lang="fr-FR" sz="1200" dirty="0" smtClean="0"/>
              <a:t>en 2020, et du </a:t>
            </a:r>
            <a:r>
              <a:rPr lang="fr-FR" sz="1200" b="1" dirty="0" smtClean="0"/>
              <a:t>facteur 4</a:t>
            </a:r>
            <a:r>
              <a:rPr lang="fr-FR" sz="1200" dirty="0" smtClean="0"/>
              <a:t> en 2050. </a:t>
            </a:r>
          </a:p>
          <a:p>
            <a:pPr marL="342900" indent="-342900">
              <a:buFont typeface="+mj-lt"/>
              <a:buAutoNum type="arabicPeriod"/>
            </a:pPr>
            <a:endParaRPr lang="fr-FR" sz="1200" b="1" dirty="0" smtClean="0"/>
          </a:p>
          <a:p>
            <a:pPr marL="342900" indent="-342900">
              <a:buFont typeface="+mj-lt"/>
              <a:buAutoNum type="arabicPeriod"/>
            </a:pPr>
            <a:r>
              <a:rPr lang="fr-FR" sz="1200" b="1" dirty="0" smtClean="0"/>
              <a:t>Permettre d’adapter le territoire aux mutations climatiques et énergétiques </a:t>
            </a:r>
            <a:r>
              <a:rPr lang="fr-FR" sz="1200" dirty="0" smtClean="0"/>
              <a:t>à venir : anticiper les conséquences (dommages, coûts…) du changement climatique qui affecteront les installations, les infrastructures et les services essentiels des collectivités. </a:t>
            </a:r>
          </a:p>
          <a:p>
            <a:pPr marL="342900" indent="-342900">
              <a:buFont typeface="+mj-lt"/>
              <a:buAutoNum type="arabicPeriod"/>
            </a:pPr>
            <a:endParaRPr lang="fr-FR" sz="1200" dirty="0" smtClean="0"/>
          </a:p>
          <a:p>
            <a:pPr marL="342900" indent="-342900">
              <a:buFont typeface="+mj-lt"/>
              <a:buAutoNum type="arabicPeriod"/>
            </a:pPr>
            <a:r>
              <a:rPr lang="fr-FR" sz="1200" b="1" dirty="0" smtClean="0"/>
              <a:t>Accroître l’efficacité énergétique en réduisant de 20% la consommation totale d’énergie </a:t>
            </a:r>
            <a:r>
              <a:rPr lang="fr-FR" sz="1200" dirty="0" smtClean="0"/>
              <a:t>par rapport aux projections pour l’année 2020, ce qui revient à ramener la consommation totale d’énergie au niveau de celle de 1990.</a:t>
            </a:r>
          </a:p>
          <a:p>
            <a:pPr marL="342900" indent="-342900">
              <a:buFont typeface="+mj-lt"/>
              <a:buAutoNum type="arabicPeriod"/>
            </a:pPr>
            <a:endParaRPr lang="fr-FR" sz="1200" dirty="0" smtClean="0"/>
          </a:p>
          <a:p>
            <a:pPr marL="342900" indent="-342900">
              <a:buFont typeface="+mj-lt"/>
              <a:buAutoNum type="arabicPeriod"/>
            </a:pPr>
            <a:r>
              <a:rPr lang="fr-FR" sz="1200" b="1" dirty="0" smtClean="0"/>
              <a:t>Développer les énergies renouvelables en portant à 20 % la part des énergies renouvelables </a:t>
            </a:r>
            <a:r>
              <a:rPr lang="fr-FR" sz="1200" dirty="0" smtClean="0"/>
              <a:t>(éolienne, hydraulique, géothermique, solaire ou issue de la biomasse) dans la consommation finale d’énergie en 2020, ce qui représente pour la France un objectif de 23 %.</a:t>
            </a:r>
          </a:p>
          <a:p>
            <a:pPr marL="342900" indent="-342900">
              <a:buFont typeface="+mj-lt"/>
              <a:buAutoNum type="arabicPeriod"/>
            </a:pPr>
            <a:endParaRPr lang="fr-FR" sz="1200" dirty="0" smtClean="0"/>
          </a:p>
          <a:p>
            <a:pPr marL="342900" indent="-342900">
              <a:buFont typeface="+mj-lt"/>
              <a:buAutoNum type="arabicPeriod"/>
            </a:pPr>
            <a:r>
              <a:rPr lang="fr-FR" sz="1200" b="1" dirty="0" smtClean="0"/>
              <a:t>Etre</a:t>
            </a:r>
            <a:r>
              <a:rPr lang="fr-FR" sz="1200" dirty="0" smtClean="0"/>
              <a:t> </a:t>
            </a:r>
            <a:r>
              <a:rPr lang="fr-FR" sz="1200" b="1" dirty="0" smtClean="0"/>
              <a:t>mobilisateurs des acteurs du territoire et des habitants en particulier</a:t>
            </a:r>
            <a:r>
              <a:rPr lang="fr-FR" sz="1200" dirty="0" smtClean="0"/>
              <a:t>, qui ont été impliqués au travers d’une démarche de démocratie participative ambitieuse.</a:t>
            </a:r>
          </a:p>
          <a:p>
            <a:pPr marL="342900" indent="-342900">
              <a:buFont typeface="+mj-lt"/>
              <a:buAutoNum type="arabicPeriod"/>
            </a:pPr>
            <a:endParaRPr lang="fr-FR" sz="1200" b="1" dirty="0" smtClean="0"/>
          </a:p>
          <a:p>
            <a:pPr marL="342900" indent="-342900">
              <a:buFont typeface="+mj-lt"/>
              <a:buAutoNum type="arabicPeriod"/>
            </a:pPr>
            <a:r>
              <a:rPr lang="fr-FR" sz="1200" b="1" dirty="0" smtClean="0"/>
              <a:t>Etre portés et animés par Mulhouse Alsace Agglomération et les communes</a:t>
            </a:r>
            <a:r>
              <a:rPr lang="fr-FR" sz="1200" dirty="0" smtClean="0"/>
              <a:t>, qui doivent donner l’exemple au travers notamment de leur patrimoine immobilier, leur flotte de véhicules et leurs compétences.</a:t>
            </a:r>
          </a:p>
          <a:p>
            <a:pPr marL="342900" indent="-342900">
              <a:buFont typeface="+mj-lt"/>
              <a:buAutoNum type="arabicPeriod"/>
            </a:pPr>
            <a:endParaRPr lang="fr-FR" sz="1200" dirty="0" smtClean="0"/>
          </a:p>
          <a:p>
            <a:pPr marL="342900" indent="-342900">
              <a:buFont typeface="+mj-lt"/>
              <a:buAutoNum type="arabicPeriod"/>
            </a:pPr>
            <a:r>
              <a:rPr lang="fr-FR" sz="1200" b="1" dirty="0" smtClean="0"/>
              <a:t>Etre</a:t>
            </a:r>
            <a:r>
              <a:rPr lang="fr-FR" sz="1200" dirty="0" smtClean="0"/>
              <a:t> </a:t>
            </a:r>
            <a:r>
              <a:rPr lang="fr-FR" sz="1200" b="1" dirty="0" smtClean="0"/>
              <a:t>élargis au plus grand nombre d’acteurs </a:t>
            </a:r>
            <a:r>
              <a:rPr lang="fr-FR" sz="1200" dirty="0" smtClean="0"/>
              <a:t>du territoire en développant, dans la mesure du possible, l’action concrète et exemplaire (accompagnée, évaluée) avec des acteurs motivés du territoire (communes de Mulhouse Alsace Agglomération, établissements scolaires, entreprises, associations de consommateurs, bailleurs sociaux…) qui s’engagent dans ces objectifs.</a:t>
            </a:r>
            <a:endParaRPr lang="fr-FR" dirty="0" smtClean="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17</a:t>
            </a:fld>
            <a:endParaRPr lang="fr-FR" dirty="0"/>
          </a:p>
        </p:txBody>
      </p:sp>
      <p:sp>
        <p:nvSpPr>
          <p:cNvPr id="7" name="Rectangle 4"/>
          <p:cNvSpPr>
            <a:spLocks noChangeArrowheads="1"/>
          </p:cNvSpPr>
          <p:nvPr/>
        </p:nvSpPr>
        <p:spPr bwMode="auto">
          <a:xfrm>
            <a:off x="785813" y="285750"/>
            <a:ext cx="7929563" cy="584775"/>
          </a:xfrm>
          <a:prstGeom prst="rect">
            <a:avLst/>
          </a:prstGeom>
          <a:noFill/>
          <a:ln w="9525">
            <a:noFill/>
            <a:miter lim="800000"/>
            <a:headEnd/>
            <a:tailEnd/>
          </a:ln>
          <a:effectLst/>
        </p:spPr>
        <p:txBody>
          <a:bodyPr>
            <a:spAutoFit/>
          </a:bodyPr>
          <a:lstStyle/>
          <a:p>
            <a:pPr marL="185738" algn="r" fontAlgn="auto">
              <a:spcBef>
                <a:spcPct val="50000"/>
              </a:spcBef>
              <a:spcAft>
                <a:spcPts val="0"/>
              </a:spcAft>
              <a:defRPr/>
            </a:pPr>
            <a:r>
              <a:rPr lang="fr-FR" sz="3200" b="1" dirty="0" smtClean="0">
                <a:solidFill>
                  <a:srgbClr val="C00000"/>
                </a:solidFill>
                <a:latin typeface="+mj-lt"/>
              </a:rPr>
              <a:t>PCET : Les objectifs</a:t>
            </a:r>
            <a:endParaRPr lang="fr-FR" sz="3200" b="1" dirty="0">
              <a:solidFill>
                <a:srgbClr val="C00000"/>
              </a:solidFill>
              <a:latin typeface="+mj-lt"/>
            </a:endParaRPr>
          </a:p>
        </p:txBody>
      </p:sp>
      <p:sp>
        <p:nvSpPr>
          <p:cNvPr id="9"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12"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
        <p:nvSpPr>
          <p:cNvPr id="11" name="Espace réservé du contenu 2"/>
          <p:cNvSpPr txBox="1">
            <a:spLocks/>
          </p:cNvSpPr>
          <p:nvPr/>
        </p:nvSpPr>
        <p:spPr>
          <a:xfrm>
            <a:off x="683568" y="1916832"/>
            <a:ext cx="7848872" cy="1584176"/>
          </a:xfrm>
          <a:prstGeom prst="rect">
            <a:avLst/>
          </a:prstGeom>
          <a:noFill/>
        </p:spPr>
        <p:txBody>
          <a:bodyPr vert="horz" lIns="91440" tIns="45720" rIns="91440" bIns="45720" rtlCol="0">
            <a:noAutofit/>
          </a:bodyPr>
          <a:lstStyle/>
          <a:p>
            <a:r>
              <a:rPr lang="fr-FR" sz="2800" b="1" dirty="0" smtClean="0"/>
              <a:t>Trois axes de travail…</a:t>
            </a:r>
          </a:p>
          <a:p>
            <a:pPr lvl="0">
              <a:buFont typeface="Wingdings" pitchFamily="2" charset="2"/>
              <a:buChar char="§"/>
            </a:pPr>
            <a:endParaRPr lang="fr-FR" sz="1400" dirty="0" smtClean="0">
              <a:ea typeface="+mj-ea"/>
              <a:cs typeface="+mj-cs"/>
            </a:endParaRPr>
          </a:p>
          <a:p>
            <a:pPr marL="273050" indent="-273050">
              <a:buFont typeface="Wingdings" pitchFamily="2" charset="2"/>
              <a:buChar char="§"/>
            </a:pPr>
            <a:r>
              <a:rPr lang="fr-FR" sz="1600" dirty="0" smtClean="0"/>
              <a:t>la maîtrise des flux énergétiques et la maîtrise de la demande en énergie,</a:t>
            </a:r>
          </a:p>
          <a:p>
            <a:pPr marL="273050" indent="-273050">
              <a:buFont typeface="Wingdings" pitchFamily="2" charset="2"/>
              <a:buChar char="§"/>
            </a:pPr>
            <a:r>
              <a:rPr lang="fr-FR" sz="1600" dirty="0" smtClean="0"/>
              <a:t>l’efficacité énergétique du bâti grâce à des bâtiments et systèmes performants,</a:t>
            </a:r>
          </a:p>
          <a:p>
            <a:pPr marL="273050" indent="-273050">
              <a:buFont typeface="Wingdings" pitchFamily="2" charset="2"/>
              <a:buChar char="§"/>
            </a:pPr>
            <a:r>
              <a:rPr lang="fr-FR" sz="1600" dirty="0" smtClean="0"/>
              <a:t>le développement des systèmes de production </a:t>
            </a:r>
            <a:r>
              <a:rPr lang="fr-FR" sz="1600" dirty="0" err="1" smtClean="0"/>
              <a:t>EnR</a:t>
            </a:r>
            <a:r>
              <a:rPr lang="fr-FR" sz="1600" dirty="0" smtClean="0"/>
              <a:t> (Energies Renouvelables).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baseline="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3000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18</a:t>
            </a:fld>
            <a:endParaRPr lang="fr-FR" dirty="0"/>
          </a:p>
        </p:txBody>
      </p:sp>
      <p:sp>
        <p:nvSpPr>
          <p:cNvPr id="7" name="Rectangle 4"/>
          <p:cNvSpPr>
            <a:spLocks noChangeArrowheads="1"/>
          </p:cNvSpPr>
          <p:nvPr/>
        </p:nvSpPr>
        <p:spPr bwMode="auto">
          <a:xfrm>
            <a:off x="785813" y="285750"/>
            <a:ext cx="7929563" cy="584775"/>
          </a:xfrm>
          <a:prstGeom prst="rect">
            <a:avLst/>
          </a:prstGeom>
          <a:noFill/>
          <a:ln w="9525">
            <a:noFill/>
            <a:miter lim="800000"/>
            <a:headEnd/>
            <a:tailEnd/>
          </a:ln>
          <a:effectLst/>
        </p:spPr>
        <p:txBody>
          <a:bodyPr>
            <a:spAutoFit/>
          </a:bodyPr>
          <a:lstStyle/>
          <a:p>
            <a:pPr marL="185738" algn="r" fontAlgn="auto">
              <a:spcBef>
                <a:spcPct val="50000"/>
              </a:spcBef>
              <a:spcAft>
                <a:spcPts val="0"/>
              </a:spcAft>
              <a:defRPr/>
            </a:pPr>
            <a:r>
              <a:rPr lang="fr-FR" sz="3200" b="1" dirty="0" smtClean="0">
                <a:solidFill>
                  <a:srgbClr val="C00000"/>
                </a:solidFill>
                <a:latin typeface="+mj-lt"/>
              </a:rPr>
              <a:t>PCET : des actions</a:t>
            </a:r>
            <a:endParaRPr lang="fr-FR" sz="3200" b="1" dirty="0">
              <a:solidFill>
                <a:srgbClr val="C00000"/>
              </a:solidFill>
              <a:latin typeface="+mj-lt"/>
            </a:endParaRPr>
          </a:p>
        </p:txBody>
      </p:sp>
      <p:sp>
        <p:nvSpPr>
          <p:cNvPr id="9"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12"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pic>
        <p:nvPicPr>
          <p:cNvPr id="8" name="Picture 2"/>
          <p:cNvPicPr>
            <a:picLocks noChangeAspect="1" noChangeArrowheads="1"/>
          </p:cNvPicPr>
          <p:nvPr/>
        </p:nvPicPr>
        <p:blipFill>
          <a:blip r:embed="rId3" cstate="print"/>
          <a:srcRect l="2817" r="8451"/>
          <a:stretch>
            <a:fillRect/>
          </a:stretch>
        </p:blipFill>
        <p:spPr bwMode="auto">
          <a:xfrm>
            <a:off x="35496" y="476672"/>
            <a:ext cx="4536504" cy="5971479"/>
          </a:xfrm>
          <a:prstGeom prst="rect">
            <a:avLst/>
          </a:prstGeom>
          <a:noFill/>
          <a:ln w="9525">
            <a:noFill/>
            <a:miter lim="800000"/>
            <a:headEnd/>
            <a:tailEnd/>
          </a:ln>
        </p:spPr>
      </p:pic>
      <p:sp>
        <p:nvSpPr>
          <p:cNvPr id="10" name="Espace réservé du contenu 2"/>
          <p:cNvSpPr txBox="1">
            <a:spLocks/>
          </p:cNvSpPr>
          <p:nvPr/>
        </p:nvSpPr>
        <p:spPr>
          <a:xfrm>
            <a:off x="4283968" y="3429000"/>
            <a:ext cx="4860032" cy="2979712"/>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Autofit/>
          </a:bodyPr>
          <a:lstStyle/>
          <a:p>
            <a:endParaRPr lang="fr-FR" b="1" dirty="0" smtClean="0"/>
          </a:p>
          <a:p>
            <a:r>
              <a:rPr lang="fr-FR" b="1" dirty="0" smtClean="0"/>
              <a:t>Favoriser un urbanisme durable</a:t>
            </a:r>
          </a:p>
          <a:p>
            <a:pPr lvl="0">
              <a:buFont typeface="Wingdings" pitchFamily="2" charset="2"/>
              <a:buChar char="§"/>
            </a:pPr>
            <a:endParaRPr lang="fr-FR" sz="1400" dirty="0" smtClean="0">
              <a:ea typeface="+mj-ea"/>
              <a:cs typeface="+mj-cs"/>
            </a:endParaRPr>
          </a:p>
          <a:p>
            <a:pPr marL="273050" indent="-273050">
              <a:buFont typeface="Wingdings" pitchFamily="2" charset="2"/>
              <a:buChar char="§"/>
            </a:pPr>
            <a:r>
              <a:rPr lang="fr-FR" sz="1600" dirty="0" smtClean="0"/>
              <a:t>S’adapter au changement climatique</a:t>
            </a:r>
          </a:p>
          <a:p>
            <a:pPr marL="273050" indent="-273050">
              <a:buFont typeface="Wingdings" pitchFamily="2" charset="2"/>
              <a:buChar char="§"/>
            </a:pPr>
            <a:r>
              <a:rPr lang="fr-FR" sz="1600" dirty="0" smtClean="0"/>
              <a:t>Formes urbaines innovantes</a:t>
            </a:r>
          </a:p>
          <a:p>
            <a:pPr marL="273050" indent="-273050">
              <a:buFont typeface="Wingdings" pitchFamily="2" charset="2"/>
              <a:buChar char="§"/>
            </a:pPr>
            <a:endParaRPr lang="fr-FR" sz="1600" dirty="0" smtClean="0"/>
          </a:p>
          <a:p>
            <a:r>
              <a:rPr lang="fr-FR" b="1" dirty="0" smtClean="0"/>
              <a:t>Restaurer la nature sur le territoire</a:t>
            </a:r>
          </a:p>
          <a:p>
            <a:pPr lvl="0">
              <a:buFont typeface="Wingdings" pitchFamily="2" charset="2"/>
              <a:buChar char="§"/>
            </a:pPr>
            <a:endParaRPr lang="fr-FR" sz="1200" dirty="0" smtClean="0"/>
          </a:p>
          <a:p>
            <a:pPr marL="273050" indent="-273050">
              <a:buFont typeface="Wingdings" pitchFamily="2" charset="2"/>
              <a:buChar char="§"/>
            </a:pPr>
            <a:r>
              <a:rPr lang="fr-FR" sz="1600" dirty="0" smtClean="0"/>
              <a:t>Renforcement de la trame verte et bleue</a:t>
            </a:r>
          </a:p>
          <a:p>
            <a:pPr marL="273050" indent="-273050">
              <a:buFont typeface="Wingdings" pitchFamily="2" charset="2"/>
              <a:buChar char="§"/>
            </a:pPr>
            <a:endParaRPr lang="fr-FR" sz="1600" dirty="0" smtClean="0"/>
          </a:p>
          <a:p>
            <a:r>
              <a:rPr lang="fr-FR" b="1" dirty="0" smtClean="0"/>
              <a:t>Réaliser des opérations d’aménagement durable</a:t>
            </a:r>
          </a:p>
          <a:p>
            <a:pPr lvl="0">
              <a:buFont typeface="Wingdings" pitchFamily="2" charset="2"/>
              <a:buChar char="§"/>
            </a:pPr>
            <a:endParaRPr lang="fr-FR" sz="1100" dirty="0" smtClean="0"/>
          </a:p>
          <a:p>
            <a:pPr marL="273050" indent="-273050"/>
            <a:endParaRPr lang="fr-FR" sz="1600" dirty="0" smtClean="0"/>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baseline="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30000" noProof="0" dirty="0" smtClean="0">
              <a:ln>
                <a:noFill/>
              </a:ln>
              <a:solidFill>
                <a:schemeClr val="tx1">
                  <a:tint val="75000"/>
                </a:schemeClr>
              </a:solidFill>
              <a:effectLst/>
              <a:uLnTx/>
              <a:uFillTx/>
              <a:latin typeface="+mn-lt"/>
              <a:ea typeface="+mn-ea"/>
              <a:cs typeface="+mn-cs"/>
            </a:endParaRPr>
          </a:p>
        </p:txBody>
      </p:sp>
      <p:sp>
        <p:nvSpPr>
          <p:cNvPr id="13" name="Pentagone 12"/>
          <p:cNvSpPr/>
          <p:nvPr/>
        </p:nvSpPr>
        <p:spPr>
          <a:xfrm>
            <a:off x="4067944" y="4293096"/>
            <a:ext cx="288032" cy="1512168"/>
          </a:xfrm>
          <a:prstGeom prst="homePlat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4" name="WordArt 1034"/>
          <p:cNvSpPr>
            <a:spLocks noChangeArrowheads="1" noChangeShapeType="1" noTextEdit="1"/>
          </p:cNvSpPr>
          <p:nvPr/>
        </p:nvSpPr>
        <p:spPr bwMode="auto">
          <a:xfrm>
            <a:off x="7286645" y="1142984"/>
            <a:ext cx="1143007" cy="536572"/>
          </a:xfrm>
          <a:prstGeom prst="rect">
            <a:avLst/>
          </a:prstGeom>
        </p:spPr>
        <p:txBody>
          <a:bodyPr wrap="none" fromWordArt="1">
            <a:prstTxWarp prst="textSlantUp">
              <a:avLst>
                <a:gd name="adj" fmla="val 55556"/>
              </a:avLst>
            </a:prstTxWarp>
          </a:bodyPr>
          <a:lstStyle/>
          <a:p>
            <a:pPr algn="ctr"/>
            <a:r>
              <a:rPr lang="fr-FR" sz="3600" kern="10" dirty="0" smtClean="0">
                <a:ln w="9525">
                  <a:solidFill>
                    <a:srgbClr val="000000"/>
                  </a:solidFill>
                  <a:round/>
                  <a:headEnd/>
                  <a:tailEnd/>
                </a:ln>
                <a:solidFill>
                  <a:srgbClr val="C00000"/>
                </a:solidFill>
                <a:latin typeface="Arial Black"/>
              </a:rPr>
              <a:t>Extrait</a:t>
            </a:r>
            <a:endParaRPr lang="fr-FR" sz="3600" kern="10" dirty="0">
              <a:ln w="9525">
                <a:solidFill>
                  <a:srgbClr val="000000"/>
                </a:solidFill>
                <a:round/>
                <a:headEnd/>
                <a:tailEnd/>
              </a:ln>
              <a:solidFill>
                <a:srgbClr val="C00000"/>
              </a:solidFill>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19</a:t>
            </a:fld>
            <a:endParaRPr lang="fr-FR" dirty="0"/>
          </a:p>
        </p:txBody>
      </p:sp>
      <p:sp>
        <p:nvSpPr>
          <p:cNvPr id="9"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12"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
        <p:nvSpPr>
          <p:cNvPr id="8" name="Espace réservé du contenu 2"/>
          <p:cNvSpPr txBox="1">
            <a:spLocks/>
          </p:cNvSpPr>
          <p:nvPr/>
        </p:nvSpPr>
        <p:spPr>
          <a:xfrm>
            <a:off x="611560" y="1484784"/>
            <a:ext cx="7848872" cy="4752528"/>
          </a:xfrm>
          <a:prstGeom prst="rect">
            <a:avLst/>
          </a:prstGeom>
          <a:noFill/>
        </p:spPr>
        <p:txBody>
          <a:bodyPr vert="horz" lIns="91440" tIns="45720" rIns="91440" bIns="45720" rtlCol="0">
            <a:noAutofit/>
          </a:bodyPr>
          <a:lstStyle/>
          <a:p>
            <a:pPr lvl="0">
              <a:buFont typeface="Wingdings" pitchFamily="2" charset="2"/>
              <a:buChar char="§"/>
            </a:pPr>
            <a:endParaRPr lang="fr-FR" sz="1400" dirty="0" smtClean="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Schéma de Cohérence Territoriale ( SCOT) – 38 communes </a:t>
            </a:r>
          </a:p>
          <a:p>
            <a:pPr lvl="0"/>
            <a:endParaRPr lang="fr-FR" sz="2600" dirty="0" smtClean="0">
              <a:solidFill>
                <a:schemeClr val="bg1">
                  <a:lumMod val="85000"/>
                </a:schemeClr>
              </a:solidFill>
              <a:latin typeface="Helvetica Ultra Compressed" pitchFamily="34" charset="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Plan Local de l’Habitat (PLH) – 32 Communes</a:t>
            </a:r>
          </a:p>
          <a:p>
            <a:pPr lvl="0" algn="ctr"/>
            <a:endParaRPr lang="fr-FR" sz="2600" dirty="0" smtClean="0">
              <a:solidFill>
                <a:schemeClr val="bg1">
                  <a:lumMod val="85000"/>
                </a:schemeClr>
              </a:solidFill>
              <a:latin typeface="Helvetica Ultra Compressed" pitchFamily="34" charset="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Plan de Déplacements Urbains (PDU)  </a:t>
            </a:r>
            <a:r>
              <a:rPr lang="fr-FR" sz="2600" dirty="0" smtClean="0">
                <a:solidFill>
                  <a:schemeClr val="bg1">
                    <a:lumMod val="85000"/>
                  </a:schemeClr>
                </a:solidFill>
                <a:latin typeface="Helvetica Ultra Compressed" pitchFamily="34" charset="0"/>
              </a:rPr>
              <a:t>– 32 Communes</a:t>
            </a:r>
            <a:endParaRPr lang="fr-FR" sz="2600" dirty="0" smtClean="0">
              <a:solidFill>
                <a:schemeClr val="bg1">
                  <a:lumMod val="85000"/>
                </a:schemeClr>
              </a:solidFill>
              <a:latin typeface="Helvetica Ultra Compressed" pitchFamily="34" charset="0"/>
              <a:ea typeface="+mj-ea"/>
              <a:cs typeface="+mj-cs"/>
            </a:endParaRPr>
          </a:p>
          <a:p>
            <a:pPr lvl="0"/>
            <a:endParaRPr lang="fr-FR" sz="2600" dirty="0" smtClean="0">
              <a:solidFill>
                <a:schemeClr val="bg1">
                  <a:lumMod val="85000"/>
                </a:schemeClr>
              </a:solidFill>
              <a:latin typeface="Helvetica Ultra Compressed" pitchFamily="34" charset="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Plan Climat Energie Territorial (PCET) </a:t>
            </a:r>
            <a:r>
              <a:rPr lang="fr-FR" sz="2600" dirty="0" smtClean="0">
                <a:solidFill>
                  <a:schemeClr val="bg1">
                    <a:lumMod val="85000"/>
                  </a:schemeClr>
                </a:solidFill>
                <a:latin typeface="Helvetica Ultra Compressed" pitchFamily="34" charset="0"/>
              </a:rPr>
              <a:t>– 32 Communes</a:t>
            </a:r>
            <a:endParaRPr lang="fr-FR" sz="2600" dirty="0" smtClean="0">
              <a:solidFill>
                <a:schemeClr val="bg1">
                  <a:lumMod val="85000"/>
                </a:schemeClr>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r>
              <a:rPr lang="fr-FR" sz="2600" dirty="0" smtClean="0">
                <a:solidFill>
                  <a:srgbClr val="C00000"/>
                </a:solidFill>
                <a:latin typeface="Helvetica Ultra Compressed" pitchFamily="34" charset="0"/>
                <a:ea typeface="+mj-ea"/>
                <a:cs typeface="+mj-cs"/>
              </a:rPr>
              <a:t>Le Plan de Gestion </a:t>
            </a:r>
            <a:r>
              <a:rPr lang="fr-FR" sz="2600" dirty="0" smtClean="0">
                <a:solidFill>
                  <a:srgbClr val="C00000"/>
                </a:solidFill>
                <a:latin typeface="Helvetica Ultra Compressed" pitchFamily="34" charset="0"/>
              </a:rPr>
              <a:t>de l’Espace Rural et </a:t>
            </a:r>
            <a:r>
              <a:rPr lang="fr-FR" sz="2600" dirty="0" err="1" smtClean="0">
                <a:solidFill>
                  <a:srgbClr val="C00000"/>
                </a:solidFill>
                <a:latin typeface="Helvetica Ultra Compressed" pitchFamily="34" charset="0"/>
              </a:rPr>
              <a:t>Péri-Urbain</a:t>
            </a:r>
            <a:r>
              <a:rPr lang="fr-FR" sz="2600" dirty="0" smtClean="0">
                <a:solidFill>
                  <a:srgbClr val="C00000"/>
                </a:solidFill>
                <a:latin typeface="Helvetica Ultra Compressed" pitchFamily="34" charset="0"/>
                <a:ea typeface="+mj-ea"/>
                <a:cs typeface="+mj-cs"/>
              </a:rPr>
              <a:t> (GERPLAN) </a:t>
            </a:r>
            <a:r>
              <a:rPr lang="fr-FR" sz="2600" dirty="0" smtClean="0">
                <a:solidFill>
                  <a:srgbClr val="C00000"/>
                </a:solidFill>
                <a:latin typeface="Helvetica Ultra Compressed" pitchFamily="34" charset="0"/>
              </a:rPr>
              <a:t>– 32 Communes</a:t>
            </a:r>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baseline="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3000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2</a:t>
            </a:fld>
            <a:endParaRPr lang="fr-FR" dirty="0"/>
          </a:p>
        </p:txBody>
      </p:sp>
      <p:sp>
        <p:nvSpPr>
          <p:cNvPr id="9"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12"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
        <p:nvSpPr>
          <p:cNvPr id="8" name="Espace réservé du contenu 2"/>
          <p:cNvSpPr txBox="1">
            <a:spLocks/>
          </p:cNvSpPr>
          <p:nvPr/>
        </p:nvSpPr>
        <p:spPr>
          <a:xfrm>
            <a:off x="611560" y="1484784"/>
            <a:ext cx="7848872" cy="4752528"/>
          </a:xfrm>
          <a:prstGeom prst="rect">
            <a:avLst/>
          </a:prstGeom>
          <a:noFill/>
        </p:spPr>
        <p:txBody>
          <a:bodyPr vert="horz" lIns="91440" tIns="45720" rIns="91440" bIns="45720" rtlCol="0">
            <a:noAutofit/>
          </a:bodyPr>
          <a:lstStyle/>
          <a:p>
            <a:pPr lvl="0">
              <a:buFont typeface="Wingdings" pitchFamily="2" charset="2"/>
              <a:buChar char="§"/>
            </a:pPr>
            <a:endParaRPr lang="fr-FR" sz="1400" dirty="0" smtClean="0">
              <a:ea typeface="+mj-ea"/>
              <a:cs typeface="+mj-cs"/>
            </a:endParaRPr>
          </a:p>
          <a:p>
            <a:pPr lvl="0"/>
            <a:r>
              <a:rPr lang="fr-FR" sz="2600" dirty="0" smtClean="0">
                <a:solidFill>
                  <a:srgbClr val="C00000"/>
                </a:solidFill>
                <a:latin typeface="Helvetica Ultra Compressed" pitchFamily="34" charset="0"/>
                <a:ea typeface="+mj-ea"/>
                <a:cs typeface="+mj-cs"/>
              </a:rPr>
              <a:t>Le Schéma de Cohérence Territoriale ( SCOT) – 38 communes </a:t>
            </a:r>
          </a:p>
          <a:p>
            <a:pPr lvl="0"/>
            <a:endParaRPr lang="fr-FR" sz="2600" dirty="0" smtClean="0">
              <a:solidFill>
                <a:srgbClr val="C00000"/>
              </a:solidFill>
              <a:latin typeface="Helvetica Ultra Compressed" pitchFamily="34" charset="0"/>
              <a:ea typeface="+mj-ea"/>
              <a:cs typeface="+mj-cs"/>
            </a:endParaRPr>
          </a:p>
          <a:p>
            <a:pPr lvl="0"/>
            <a:r>
              <a:rPr lang="fr-FR" sz="2600" dirty="0" smtClean="0">
                <a:solidFill>
                  <a:srgbClr val="C00000"/>
                </a:solidFill>
                <a:latin typeface="Helvetica Ultra Compressed" pitchFamily="34" charset="0"/>
                <a:ea typeface="+mj-ea"/>
                <a:cs typeface="+mj-cs"/>
              </a:rPr>
              <a:t>Le Plan Local de l’Habitat (PLH) – 32 Communes</a:t>
            </a:r>
          </a:p>
          <a:p>
            <a:pPr lvl="0" algn="ctr"/>
            <a:endParaRPr lang="fr-FR" sz="2600" dirty="0" smtClean="0">
              <a:solidFill>
                <a:srgbClr val="C00000"/>
              </a:solidFill>
              <a:latin typeface="Helvetica Ultra Compressed" pitchFamily="34" charset="0"/>
              <a:ea typeface="+mj-ea"/>
              <a:cs typeface="+mj-cs"/>
            </a:endParaRPr>
          </a:p>
          <a:p>
            <a:pPr lvl="0"/>
            <a:r>
              <a:rPr lang="fr-FR" sz="2600" dirty="0" smtClean="0">
                <a:solidFill>
                  <a:srgbClr val="C00000"/>
                </a:solidFill>
                <a:latin typeface="Helvetica Ultra Compressed" pitchFamily="34" charset="0"/>
                <a:ea typeface="+mj-ea"/>
                <a:cs typeface="+mj-cs"/>
              </a:rPr>
              <a:t>Le Plan de Déplacements Urbains (PDU)  </a:t>
            </a:r>
            <a:r>
              <a:rPr lang="fr-FR" sz="2600" dirty="0" smtClean="0">
                <a:solidFill>
                  <a:srgbClr val="C00000"/>
                </a:solidFill>
                <a:latin typeface="Helvetica Ultra Compressed" pitchFamily="34" charset="0"/>
              </a:rPr>
              <a:t>– 32 Communes</a:t>
            </a:r>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r>
              <a:rPr lang="fr-FR" sz="2600" dirty="0" smtClean="0">
                <a:solidFill>
                  <a:srgbClr val="C00000"/>
                </a:solidFill>
                <a:latin typeface="Helvetica Ultra Compressed" pitchFamily="34" charset="0"/>
                <a:ea typeface="+mj-ea"/>
                <a:cs typeface="+mj-cs"/>
              </a:rPr>
              <a:t>Le Plan Climat Energie Territorial (PCET) </a:t>
            </a:r>
            <a:r>
              <a:rPr lang="fr-FR" sz="2600" dirty="0" smtClean="0">
                <a:solidFill>
                  <a:srgbClr val="C00000"/>
                </a:solidFill>
                <a:latin typeface="Helvetica Ultra Compressed" pitchFamily="34" charset="0"/>
              </a:rPr>
              <a:t>– 32 Communes</a:t>
            </a:r>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r>
              <a:rPr lang="fr-FR" sz="2600" dirty="0" smtClean="0">
                <a:solidFill>
                  <a:srgbClr val="C00000"/>
                </a:solidFill>
                <a:latin typeface="Helvetica Ultra Compressed" pitchFamily="34" charset="0"/>
                <a:ea typeface="+mj-ea"/>
                <a:cs typeface="+mj-cs"/>
              </a:rPr>
              <a:t>Le Plan de Gestion de l’Espace Rural et </a:t>
            </a:r>
            <a:r>
              <a:rPr lang="fr-FR" sz="2600" dirty="0" err="1" smtClean="0">
                <a:solidFill>
                  <a:srgbClr val="C00000"/>
                </a:solidFill>
                <a:latin typeface="Helvetica Ultra Compressed" pitchFamily="34" charset="0"/>
                <a:ea typeface="+mj-ea"/>
                <a:cs typeface="+mj-cs"/>
              </a:rPr>
              <a:t>Péri-Urbain</a:t>
            </a:r>
            <a:r>
              <a:rPr lang="fr-FR" sz="2600" dirty="0" smtClean="0">
                <a:solidFill>
                  <a:srgbClr val="C00000"/>
                </a:solidFill>
                <a:latin typeface="Helvetica Ultra Compressed" pitchFamily="34" charset="0"/>
                <a:ea typeface="+mj-ea"/>
                <a:cs typeface="+mj-cs"/>
              </a:rPr>
              <a:t> (GERPLAN) </a:t>
            </a:r>
            <a:r>
              <a:rPr lang="fr-FR" sz="2600" dirty="0" smtClean="0">
                <a:solidFill>
                  <a:srgbClr val="C00000"/>
                </a:solidFill>
                <a:latin typeface="Helvetica Ultra Compressed" pitchFamily="34" charset="0"/>
              </a:rPr>
              <a:t>– 32 Communes</a:t>
            </a:r>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baseline="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3000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20</a:t>
            </a:fld>
            <a:endParaRPr lang="fr-FR" dirty="0"/>
          </a:p>
        </p:txBody>
      </p:sp>
      <p:sp>
        <p:nvSpPr>
          <p:cNvPr id="7" name="Rectangle 4"/>
          <p:cNvSpPr>
            <a:spLocks noChangeArrowheads="1"/>
          </p:cNvSpPr>
          <p:nvPr/>
        </p:nvSpPr>
        <p:spPr bwMode="auto">
          <a:xfrm>
            <a:off x="785813" y="285750"/>
            <a:ext cx="7929563" cy="584775"/>
          </a:xfrm>
          <a:prstGeom prst="rect">
            <a:avLst/>
          </a:prstGeom>
          <a:noFill/>
          <a:ln w="9525">
            <a:noFill/>
            <a:miter lim="800000"/>
            <a:headEnd/>
            <a:tailEnd/>
          </a:ln>
          <a:effectLst/>
        </p:spPr>
        <p:txBody>
          <a:bodyPr>
            <a:spAutoFit/>
          </a:bodyPr>
          <a:lstStyle/>
          <a:p>
            <a:pPr marL="185738" algn="r" fontAlgn="auto">
              <a:spcBef>
                <a:spcPct val="50000"/>
              </a:spcBef>
              <a:spcAft>
                <a:spcPts val="0"/>
              </a:spcAft>
              <a:defRPr/>
            </a:pPr>
            <a:r>
              <a:rPr lang="fr-FR" sz="3200" b="1" dirty="0" err="1" smtClean="0">
                <a:solidFill>
                  <a:srgbClr val="C00000"/>
                </a:solidFill>
                <a:latin typeface="+mj-lt"/>
              </a:rPr>
              <a:t>Gerplan</a:t>
            </a:r>
            <a:r>
              <a:rPr lang="fr-FR" sz="3200" b="1" dirty="0" smtClean="0">
                <a:solidFill>
                  <a:srgbClr val="C00000"/>
                </a:solidFill>
                <a:latin typeface="+mj-lt"/>
              </a:rPr>
              <a:t> : Les orientations </a:t>
            </a:r>
            <a:endParaRPr lang="fr-FR" sz="3200" b="1" dirty="0">
              <a:solidFill>
                <a:srgbClr val="C00000"/>
              </a:solidFill>
              <a:latin typeface="+mj-lt"/>
            </a:endParaRPr>
          </a:p>
        </p:txBody>
      </p:sp>
      <p:sp>
        <p:nvSpPr>
          <p:cNvPr id="9"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12"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
        <p:nvSpPr>
          <p:cNvPr id="8" name="WordArt 1034"/>
          <p:cNvSpPr>
            <a:spLocks noChangeArrowheads="1" noChangeShapeType="1" noTextEdit="1"/>
          </p:cNvSpPr>
          <p:nvPr/>
        </p:nvSpPr>
        <p:spPr bwMode="auto">
          <a:xfrm>
            <a:off x="7286645" y="1142984"/>
            <a:ext cx="1143007" cy="536572"/>
          </a:xfrm>
          <a:prstGeom prst="rect">
            <a:avLst/>
          </a:prstGeom>
        </p:spPr>
        <p:txBody>
          <a:bodyPr wrap="none" fromWordArt="1">
            <a:prstTxWarp prst="textSlantUp">
              <a:avLst>
                <a:gd name="adj" fmla="val 55556"/>
              </a:avLst>
            </a:prstTxWarp>
          </a:bodyPr>
          <a:lstStyle/>
          <a:p>
            <a:pPr algn="ctr"/>
            <a:r>
              <a:rPr lang="fr-FR" sz="3600" kern="10" dirty="0" smtClean="0">
                <a:ln w="9525">
                  <a:solidFill>
                    <a:srgbClr val="000000"/>
                  </a:solidFill>
                  <a:round/>
                  <a:headEnd/>
                  <a:tailEnd/>
                </a:ln>
                <a:solidFill>
                  <a:srgbClr val="C00000"/>
                </a:solidFill>
                <a:latin typeface="Arial Black"/>
              </a:rPr>
              <a:t>Extrait</a:t>
            </a:r>
            <a:endParaRPr lang="fr-FR" sz="3600" kern="10" dirty="0">
              <a:ln w="9525">
                <a:solidFill>
                  <a:srgbClr val="000000"/>
                </a:solidFill>
                <a:round/>
                <a:headEnd/>
                <a:tailEnd/>
              </a:ln>
              <a:solidFill>
                <a:srgbClr val="C00000"/>
              </a:solidFill>
              <a:latin typeface="Arial Black"/>
            </a:endParaRPr>
          </a:p>
        </p:txBody>
      </p:sp>
      <p:pic>
        <p:nvPicPr>
          <p:cNvPr id="2051" name="Picture 3"/>
          <p:cNvPicPr>
            <a:picLocks noChangeAspect="1" noChangeArrowheads="1"/>
          </p:cNvPicPr>
          <p:nvPr/>
        </p:nvPicPr>
        <p:blipFill>
          <a:blip r:embed="rId3" cstate="print"/>
          <a:srcRect t="30476"/>
          <a:stretch>
            <a:fillRect/>
          </a:stretch>
        </p:blipFill>
        <p:spPr bwMode="auto">
          <a:xfrm>
            <a:off x="-125329" y="2276872"/>
            <a:ext cx="9449857" cy="3296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0" y="1239377"/>
            <a:ext cx="9144000" cy="5213959"/>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21</a:t>
            </a:fld>
            <a:endParaRPr lang="fr-FR" dirty="0"/>
          </a:p>
        </p:txBody>
      </p:sp>
      <p:sp>
        <p:nvSpPr>
          <p:cNvPr id="9"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12"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
        <p:nvSpPr>
          <p:cNvPr id="8" name="WordArt 1034"/>
          <p:cNvSpPr>
            <a:spLocks noChangeArrowheads="1" noChangeShapeType="1" noTextEdit="1"/>
          </p:cNvSpPr>
          <p:nvPr/>
        </p:nvSpPr>
        <p:spPr bwMode="auto">
          <a:xfrm>
            <a:off x="7286645" y="1142984"/>
            <a:ext cx="1143007" cy="536572"/>
          </a:xfrm>
          <a:prstGeom prst="rect">
            <a:avLst/>
          </a:prstGeom>
        </p:spPr>
        <p:txBody>
          <a:bodyPr wrap="none" fromWordArt="1">
            <a:prstTxWarp prst="textSlantUp">
              <a:avLst>
                <a:gd name="adj" fmla="val 55556"/>
              </a:avLst>
            </a:prstTxWarp>
          </a:bodyPr>
          <a:lstStyle/>
          <a:p>
            <a:pPr algn="ctr"/>
            <a:r>
              <a:rPr lang="fr-FR" sz="3600" kern="10" dirty="0" smtClean="0">
                <a:ln w="9525">
                  <a:solidFill>
                    <a:srgbClr val="000000"/>
                  </a:solidFill>
                  <a:round/>
                  <a:headEnd/>
                  <a:tailEnd/>
                </a:ln>
                <a:solidFill>
                  <a:srgbClr val="C00000"/>
                </a:solidFill>
                <a:latin typeface="Arial Black"/>
              </a:rPr>
              <a:t>Extrait</a:t>
            </a:r>
            <a:endParaRPr lang="fr-FR" sz="3600" kern="10" dirty="0">
              <a:ln w="9525">
                <a:solidFill>
                  <a:srgbClr val="000000"/>
                </a:solidFill>
                <a:round/>
                <a:headEnd/>
                <a:tailEnd/>
              </a:ln>
              <a:solidFill>
                <a:srgbClr val="C00000"/>
              </a:solidFill>
              <a:latin typeface="Arial Black"/>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017EE699-969C-4C9F-BDB1-C4B38C64BB3F}" type="slidenum">
              <a:rPr lang="fr-FR" smtClean="0"/>
              <a:pPr>
                <a:defRPr/>
              </a:pPr>
              <a:t>22</a:t>
            </a:fld>
            <a:endParaRPr lang="fr-FR" dirty="0"/>
          </a:p>
        </p:txBody>
      </p:sp>
      <p:pic>
        <p:nvPicPr>
          <p:cNvPr id="4098" name="Picture 2"/>
          <p:cNvPicPr>
            <a:picLocks noChangeAspect="1" noChangeArrowheads="1"/>
          </p:cNvPicPr>
          <p:nvPr/>
        </p:nvPicPr>
        <p:blipFill>
          <a:blip r:embed="rId2" cstate="print"/>
          <a:srcRect/>
          <a:stretch>
            <a:fillRect/>
          </a:stretch>
        </p:blipFill>
        <p:spPr bwMode="auto">
          <a:xfrm>
            <a:off x="35496" y="1340768"/>
            <a:ext cx="8244408" cy="5396213"/>
          </a:xfrm>
          <a:prstGeom prst="rect">
            <a:avLst/>
          </a:prstGeom>
          <a:noFill/>
          <a:ln w="9525">
            <a:noFill/>
            <a:miter lim="800000"/>
            <a:headEnd/>
            <a:tailEnd/>
          </a:ln>
        </p:spPr>
      </p:pic>
      <p:sp>
        <p:nvSpPr>
          <p:cNvPr id="9" name="WordArt 1034"/>
          <p:cNvSpPr>
            <a:spLocks noChangeArrowheads="1" noChangeShapeType="1" noTextEdit="1"/>
          </p:cNvSpPr>
          <p:nvPr/>
        </p:nvSpPr>
        <p:spPr bwMode="auto">
          <a:xfrm>
            <a:off x="7884368" y="1052736"/>
            <a:ext cx="1143007" cy="536572"/>
          </a:xfrm>
          <a:prstGeom prst="rect">
            <a:avLst/>
          </a:prstGeom>
        </p:spPr>
        <p:txBody>
          <a:bodyPr wrap="none" fromWordArt="1">
            <a:prstTxWarp prst="textSlantUp">
              <a:avLst>
                <a:gd name="adj" fmla="val 55556"/>
              </a:avLst>
            </a:prstTxWarp>
          </a:bodyPr>
          <a:lstStyle/>
          <a:p>
            <a:pPr algn="ctr"/>
            <a:r>
              <a:rPr lang="fr-FR" sz="3600" kern="10" dirty="0" smtClean="0">
                <a:ln w="9525">
                  <a:solidFill>
                    <a:srgbClr val="000000"/>
                  </a:solidFill>
                  <a:round/>
                  <a:headEnd/>
                  <a:tailEnd/>
                </a:ln>
                <a:solidFill>
                  <a:srgbClr val="C00000"/>
                </a:solidFill>
                <a:latin typeface="Arial Black"/>
              </a:rPr>
              <a:t>Extrait</a:t>
            </a:r>
            <a:endParaRPr lang="fr-FR" sz="3600" kern="10" dirty="0">
              <a:ln w="9525">
                <a:solidFill>
                  <a:srgbClr val="000000"/>
                </a:solidFill>
                <a:round/>
                <a:headEnd/>
                <a:tailEnd/>
              </a:ln>
              <a:solidFill>
                <a:srgbClr val="C00000"/>
              </a:solidFill>
              <a:latin typeface="Arial Black"/>
            </a:endParaRPr>
          </a:p>
        </p:txBody>
      </p:sp>
      <p:sp>
        <p:nvSpPr>
          <p:cNvPr id="10" name="Rectangle 4"/>
          <p:cNvSpPr>
            <a:spLocks noChangeArrowheads="1"/>
          </p:cNvSpPr>
          <p:nvPr/>
        </p:nvSpPr>
        <p:spPr bwMode="auto">
          <a:xfrm>
            <a:off x="785813" y="285750"/>
            <a:ext cx="7929563" cy="584775"/>
          </a:xfrm>
          <a:prstGeom prst="rect">
            <a:avLst/>
          </a:prstGeom>
          <a:noFill/>
          <a:ln w="9525">
            <a:noFill/>
            <a:miter lim="800000"/>
            <a:headEnd/>
            <a:tailEnd/>
          </a:ln>
          <a:effectLst/>
        </p:spPr>
        <p:txBody>
          <a:bodyPr>
            <a:spAutoFit/>
          </a:bodyPr>
          <a:lstStyle/>
          <a:p>
            <a:pPr marL="185738" algn="r" fontAlgn="auto">
              <a:spcBef>
                <a:spcPct val="50000"/>
              </a:spcBef>
              <a:spcAft>
                <a:spcPts val="0"/>
              </a:spcAft>
              <a:defRPr/>
            </a:pPr>
            <a:r>
              <a:rPr lang="fr-FR" sz="3200" b="1" dirty="0" err="1" smtClean="0">
                <a:solidFill>
                  <a:srgbClr val="C00000"/>
                </a:solidFill>
                <a:latin typeface="+mj-lt"/>
              </a:rPr>
              <a:t>Gerplan</a:t>
            </a:r>
            <a:r>
              <a:rPr lang="fr-FR" sz="3200" b="1" dirty="0" smtClean="0">
                <a:solidFill>
                  <a:srgbClr val="C00000"/>
                </a:solidFill>
                <a:latin typeface="+mj-lt"/>
              </a:rPr>
              <a:t> : Les actions </a:t>
            </a:r>
            <a:endParaRPr lang="fr-FR" sz="3200" b="1" dirty="0">
              <a:solidFill>
                <a:srgbClr val="C00000"/>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fr-FR" smtClean="0"/>
              <a:t>9 avril 2009</a:t>
            </a:r>
            <a:endParaRPr lang="fr-FR" dirty="0"/>
          </a:p>
        </p:txBody>
      </p:sp>
      <p:sp>
        <p:nvSpPr>
          <p:cNvPr id="5" name="Espace réservé du pied de page 4"/>
          <p:cNvSpPr>
            <a:spLocks noGrp="1"/>
          </p:cNvSpPr>
          <p:nvPr>
            <p:ph type="ftr" sz="quarter" idx="11"/>
          </p:nvPr>
        </p:nvSpPr>
        <p:spPr/>
        <p:txBody>
          <a:bodyPr/>
          <a:lstStyle/>
          <a:p>
            <a:pPr>
              <a:defRPr/>
            </a:pPr>
            <a:r>
              <a:rPr lang="fr-FR" smtClean="0"/>
              <a:t>POS et PLU -Présentation commune d'Illzach</a:t>
            </a:r>
            <a:endParaRPr lang="fr-FR" dirty="0"/>
          </a:p>
        </p:txBody>
      </p:sp>
      <p:sp>
        <p:nvSpPr>
          <p:cNvPr id="6" name="Espace réservé du numéro de diapositive 5"/>
          <p:cNvSpPr>
            <a:spLocks noGrp="1"/>
          </p:cNvSpPr>
          <p:nvPr>
            <p:ph type="sldNum" sz="quarter" idx="12"/>
          </p:nvPr>
        </p:nvSpPr>
        <p:spPr/>
        <p:txBody>
          <a:bodyPr/>
          <a:lstStyle/>
          <a:p>
            <a:pPr>
              <a:defRPr/>
            </a:pPr>
            <a:fld id="{017EE699-969C-4C9F-BDB1-C4B38C64BB3F}" type="slidenum">
              <a:rPr lang="fr-FR" smtClean="0"/>
              <a:pPr>
                <a:defRPr/>
              </a:pPr>
              <a:t>23</a:t>
            </a:fld>
            <a:endParaRPr lang="fr-FR" dirty="0"/>
          </a:p>
        </p:txBody>
      </p:sp>
      <p:pic>
        <p:nvPicPr>
          <p:cNvPr id="8" name="Image 7" descr="mairie et place de la mairie.JPG"/>
          <p:cNvPicPr>
            <a:picLocks noChangeAspect="1"/>
          </p:cNvPicPr>
          <p:nvPr/>
        </p:nvPicPr>
        <p:blipFill>
          <a:blip r:embed="rId2" cstate="print">
            <a:lum bright="20000"/>
          </a:blip>
          <a:srcRect t="14807" r="3428" b="61872"/>
          <a:stretch>
            <a:fillRect/>
          </a:stretch>
        </p:blipFill>
        <p:spPr>
          <a:xfrm>
            <a:off x="0" y="5201816"/>
            <a:ext cx="9144000" cy="1656184"/>
          </a:xfrm>
          <a:prstGeom prst="rect">
            <a:avLst/>
          </a:prstGeom>
        </p:spPr>
      </p:pic>
      <p:sp>
        <p:nvSpPr>
          <p:cNvPr id="11" name="Espace réservé du contenu 2"/>
          <p:cNvSpPr txBox="1">
            <a:spLocks/>
          </p:cNvSpPr>
          <p:nvPr/>
        </p:nvSpPr>
        <p:spPr>
          <a:xfrm>
            <a:off x="1619672" y="1484784"/>
            <a:ext cx="7128792" cy="2808312"/>
          </a:xfrm>
          <a:prstGeom prst="rect">
            <a:avLst/>
          </a:prstGeom>
          <a:noFill/>
        </p:spPr>
        <p:txBody>
          <a:bodyPr vert="horz" lIns="91440" tIns="45720" rIns="91440" bIns="45720" rtlCol="0">
            <a:noAutofit/>
          </a:bodyPr>
          <a:lstStyle/>
          <a:p>
            <a:pPr>
              <a:spcBef>
                <a:spcPts val="600"/>
              </a:spcBef>
            </a:pPr>
            <a:r>
              <a:rPr lang="fr-FR" sz="1400" b="1" dirty="0" smtClean="0">
                <a:latin typeface="Verdana" pitchFamily="34" charset="0"/>
              </a:rPr>
              <a:t>A</a:t>
            </a:r>
            <a:r>
              <a:rPr lang="fr-FR" sz="1400" dirty="0" smtClean="0">
                <a:latin typeface="Verdana" pitchFamily="34" charset="0"/>
              </a:rPr>
              <a:t>ssistance à </a:t>
            </a:r>
            <a:r>
              <a:rPr lang="fr-FR" sz="1400" b="1" dirty="0" smtClean="0">
                <a:latin typeface="Verdana" pitchFamily="34" charset="0"/>
              </a:rPr>
              <a:t>M</a:t>
            </a:r>
            <a:r>
              <a:rPr lang="fr-FR" sz="1400" dirty="0" smtClean="0">
                <a:latin typeface="Verdana" pitchFamily="34" charset="0"/>
              </a:rPr>
              <a:t>aîtrise d’</a:t>
            </a:r>
            <a:r>
              <a:rPr lang="fr-FR" sz="1400" b="1" dirty="0" smtClean="0">
                <a:latin typeface="Verdana" pitchFamily="34" charset="0"/>
              </a:rPr>
              <a:t>O</a:t>
            </a:r>
            <a:r>
              <a:rPr lang="fr-FR" sz="1400" dirty="0" smtClean="0">
                <a:latin typeface="Verdana" pitchFamily="34" charset="0"/>
              </a:rPr>
              <a:t>uvrage</a:t>
            </a:r>
          </a:p>
          <a:p>
            <a:pPr>
              <a:spcBef>
                <a:spcPts val="600"/>
              </a:spcBef>
            </a:pPr>
            <a:r>
              <a:rPr lang="fr-FR" sz="1400" dirty="0" smtClean="0">
                <a:latin typeface="Verdana" pitchFamily="34" charset="0"/>
              </a:rPr>
              <a:t>Mission inscrite dans le programme partenarial de l’Agence d’Urbanisme</a:t>
            </a:r>
          </a:p>
          <a:p>
            <a:pPr>
              <a:spcBef>
                <a:spcPts val="600"/>
              </a:spcBef>
            </a:pPr>
            <a:r>
              <a:rPr lang="fr-FR" sz="1400" dirty="0" smtClean="0">
                <a:latin typeface="Verdana" pitchFamily="34" charset="0"/>
              </a:rPr>
              <a:t>Plusieurs niveaux d’intervention possibles:</a:t>
            </a:r>
          </a:p>
          <a:p>
            <a:pPr>
              <a:spcBef>
                <a:spcPts val="600"/>
              </a:spcBef>
            </a:pPr>
            <a:endParaRPr lang="fr-FR" sz="1400" dirty="0" smtClean="0">
              <a:latin typeface="Verdana" pitchFamily="34" charset="0"/>
            </a:endParaRPr>
          </a:p>
          <a:p>
            <a:pPr>
              <a:spcBef>
                <a:spcPts val="600"/>
              </a:spcBef>
            </a:pPr>
            <a:r>
              <a:rPr lang="fr-FR" sz="1400" dirty="0" smtClean="0">
                <a:latin typeface="Verdana" pitchFamily="34" charset="0"/>
              </a:rPr>
              <a:t>- Suivi du travail d’élaboration </a:t>
            </a:r>
          </a:p>
          <a:p>
            <a:pPr lvl="1">
              <a:spcBef>
                <a:spcPts val="600"/>
              </a:spcBef>
              <a:buFont typeface="Arial" pitchFamily="34" charset="0"/>
              <a:buChar char="•"/>
            </a:pPr>
            <a:r>
              <a:rPr lang="fr-FR" sz="1400" dirty="0" smtClean="0">
                <a:latin typeface="Verdana" pitchFamily="34" charset="0"/>
              </a:rPr>
              <a:t> suivi de la prestation du bureau d’études aux étapes clefs</a:t>
            </a:r>
          </a:p>
          <a:p>
            <a:pPr lvl="1">
              <a:spcBef>
                <a:spcPts val="600"/>
              </a:spcBef>
              <a:buFont typeface="Arial" pitchFamily="34" charset="0"/>
              <a:buChar char="•"/>
            </a:pPr>
            <a:r>
              <a:rPr lang="fr-FR" sz="1400" dirty="0" smtClean="0">
                <a:latin typeface="Verdana" pitchFamily="34" charset="0"/>
              </a:rPr>
              <a:t> participations aux principales réunions de restitution</a:t>
            </a:r>
          </a:p>
          <a:p>
            <a:pPr lvl="1">
              <a:spcBef>
                <a:spcPts val="600"/>
              </a:spcBef>
              <a:buFont typeface="Arial" pitchFamily="34" charset="0"/>
              <a:buChar char="•"/>
            </a:pPr>
            <a:r>
              <a:rPr lang="fr-FR" sz="1400" dirty="0" smtClean="0">
                <a:latin typeface="Verdana" pitchFamily="34" charset="0"/>
              </a:rPr>
              <a:t> conseil sur le suivi administratif </a:t>
            </a:r>
          </a:p>
          <a:p>
            <a:pPr lvl="1">
              <a:spcBef>
                <a:spcPts val="600"/>
              </a:spcBef>
              <a:buFont typeface="Arial" pitchFamily="34" charset="0"/>
              <a:buChar char="•"/>
            </a:pPr>
            <a:r>
              <a:rPr lang="fr-FR" sz="1400" dirty="0" smtClean="0">
                <a:latin typeface="Verdana" pitchFamily="34" charset="0"/>
              </a:rPr>
              <a:t> suivi de la cohérence du PADD avec le SCOT, le PLH, le PDU, …</a:t>
            </a:r>
          </a:p>
          <a:p>
            <a:pPr lvl="1">
              <a:spcBef>
                <a:spcPts val="600"/>
              </a:spcBef>
              <a:buFont typeface="Arial" pitchFamily="34" charset="0"/>
              <a:buChar char="•"/>
            </a:pPr>
            <a:endParaRPr lang="fr-FR" sz="1400" dirty="0" smtClean="0">
              <a:latin typeface="Verdana" pitchFamily="34" charset="0"/>
            </a:endParaRPr>
          </a:p>
          <a:p>
            <a:pPr lvl="1">
              <a:spcBef>
                <a:spcPts val="600"/>
              </a:spcBef>
            </a:pPr>
            <a:endParaRPr lang="fr-FR" sz="1600" dirty="0" smtClean="0">
              <a:latin typeface="Verdana" pitchFamily="34" charset="0"/>
            </a:endParaRPr>
          </a:p>
          <a:p>
            <a:pPr lvl="1">
              <a:spcBef>
                <a:spcPts val="600"/>
              </a:spcBef>
              <a:buFont typeface="Arial" pitchFamily="34" charset="0"/>
              <a:buChar char="•"/>
            </a:pPr>
            <a:endParaRPr lang="fr-FR" sz="1600" dirty="0" smtClean="0">
              <a:latin typeface="Verdana" pitchFamily="34" charset="0"/>
            </a:endParaRPr>
          </a:p>
          <a:p>
            <a:pPr lvl="1">
              <a:spcBef>
                <a:spcPts val="600"/>
              </a:spcBef>
            </a:pPr>
            <a:endParaRPr lang="fr-FR" sz="1600" dirty="0" smtClean="0">
              <a:latin typeface="Verdana" pitchFamily="34" charset="0"/>
            </a:endParaRPr>
          </a:p>
        </p:txBody>
      </p:sp>
      <p:sp>
        <p:nvSpPr>
          <p:cNvPr id="12" name="Espace réservé du contenu 2"/>
          <p:cNvSpPr txBox="1">
            <a:spLocks/>
          </p:cNvSpPr>
          <p:nvPr/>
        </p:nvSpPr>
        <p:spPr>
          <a:xfrm>
            <a:off x="5940152" y="4293096"/>
            <a:ext cx="2880320" cy="720080"/>
          </a:xfrm>
          <a:prstGeom prst="rect">
            <a:avLst/>
          </a:prstGeom>
          <a:noFill/>
        </p:spPr>
        <p:txBody>
          <a:bodyPr vert="horz" lIns="91440" tIns="45720" rIns="91440" bIns="45720" rtlCol="0">
            <a:noAutofit/>
          </a:bodyPr>
          <a:lstStyle/>
          <a:p>
            <a:pPr lvl="0">
              <a:buFont typeface="Wingdings" pitchFamily="2" charset="2"/>
              <a:buChar char="§"/>
            </a:pPr>
            <a:endParaRPr lang="fr-FR" sz="1400" dirty="0" smtClean="0">
              <a:ea typeface="+mj-ea"/>
              <a:cs typeface="+mj-cs"/>
            </a:endParaRPr>
          </a:p>
          <a:p>
            <a:pPr lvl="0"/>
            <a:r>
              <a:rPr lang="fr-FR" sz="2600" dirty="0" smtClean="0">
                <a:solidFill>
                  <a:srgbClr val="C00000"/>
                </a:solidFill>
                <a:latin typeface="Helvetica Ultra Compressed" pitchFamily="34" charset="0"/>
                <a:ea typeface="+mj-ea"/>
                <a:cs typeface="+mj-cs"/>
              </a:rPr>
              <a:t>Merci  de votre attention </a:t>
            </a: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baseline="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3000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3</a:t>
            </a:fld>
            <a:endParaRPr lang="fr-FR" dirty="0"/>
          </a:p>
        </p:txBody>
      </p:sp>
      <p:sp>
        <p:nvSpPr>
          <p:cNvPr id="7" name="Rectangle 4"/>
          <p:cNvSpPr>
            <a:spLocks noChangeArrowheads="1"/>
          </p:cNvSpPr>
          <p:nvPr/>
        </p:nvSpPr>
        <p:spPr bwMode="auto">
          <a:xfrm>
            <a:off x="285722" y="285751"/>
            <a:ext cx="8429655" cy="584775"/>
          </a:xfrm>
          <a:prstGeom prst="rect">
            <a:avLst/>
          </a:prstGeom>
          <a:noFill/>
          <a:ln w="9525">
            <a:noFill/>
            <a:miter lim="800000"/>
            <a:headEnd/>
            <a:tailEnd/>
          </a:ln>
          <a:effectLst/>
        </p:spPr>
        <p:txBody>
          <a:bodyPr wrap="square">
            <a:spAutoFit/>
          </a:bodyPr>
          <a:lstStyle/>
          <a:p>
            <a:pPr marL="185738" algn="r" fontAlgn="auto">
              <a:spcBef>
                <a:spcPct val="50000"/>
              </a:spcBef>
              <a:spcAft>
                <a:spcPts val="0"/>
              </a:spcAft>
              <a:defRPr/>
            </a:pPr>
            <a:r>
              <a:rPr lang="fr-FR" sz="3200" b="1" dirty="0" smtClean="0">
                <a:solidFill>
                  <a:srgbClr val="C00000"/>
                </a:solidFill>
                <a:latin typeface="+mj-lt"/>
              </a:rPr>
              <a:t>Hiérarchie et compatibilité entre les documents </a:t>
            </a:r>
            <a:endParaRPr lang="fr-FR" sz="3200" b="1" dirty="0">
              <a:solidFill>
                <a:srgbClr val="C00000"/>
              </a:solidFill>
              <a:latin typeface="+mj-lt"/>
            </a:endParaRPr>
          </a:p>
        </p:txBody>
      </p:sp>
      <p:sp>
        <p:nvSpPr>
          <p:cNvPr id="15" name="Ellipse 14"/>
          <p:cNvSpPr/>
          <p:nvPr/>
        </p:nvSpPr>
        <p:spPr>
          <a:xfrm>
            <a:off x="3786183" y="2285993"/>
            <a:ext cx="1285884" cy="78581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bg1"/>
                </a:solidFill>
              </a:rPr>
              <a:t>SCoT</a:t>
            </a:r>
            <a:endParaRPr lang="fr-FR" dirty="0">
              <a:solidFill>
                <a:schemeClr val="bg1"/>
              </a:solidFill>
            </a:endParaRPr>
          </a:p>
        </p:txBody>
      </p:sp>
      <p:sp>
        <p:nvSpPr>
          <p:cNvPr id="16" name="Ellipse 15"/>
          <p:cNvSpPr/>
          <p:nvPr/>
        </p:nvSpPr>
        <p:spPr>
          <a:xfrm>
            <a:off x="2285984" y="3429000"/>
            <a:ext cx="1785951" cy="714380"/>
          </a:xfrm>
          <a:prstGeom prst="ellipse">
            <a:avLst/>
          </a:prstGeom>
          <a:solidFill>
            <a:srgbClr val="572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bg1"/>
                </a:solidFill>
              </a:rPr>
              <a:t>Programme Local de l’Habitat (PLH)</a:t>
            </a:r>
            <a:endParaRPr lang="fr-FR" sz="1200" dirty="0">
              <a:solidFill>
                <a:schemeClr val="bg1"/>
              </a:solidFill>
            </a:endParaRPr>
          </a:p>
        </p:txBody>
      </p:sp>
      <p:sp>
        <p:nvSpPr>
          <p:cNvPr id="17" name="Ellipse 16"/>
          <p:cNvSpPr/>
          <p:nvPr/>
        </p:nvSpPr>
        <p:spPr>
          <a:xfrm>
            <a:off x="4643438" y="3429000"/>
            <a:ext cx="1500199" cy="714380"/>
          </a:xfrm>
          <a:prstGeom prst="ellipse">
            <a:avLst/>
          </a:prstGeom>
          <a:solidFill>
            <a:srgbClr val="572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bg1"/>
                </a:solidFill>
              </a:rPr>
              <a:t>Plan de déplacements Urbains (PDU)</a:t>
            </a:r>
            <a:endParaRPr lang="fr-FR" sz="1200" dirty="0">
              <a:solidFill>
                <a:schemeClr val="bg1"/>
              </a:solidFill>
            </a:endParaRPr>
          </a:p>
        </p:txBody>
      </p:sp>
      <p:sp>
        <p:nvSpPr>
          <p:cNvPr id="18" name="Ellipse 17"/>
          <p:cNvSpPr/>
          <p:nvPr/>
        </p:nvSpPr>
        <p:spPr>
          <a:xfrm>
            <a:off x="214284" y="4643446"/>
            <a:ext cx="1571635" cy="7143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dirty="0" smtClean="0">
                <a:solidFill>
                  <a:schemeClr val="tx1"/>
                </a:solidFill>
              </a:rPr>
              <a:t>Charte de développement commercial</a:t>
            </a:r>
            <a:endParaRPr lang="fr-FR" sz="1200" dirty="0">
              <a:solidFill>
                <a:schemeClr val="tx1"/>
              </a:solidFill>
            </a:endParaRPr>
          </a:p>
        </p:txBody>
      </p:sp>
      <p:sp>
        <p:nvSpPr>
          <p:cNvPr id="19" name="Ellipse 18"/>
          <p:cNvSpPr/>
          <p:nvPr/>
        </p:nvSpPr>
        <p:spPr>
          <a:xfrm>
            <a:off x="214283" y="3500438"/>
            <a:ext cx="1571635"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dirty="0" smtClean="0">
                <a:solidFill>
                  <a:schemeClr val="tx1"/>
                </a:solidFill>
              </a:rPr>
              <a:t>Plan de gestion de l’espace rural (GERPLAN)</a:t>
            </a:r>
            <a:r>
              <a:rPr lang="fr-FR" sz="1200" dirty="0" smtClean="0">
                <a:solidFill>
                  <a:schemeClr val="bg1"/>
                </a:solidFill>
              </a:rPr>
              <a:t>)</a:t>
            </a:r>
            <a:endParaRPr lang="fr-FR" sz="1200" dirty="0">
              <a:solidFill>
                <a:schemeClr val="bg1"/>
              </a:solidFill>
            </a:endParaRPr>
          </a:p>
        </p:txBody>
      </p:sp>
      <p:cxnSp>
        <p:nvCxnSpPr>
          <p:cNvPr id="21" name="Connecteur droit avec flèche 20"/>
          <p:cNvCxnSpPr>
            <a:stCxn id="15" idx="3"/>
            <a:endCxn id="16" idx="0"/>
          </p:cNvCxnSpPr>
          <p:nvPr/>
        </p:nvCxnSpPr>
        <p:spPr>
          <a:xfrm rot="5400000">
            <a:off x="3340594" y="2795097"/>
            <a:ext cx="472269" cy="79553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3" name="Connecteur droit avec flèche 22"/>
          <p:cNvCxnSpPr>
            <a:stCxn id="15" idx="5"/>
            <a:endCxn id="17" idx="0"/>
          </p:cNvCxnSpPr>
          <p:nvPr/>
        </p:nvCxnSpPr>
        <p:spPr>
          <a:xfrm rot="16200000" flipH="1">
            <a:off x="4902512" y="2937973"/>
            <a:ext cx="472269" cy="5097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15" idx="4"/>
            <a:endCxn id="33" idx="0"/>
          </p:cNvCxnSpPr>
          <p:nvPr/>
        </p:nvCxnSpPr>
        <p:spPr>
          <a:xfrm rot="5400000">
            <a:off x="3714745" y="3786191"/>
            <a:ext cx="142876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3786183" y="4500570"/>
            <a:ext cx="1285884" cy="785818"/>
          </a:xfrm>
          <a:prstGeom prst="ellipse">
            <a:avLst/>
          </a:prstGeom>
          <a:solidFill>
            <a:srgbClr val="C97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PLU</a:t>
            </a:r>
            <a:endParaRPr lang="fr-FR" dirty="0">
              <a:solidFill>
                <a:schemeClr val="bg1"/>
              </a:solidFill>
            </a:endParaRPr>
          </a:p>
        </p:txBody>
      </p:sp>
      <p:cxnSp>
        <p:nvCxnSpPr>
          <p:cNvPr id="36" name="Connecteur droit avec flèche 35"/>
          <p:cNvCxnSpPr>
            <a:stCxn id="17" idx="4"/>
            <a:endCxn id="33" idx="7"/>
          </p:cNvCxnSpPr>
          <p:nvPr/>
        </p:nvCxnSpPr>
        <p:spPr>
          <a:xfrm rot="5400000">
            <a:off x="4902511" y="4124623"/>
            <a:ext cx="472270" cy="5097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16" idx="4"/>
            <a:endCxn id="33" idx="1"/>
          </p:cNvCxnSpPr>
          <p:nvPr/>
        </p:nvCxnSpPr>
        <p:spPr>
          <a:xfrm rot="16200000" flipH="1">
            <a:off x="3340593" y="3981747"/>
            <a:ext cx="472270" cy="79553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9" name="Connecteur droit avec flèche 38"/>
          <p:cNvCxnSpPr>
            <a:stCxn id="33" idx="2"/>
            <a:endCxn id="66" idx="0"/>
          </p:cNvCxnSpPr>
          <p:nvPr/>
        </p:nvCxnSpPr>
        <p:spPr>
          <a:xfrm rot="10800000" flipV="1">
            <a:off x="3143241" y="4893478"/>
            <a:ext cx="642943" cy="2500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endCxn id="114" idx="1"/>
          </p:cNvCxnSpPr>
          <p:nvPr/>
        </p:nvCxnSpPr>
        <p:spPr>
          <a:xfrm>
            <a:off x="5000630" y="5072076"/>
            <a:ext cx="190107" cy="17605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Ellipse 65"/>
          <p:cNvSpPr/>
          <p:nvPr/>
        </p:nvSpPr>
        <p:spPr>
          <a:xfrm>
            <a:off x="2357422" y="5143512"/>
            <a:ext cx="1571636" cy="7143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dirty="0" smtClean="0">
                <a:solidFill>
                  <a:schemeClr val="bg1"/>
                </a:solidFill>
              </a:rPr>
              <a:t>Zones d’Aménagement (ZAC ...)</a:t>
            </a:r>
            <a:endParaRPr lang="fr-FR" sz="1200" dirty="0">
              <a:solidFill>
                <a:schemeClr val="bg1"/>
              </a:solidFill>
            </a:endParaRPr>
          </a:p>
        </p:txBody>
      </p:sp>
      <p:sp>
        <p:nvSpPr>
          <p:cNvPr id="85" name="Ellipse 84"/>
          <p:cNvSpPr/>
          <p:nvPr/>
        </p:nvSpPr>
        <p:spPr>
          <a:xfrm>
            <a:off x="500035" y="2500306"/>
            <a:ext cx="1068712" cy="64294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dirty="0" smtClean="0">
                <a:solidFill>
                  <a:schemeClr val="tx1"/>
                </a:solidFill>
              </a:rPr>
              <a:t>Plan Climat territorial</a:t>
            </a:r>
            <a:endParaRPr lang="fr-FR" sz="1200" dirty="0">
              <a:solidFill>
                <a:schemeClr val="tx1"/>
              </a:solidFill>
            </a:endParaRPr>
          </a:p>
        </p:txBody>
      </p:sp>
      <p:cxnSp>
        <p:nvCxnSpPr>
          <p:cNvPr id="99" name="Connecteur droit avec flèche 98"/>
          <p:cNvCxnSpPr>
            <a:stCxn id="65" idx="2"/>
            <a:endCxn id="15" idx="0"/>
          </p:cNvCxnSpPr>
          <p:nvPr/>
        </p:nvCxnSpPr>
        <p:spPr>
          <a:xfrm rot="16200000" flipH="1">
            <a:off x="4283754" y="2140621"/>
            <a:ext cx="285753" cy="499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07" name="Rectangle 15">
            <a:hlinkClick r:id="rId3" action="ppaction://hlinksldjump"/>
          </p:cNvPr>
          <p:cNvSpPr>
            <a:spLocks noChangeArrowheads="1"/>
          </p:cNvSpPr>
          <p:nvPr/>
        </p:nvSpPr>
        <p:spPr bwMode="auto">
          <a:xfrm>
            <a:off x="6357950" y="1299977"/>
            <a:ext cx="2428892" cy="1200329"/>
          </a:xfrm>
          <a:prstGeom prst="rect">
            <a:avLst/>
          </a:prstGeom>
          <a:noFill/>
          <a:ln w="25400">
            <a:solidFill>
              <a:schemeClr val="tx1">
                <a:lumMod val="50000"/>
                <a:lumOff val="50000"/>
              </a:schemeClr>
            </a:solidFill>
            <a:miter lim="800000"/>
            <a:headEnd/>
            <a:tailEnd/>
          </a:ln>
        </p:spPr>
        <p:txBody>
          <a:bodyPr wrap="square">
            <a:spAutoFit/>
          </a:bodyPr>
          <a:lstStyle/>
          <a:p>
            <a:pPr fontAlgn="auto">
              <a:spcBef>
                <a:spcPct val="50000"/>
              </a:spcBef>
              <a:spcAft>
                <a:spcPts val="0"/>
              </a:spcAft>
              <a:defRPr/>
            </a:pPr>
            <a:r>
              <a:rPr lang="fr-FR" sz="1200" b="1" dirty="0" smtClean="0">
                <a:latin typeface="Verdana" pitchFamily="34" charset="0"/>
              </a:rPr>
              <a:t>NB :</a:t>
            </a:r>
            <a:endParaRPr lang="fr-FR" sz="1200" b="1" dirty="0">
              <a:latin typeface="Verdana" pitchFamily="34" charset="0"/>
            </a:endParaRPr>
          </a:p>
          <a:p>
            <a:pPr fontAlgn="auto">
              <a:spcBef>
                <a:spcPct val="50000"/>
              </a:spcBef>
              <a:spcAft>
                <a:spcPts val="0"/>
              </a:spcAft>
              <a:buFont typeface="Arial" pitchFamily="34" charset="0"/>
              <a:buChar char="•"/>
              <a:defRPr/>
            </a:pPr>
            <a:r>
              <a:rPr lang="fr-FR" sz="1200" dirty="0">
                <a:latin typeface="Verdana" pitchFamily="34" charset="0"/>
              </a:rPr>
              <a:t>Le </a:t>
            </a:r>
            <a:r>
              <a:rPr lang="fr-FR" sz="1200" dirty="0" err="1">
                <a:latin typeface="Verdana" pitchFamily="34" charset="0"/>
              </a:rPr>
              <a:t>SCoT</a:t>
            </a:r>
            <a:r>
              <a:rPr lang="fr-FR" sz="1200" dirty="0">
                <a:latin typeface="Verdana" pitchFamily="34" charset="0"/>
              </a:rPr>
              <a:t> </a:t>
            </a:r>
            <a:r>
              <a:rPr lang="fr-FR" sz="1200" dirty="0" smtClean="0">
                <a:latin typeface="Verdana" pitchFamily="34" charset="0"/>
              </a:rPr>
              <a:t>remplace le </a:t>
            </a:r>
            <a:r>
              <a:rPr lang="fr-FR" sz="1200" dirty="0">
                <a:latin typeface="Verdana" pitchFamily="34" charset="0"/>
              </a:rPr>
              <a:t>Schéma </a:t>
            </a:r>
            <a:r>
              <a:rPr lang="fr-FR" sz="1200" dirty="0" smtClean="0">
                <a:latin typeface="Verdana" pitchFamily="34" charset="0"/>
              </a:rPr>
              <a:t>Directeur (SDAU)</a:t>
            </a:r>
          </a:p>
          <a:p>
            <a:pPr fontAlgn="auto">
              <a:spcBef>
                <a:spcPct val="50000"/>
              </a:spcBef>
              <a:spcAft>
                <a:spcPts val="0"/>
              </a:spcAft>
              <a:buFont typeface="Arial" pitchFamily="34" charset="0"/>
              <a:buChar char="•"/>
              <a:defRPr/>
            </a:pPr>
            <a:r>
              <a:rPr lang="fr-FR" sz="1200" dirty="0">
                <a:latin typeface="Verdana" pitchFamily="34" charset="0"/>
              </a:rPr>
              <a:t>Le PLU </a:t>
            </a:r>
            <a:r>
              <a:rPr lang="fr-FR" sz="1200" dirty="0" smtClean="0">
                <a:latin typeface="Verdana" pitchFamily="34" charset="0"/>
              </a:rPr>
              <a:t>remplace </a:t>
            </a:r>
            <a:r>
              <a:rPr lang="fr-FR" sz="1200" dirty="0">
                <a:latin typeface="Verdana" pitchFamily="34" charset="0"/>
              </a:rPr>
              <a:t>le POS (Plan </a:t>
            </a:r>
            <a:r>
              <a:rPr lang="fr-FR" sz="1200" dirty="0" smtClean="0">
                <a:latin typeface="Verdana" pitchFamily="34" charset="0"/>
              </a:rPr>
              <a:t>d’Occupation </a:t>
            </a:r>
            <a:r>
              <a:rPr lang="fr-FR" sz="1200" dirty="0">
                <a:latin typeface="Verdana" pitchFamily="34" charset="0"/>
              </a:rPr>
              <a:t>des </a:t>
            </a:r>
            <a:r>
              <a:rPr lang="fr-FR" sz="1200" dirty="0" smtClean="0">
                <a:latin typeface="Verdana" pitchFamily="34" charset="0"/>
              </a:rPr>
              <a:t>Sols)</a:t>
            </a:r>
            <a:r>
              <a:rPr lang="fr-FR" sz="1200" i="1" dirty="0" smtClean="0">
                <a:latin typeface="Verdana" pitchFamily="34" charset="0"/>
              </a:rPr>
              <a:t> </a:t>
            </a:r>
            <a:endParaRPr lang="fr-FR" sz="1200" i="1" dirty="0">
              <a:latin typeface="Verdana" pitchFamily="34" charset="0"/>
            </a:endParaRPr>
          </a:p>
        </p:txBody>
      </p:sp>
      <p:cxnSp>
        <p:nvCxnSpPr>
          <p:cNvPr id="56" name="Connecteur droit avec flèche 55"/>
          <p:cNvCxnSpPr/>
          <p:nvPr/>
        </p:nvCxnSpPr>
        <p:spPr>
          <a:xfrm rot="5400000">
            <a:off x="285720" y="4000504"/>
            <a:ext cx="3714776" cy="1588"/>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000363" y="1285860"/>
            <a:ext cx="2847543" cy="714380"/>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0" name="Connecteur droit avec flèche 79"/>
          <p:cNvCxnSpPr>
            <a:stCxn id="33" idx="4"/>
          </p:cNvCxnSpPr>
          <p:nvPr/>
        </p:nvCxnSpPr>
        <p:spPr>
          <a:xfrm rot="5400000">
            <a:off x="4250530" y="5464983"/>
            <a:ext cx="357190"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a:stCxn id="15" idx="6"/>
            <a:endCxn id="93" idx="0"/>
          </p:cNvCxnSpPr>
          <p:nvPr/>
        </p:nvCxnSpPr>
        <p:spPr>
          <a:xfrm>
            <a:off x="5072067" y="2678902"/>
            <a:ext cx="2428891" cy="182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Ellipse 92"/>
          <p:cNvSpPr/>
          <p:nvPr/>
        </p:nvSpPr>
        <p:spPr>
          <a:xfrm>
            <a:off x="6429388" y="4500570"/>
            <a:ext cx="2143140" cy="785818"/>
          </a:xfrm>
          <a:prstGeom prst="ellipse">
            <a:avLst/>
          </a:prstGeom>
          <a:solidFill>
            <a:srgbClr val="C97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Opération de + de 5000 m² de SHON</a:t>
            </a:r>
            <a:endParaRPr lang="fr-FR" sz="1400" dirty="0">
              <a:solidFill>
                <a:schemeClr val="bg1"/>
              </a:solidFill>
            </a:endParaRPr>
          </a:p>
        </p:txBody>
      </p:sp>
      <p:sp>
        <p:nvSpPr>
          <p:cNvPr id="96" name="Rectangle 95"/>
          <p:cNvSpPr/>
          <p:nvPr/>
        </p:nvSpPr>
        <p:spPr>
          <a:xfrm>
            <a:off x="3071802" y="1285860"/>
            <a:ext cx="2786082" cy="646331"/>
          </a:xfrm>
          <a:prstGeom prst="rect">
            <a:avLst/>
          </a:prstGeom>
        </p:spPr>
        <p:txBody>
          <a:bodyPr wrap="square">
            <a:spAutoFit/>
          </a:bodyPr>
          <a:lstStyle/>
          <a:p>
            <a:pPr algn="ctr"/>
            <a:r>
              <a:rPr lang="fr-FR" sz="1200" dirty="0" smtClean="0">
                <a:latin typeface="+mj-lt"/>
              </a:rPr>
              <a:t>Directives Territoriales d’Aménagement</a:t>
            </a:r>
          </a:p>
          <a:p>
            <a:pPr algn="ctr"/>
            <a:r>
              <a:rPr lang="fr-FR" sz="1200" dirty="0" smtClean="0">
                <a:latin typeface="+mj-lt"/>
              </a:rPr>
              <a:t>Charte de Parc Naturel</a:t>
            </a:r>
          </a:p>
          <a:p>
            <a:pPr algn="ctr"/>
            <a:r>
              <a:rPr lang="fr-FR" sz="1200" dirty="0" smtClean="0">
                <a:latin typeface="+mj-lt"/>
              </a:rPr>
              <a:t>Projet d’intérêt général (ZERC …)</a:t>
            </a:r>
            <a:endParaRPr lang="fr-FR" dirty="0"/>
          </a:p>
        </p:txBody>
      </p:sp>
      <p:sp>
        <p:nvSpPr>
          <p:cNvPr id="111" name="Rectangle 110"/>
          <p:cNvSpPr/>
          <p:nvPr/>
        </p:nvSpPr>
        <p:spPr>
          <a:xfrm rot="16200000">
            <a:off x="852848" y="3688352"/>
            <a:ext cx="2143140" cy="338554"/>
          </a:xfrm>
          <a:prstGeom prst="rect">
            <a:avLst/>
          </a:prstGeom>
        </p:spPr>
        <p:txBody>
          <a:bodyPr wrap="square">
            <a:spAutoFit/>
          </a:bodyPr>
          <a:lstStyle/>
          <a:p>
            <a:pPr algn="ctr"/>
            <a:r>
              <a:rPr lang="fr-FR" sz="1600" b="1" dirty="0" smtClean="0">
                <a:latin typeface="+mj-lt"/>
              </a:rPr>
              <a:t>PRISE EN COMPTE</a:t>
            </a:r>
            <a:endParaRPr lang="fr-FR" sz="1600" b="1" dirty="0"/>
          </a:p>
        </p:txBody>
      </p:sp>
      <p:sp>
        <p:nvSpPr>
          <p:cNvPr id="113" name="Ellipse 112"/>
          <p:cNvSpPr/>
          <p:nvPr/>
        </p:nvSpPr>
        <p:spPr>
          <a:xfrm>
            <a:off x="3929058" y="5643578"/>
            <a:ext cx="1000132" cy="5715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dirty="0" smtClean="0">
                <a:solidFill>
                  <a:schemeClr val="bg1"/>
                </a:solidFill>
              </a:rPr>
              <a:t>Permis de construire</a:t>
            </a:r>
            <a:endParaRPr lang="fr-FR" sz="1200" dirty="0">
              <a:solidFill>
                <a:schemeClr val="bg1"/>
              </a:solidFill>
            </a:endParaRPr>
          </a:p>
        </p:txBody>
      </p:sp>
      <p:sp>
        <p:nvSpPr>
          <p:cNvPr id="114" name="Ellipse 113"/>
          <p:cNvSpPr/>
          <p:nvPr/>
        </p:nvSpPr>
        <p:spPr>
          <a:xfrm>
            <a:off x="4929190" y="5143512"/>
            <a:ext cx="1785950" cy="7143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dirty="0" smtClean="0">
                <a:solidFill>
                  <a:schemeClr val="bg1"/>
                </a:solidFill>
              </a:rPr>
              <a:t>Permis d’aménager</a:t>
            </a:r>
          </a:p>
          <a:p>
            <a:pPr algn="ctr"/>
            <a:r>
              <a:rPr lang="fr-FR" sz="1200" dirty="0" smtClean="0">
                <a:solidFill>
                  <a:schemeClr val="bg1"/>
                </a:solidFill>
              </a:rPr>
              <a:t>Lotissements</a:t>
            </a:r>
            <a:endParaRPr lang="fr-FR" sz="1200" dirty="0">
              <a:solidFill>
                <a:schemeClr val="bg1"/>
              </a:solidFill>
            </a:endParaRPr>
          </a:p>
        </p:txBody>
      </p:sp>
      <p:cxnSp>
        <p:nvCxnSpPr>
          <p:cNvPr id="41" name="Connecteur droit avec flèche 40"/>
          <p:cNvCxnSpPr>
            <a:stCxn id="33" idx="6"/>
            <a:endCxn id="93" idx="2"/>
          </p:cNvCxnSpPr>
          <p:nvPr/>
        </p:nvCxnSpPr>
        <p:spPr>
          <a:xfrm>
            <a:off x="5072067" y="4893479"/>
            <a:ext cx="1357321"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42"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4</a:t>
            </a:fld>
            <a:endParaRPr lang="fr-FR" dirty="0"/>
          </a:p>
        </p:txBody>
      </p:sp>
      <p:sp>
        <p:nvSpPr>
          <p:cNvPr id="9"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12"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
        <p:nvSpPr>
          <p:cNvPr id="8" name="Espace réservé du contenu 2"/>
          <p:cNvSpPr txBox="1">
            <a:spLocks/>
          </p:cNvSpPr>
          <p:nvPr/>
        </p:nvSpPr>
        <p:spPr>
          <a:xfrm>
            <a:off x="611560" y="1484784"/>
            <a:ext cx="7848872" cy="4752528"/>
          </a:xfrm>
          <a:prstGeom prst="rect">
            <a:avLst/>
          </a:prstGeom>
          <a:noFill/>
        </p:spPr>
        <p:txBody>
          <a:bodyPr vert="horz" lIns="91440" tIns="45720" rIns="91440" bIns="45720" rtlCol="0">
            <a:noAutofit/>
          </a:bodyPr>
          <a:lstStyle/>
          <a:p>
            <a:pPr lvl="0">
              <a:buFont typeface="Wingdings" pitchFamily="2" charset="2"/>
              <a:buChar char="§"/>
            </a:pPr>
            <a:endParaRPr lang="fr-FR" sz="1400" dirty="0" smtClean="0">
              <a:ea typeface="+mj-ea"/>
              <a:cs typeface="+mj-cs"/>
            </a:endParaRPr>
          </a:p>
          <a:p>
            <a:pPr lvl="0"/>
            <a:r>
              <a:rPr lang="fr-FR" sz="2600" dirty="0" smtClean="0">
                <a:solidFill>
                  <a:srgbClr val="C00000"/>
                </a:solidFill>
                <a:latin typeface="Helvetica Ultra Compressed" pitchFamily="34" charset="0"/>
                <a:ea typeface="+mj-ea"/>
                <a:cs typeface="+mj-cs"/>
              </a:rPr>
              <a:t>Le Schéma de Cohérence Territoriale ( SCOT) – 38 communes </a:t>
            </a:r>
          </a:p>
          <a:p>
            <a:pPr lvl="0"/>
            <a:endParaRPr lang="fr-FR" sz="2600" dirty="0" smtClean="0">
              <a:solidFill>
                <a:srgbClr val="C00000"/>
              </a:solidFill>
              <a:latin typeface="Helvetica Ultra Compressed" pitchFamily="34" charset="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Plan Local de l’Habitat (PLH) – 32 Communes</a:t>
            </a:r>
          </a:p>
          <a:p>
            <a:pPr lvl="0" algn="ctr"/>
            <a:endParaRPr lang="fr-FR" sz="2600" dirty="0" smtClean="0">
              <a:solidFill>
                <a:schemeClr val="bg1">
                  <a:lumMod val="85000"/>
                </a:schemeClr>
              </a:solidFill>
              <a:latin typeface="Helvetica Ultra Compressed" pitchFamily="34" charset="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Plan de Déplacements Urbains (PDU)  </a:t>
            </a:r>
            <a:r>
              <a:rPr lang="fr-FR" sz="2600" dirty="0" smtClean="0">
                <a:solidFill>
                  <a:schemeClr val="bg1">
                    <a:lumMod val="85000"/>
                  </a:schemeClr>
                </a:solidFill>
                <a:latin typeface="Helvetica Ultra Compressed" pitchFamily="34" charset="0"/>
              </a:rPr>
              <a:t>– 32 Communes</a:t>
            </a:r>
            <a:endParaRPr lang="fr-FR" sz="2600" dirty="0" smtClean="0">
              <a:solidFill>
                <a:schemeClr val="bg1">
                  <a:lumMod val="85000"/>
                </a:schemeClr>
              </a:solidFill>
              <a:latin typeface="Helvetica Ultra Compressed" pitchFamily="34" charset="0"/>
              <a:ea typeface="+mj-ea"/>
              <a:cs typeface="+mj-cs"/>
            </a:endParaRPr>
          </a:p>
          <a:p>
            <a:pPr lvl="0"/>
            <a:endParaRPr lang="fr-FR" sz="2600" dirty="0" smtClean="0">
              <a:solidFill>
                <a:schemeClr val="bg1">
                  <a:lumMod val="85000"/>
                </a:schemeClr>
              </a:solidFill>
              <a:latin typeface="Helvetica Ultra Compressed" pitchFamily="34" charset="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Plan Climat Energie Territorial (PCET) </a:t>
            </a:r>
            <a:r>
              <a:rPr lang="fr-FR" sz="2600" dirty="0" smtClean="0">
                <a:solidFill>
                  <a:schemeClr val="bg1">
                    <a:lumMod val="85000"/>
                  </a:schemeClr>
                </a:solidFill>
                <a:latin typeface="Helvetica Ultra Compressed" pitchFamily="34" charset="0"/>
              </a:rPr>
              <a:t>– 32 Communes</a:t>
            </a:r>
            <a:endParaRPr lang="fr-FR" sz="2600" dirty="0" smtClean="0">
              <a:solidFill>
                <a:schemeClr val="bg1">
                  <a:lumMod val="85000"/>
                </a:schemeClr>
              </a:solidFill>
              <a:latin typeface="Helvetica Ultra Compressed" pitchFamily="34" charset="0"/>
              <a:ea typeface="+mj-ea"/>
              <a:cs typeface="+mj-cs"/>
            </a:endParaRPr>
          </a:p>
          <a:p>
            <a:pPr lvl="0"/>
            <a:endParaRPr lang="fr-FR" sz="2600" dirty="0" smtClean="0">
              <a:solidFill>
                <a:schemeClr val="bg1">
                  <a:lumMod val="85000"/>
                </a:schemeClr>
              </a:solidFill>
              <a:latin typeface="Helvetica Ultra Compressed" pitchFamily="34" charset="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Plan de Gestion de </a:t>
            </a:r>
            <a:r>
              <a:rPr lang="fr-FR" sz="2600" dirty="0" smtClean="0">
                <a:solidFill>
                  <a:schemeClr val="bg1">
                    <a:lumMod val="85000"/>
                  </a:schemeClr>
                </a:solidFill>
                <a:latin typeface="Helvetica Ultra Compressed" pitchFamily="34" charset="0"/>
              </a:rPr>
              <a:t>l’Espace Rural et </a:t>
            </a:r>
            <a:r>
              <a:rPr lang="fr-FR" sz="2600" dirty="0" err="1" smtClean="0">
                <a:solidFill>
                  <a:schemeClr val="bg1">
                    <a:lumMod val="85000"/>
                  </a:schemeClr>
                </a:solidFill>
                <a:latin typeface="Helvetica Ultra Compressed" pitchFamily="34" charset="0"/>
              </a:rPr>
              <a:t>Péri-Urbain</a:t>
            </a:r>
            <a:r>
              <a:rPr lang="fr-FR" sz="2600" dirty="0" smtClean="0">
                <a:solidFill>
                  <a:schemeClr val="bg1">
                    <a:lumMod val="85000"/>
                  </a:schemeClr>
                </a:solidFill>
                <a:latin typeface="Helvetica Ultra Compressed" pitchFamily="34" charset="0"/>
              </a:rPr>
              <a:t> </a:t>
            </a:r>
            <a:r>
              <a:rPr lang="fr-FR" sz="2600" dirty="0" smtClean="0">
                <a:solidFill>
                  <a:schemeClr val="bg1">
                    <a:lumMod val="85000"/>
                  </a:schemeClr>
                </a:solidFill>
                <a:latin typeface="Helvetica Ultra Compressed" pitchFamily="34" charset="0"/>
                <a:ea typeface="+mj-ea"/>
                <a:cs typeface="+mj-cs"/>
              </a:rPr>
              <a:t>(GERPLAN) </a:t>
            </a:r>
            <a:r>
              <a:rPr lang="fr-FR" sz="2600" dirty="0" smtClean="0">
                <a:solidFill>
                  <a:schemeClr val="bg1">
                    <a:lumMod val="85000"/>
                  </a:schemeClr>
                </a:solidFill>
                <a:latin typeface="Helvetica Ultra Compressed" pitchFamily="34" charset="0"/>
              </a:rPr>
              <a:t>– 32 Communes</a:t>
            </a:r>
            <a:endParaRPr lang="fr-FR" sz="2600" dirty="0" smtClean="0">
              <a:solidFill>
                <a:schemeClr val="bg1">
                  <a:lumMod val="85000"/>
                </a:schemeClr>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baseline="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3000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1793" r="3637" b="5492"/>
          <a:stretch>
            <a:fillRect/>
          </a:stretch>
        </p:blipFill>
        <p:spPr bwMode="auto">
          <a:xfrm>
            <a:off x="247650" y="859058"/>
            <a:ext cx="8428806" cy="5522270"/>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5</a:t>
            </a:fld>
            <a:endParaRPr lang="fr-FR" dirty="0"/>
          </a:p>
        </p:txBody>
      </p:sp>
      <p:sp>
        <p:nvSpPr>
          <p:cNvPr id="7" name="Rectangle 4"/>
          <p:cNvSpPr>
            <a:spLocks noChangeArrowheads="1"/>
          </p:cNvSpPr>
          <p:nvPr/>
        </p:nvSpPr>
        <p:spPr bwMode="auto">
          <a:xfrm>
            <a:off x="785813" y="179929"/>
            <a:ext cx="7929563" cy="584775"/>
          </a:xfrm>
          <a:prstGeom prst="rect">
            <a:avLst/>
          </a:prstGeom>
          <a:noFill/>
          <a:ln w="9525">
            <a:noFill/>
            <a:miter lim="800000"/>
            <a:headEnd/>
            <a:tailEnd/>
          </a:ln>
          <a:effectLst/>
        </p:spPr>
        <p:txBody>
          <a:bodyPr>
            <a:spAutoFit/>
          </a:bodyPr>
          <a:lstStyle/>
          <a:p>
            <a:pPr marL="185738" algn="r" fontAlgn="auto">
              <a:spcBef>
                <a:spcPct val="50000"/>
              </a:spcBef>
              <a:spcAft>
                <a:spcPts val="0"/>
              </a:spcAft>
              <a:defRPr/>
            </a:pPr>
            <a:r>
              <a:rPr lang="fr-FR" sz="3200" b="1" dirty="0" err="1">
                <a:solidFill>
                  <a:srgbClr val="C00000"/>
                </a:solidFill>
                <a:latin typeface="+mj-lt"/>
              </a:rPr>
              <a:t>SCoT</a:t>
            </a:r>
            <a:r>
              <a:rPr lang="fr-FR" sz="3200" b="1" dirty="0">
                <a:solidFill>
                  <a:srgbClr val="C00000"/>
                </a:solidFill>
                <a:latin typeface="+mj-lt"/>
              </a:rPr>
              <a:t> </a:t>
            </a:r>
            <a:r>
              <a:rPr lang="fr-FR" sz="3200" b="1" dirty="0" smtClean="0">
                <a:solidFill>
                  <a:srgbClr val="C00000"/>
                </a:solidFill>
                <a:latin typeface="+mj-lt"/>
              </a:rPr>
              <a:t>: analyse de la compatibilité</a:t>
            </a:r>
            <a:endParaRPr lang="fr-FR" sz="3200" b="1" dirty="0">
              <a:solidFill>
                <a:srgbClr val="C00000"/>
              </a:solidFill>
              <a:latin typeface="+mj-lt"/>
            </a:endParaRPr>
          </a:p>
        </p:txBody>
      </p:sp>
      <p:sp>
        <p:nvSpPr>
          <p:cNvPr id="11" name="WordArt 1034"/>
          <p:cNvSpPr>
            <a:spLocks noChangeArrowheads="1" noChangeShapeType="1" noTextEdit="1"/>
          </p:cNvSpPr>
          <p:nvPr/>
        </p:nvSpPr>
        <p:spPr bwMode="auto">
          <a:xfrm>
            <a:off x="179512" y="260648"/>
            <a:ext cx="1143007" cy="536572"/>
          </a:xfrm>
          <a:prstGeom prst="rect">
            <a:avLst/>
          </a:prstGeom>
        </p:spPr>
        <p:txBody>
          <a:bodyPr wrap="none" fromWordArt="1">
            <a:prstTxWarp prst="textSlantUp">
              <a:avLst>
                <a:gd name="adj" fmla="val 55556"/>
              </a:avLst>
            </a:prstTxWarp>
          </a:bodyPr>
          <a:lstStyle/>
          <a:p>
            <a:pPr algn="ctr"/>
            <a:r>
              <a:rPr lang="fr-FR" sz="3600" kern="10" dirty="0" smtClean="0">
                <a:ln w="9525">
                  <a:solidFill>
                    <a:srgbClr val="000000"/>
                  </a:solidFill>
                  <a:round/>
                  <a:headEnd/>
                  <a:tailEnd/>
                </a:ln>
                <a:solidFill>
                  <a:srgbClr val="C00000"/>
                </a:solidFill>
                <a:latin typeface="Arial Black"/>
              </a:rPr>
              <a:t>Extrait</a:t>
            </a:r>
            <a:endParaRPr lang="fr-FR" sz="3600" kern="10" dirty="0">
              <a:ln w="9525">
                <a:solidFill>
                  <a:srgbClr val="000000"/>
                </a:solidFill>
                <a:round/>
                <a:headEnd/>
                <a:tailEnd/>
              </a:ln>
              <a:solidFill>
                <a:srgbClr val="C00000"/>
              </a:solidFill>
              <a:latin typeface="Arial Black"/>
            </a:endParaRPr>
          </a:p>
        </p:txBody>
      </p:sp>
      <p:sp>
        <p:nvSpPr>
          <p:cNvPr id="12"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13"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9259" y="188640"/>
            <a:ext cx="9009245" cy="6035799"/>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6</a:t>
            </a:fld>
            <a:endParaRPr lang="fr-FR" dirty="0"/>
          </a:p>
        </p:txBody>
      </p:sp>
      <p:sp>
        <p:nvSpPr>
          <p:cNvPr id="8" name="WordArt 1034"/>
          <p:cNvSpPr>
            <a:spLocks noChangeArrowheads="1" noChangeShapeType="1" noTextEdit="1"/>
          </p:cNvSpPr>
          <p:nvPr/>
        </p:nvSpPr>
        <p:spPr bwMode="auto">
          <a:xfrm>
            <a:off x="7286645" y="1142984"/>
            <a:ext cx="1143007" cy="536572"/>
          </a:xfrm>
          <a:prstGeom prst="rect">
            <a:avLst/>
          </a:prstGeom>
        </p:spPr>
        <p:txBody>
          <a:bodyPr wrap="none" fromWordArt="1">
            <a:prstTxWarp prst="textSlantUp">
              <a:avLst>
                <a:gd name="adj" fmla="val 55556"/>
              </a:avLst>
            </a:prstTxWarp>
          </a:bodyPr>
          <a:lstStyle/>
          <a:p>
            <a:pPr algn="ctr"/>
            <a:r>
              <a:rPr lang="fr-FR" sz="3600" kern="10" dirty="0" smtClean="0">
                <a:ln w="9525">
                  <a:solidFill>
                    <a:srgbClr val="000000"/>
                  </a:solidFill>
                  <a:round/>
                  <a:headEnd/>
                  <a:tailEnd/>
                </a:ln>
                <a:solidFill>
                  <a:srgbClr val="C00000"/>
                </a:solidFill>
                <a:latin typeface="Arial Black"/>
              </a:rPr>
              <a:t>Extrait</a:t>
            </a:r>
            <a:endParaRPr lang="fr-FR" sz="3600" kern="10" dirty="0">
              <a:ln w="9525">
                <a:solidFill>
                  <a:srgbClr val="000000"/>
                </a:solidFill>
                <a:round/>
                <a:headEnd/>
                <a:tailEnd/>
              </a:ln>
              <a:solidFill>
                <a:srgbClr val="C00000"/>
              </a:solidFill>
              <a:latin typeface="Arial Black"/>
            </a:endParaRPr>
          </a:p>
        </p:txBody>
      </p:sp>
      <p:sp>
        <p:nvSpPr>
          <p:cNvPr id="9"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12"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7</a:t>
            </a:fld>
            <a:endParaRPr lang="fr-FR" dirty="0"/>
          </a:p>
        </p:txBody>
      </p:sp>
      <p:sp>
        <p:nvSpPr>
          <p:cNvPr id="9"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12"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
        <p:nvSpPr>
          <p:cNvPr id="8" name="Espace réservé du contenu 2"/>
          <p:cNvSpPr txBox="1">
            <a:spLocks/>
          </p:cNvSpPr>
          <p:nvPr/>
        </p:nvSpPr>
        <p:spPr>
          <a:xfrm>
            <a:off x="611560" y="1484784"/>
            <a:ext cx="7848872" cy="4752528"/>
          </a:xfrm>
          <a:prstGeom prst="rect">
            <a:avLst/>
          </a:prstGeom>
          <a:noFill/>
        </p:spPr>
        <p:txBody>
          <a:bodyPr vert="horz" lIns="91440" tIns="45720" rIns="91440" bIns="45720" rtlCol="0">
            <a:noAutofit/>
          </a:bodyPr>
          <a:lstStyle/>
          <a:p>
            <a:pPr lvl="0">
              <a:buFont typeface="Wingdings" pitchFamily="2" charset="2"/>
              <a:buChar char="§"/>
            </a:pPr>
            <a:endParaRPr lang="fr-FR" sz="1400" dirty="0" smtClean="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Schéma de Cohérence Territoriale ( SCOT) – 38 communes </a:t>
            </a:r>
          </a:p>
          <a:p>
            <a:pPr lvl="0"/>
            <a:endParaRPr lang="fr-FR" sz="2600" dirty="0" smtClean="0">
              <a:solidFill>
                <a:srgbClr val="C00000"/>
              </a:solidFill>
              <a:latin typeface="Helvetica Ultra Compressed" pitchFamily="34" charset="0"/>
              <a:ea typeface="+mj-ea"/>
              <a:cs typeface="+mj-cs"/>
            </a:endParaRPr>
          </a:p>
          <a:p>
            <a:pPr lvl="0"/>
            <a:r>
              <a:rPr lang="fr-FR" sz="2600" dirty="0" smtClean="0">
                <a:solidFill>
                  <a:srgbClr val="C00000"/>
                </a:solidFill>
                <a:latin typeface="Helvetica Ultra Compressed" pitchFamily="34" charset="0"/>
                <a:ea typeface="+mj-ea"/>
                <a:cs typeface="+mj-cs"/>
              </a:rPr>
              <a:t>Le Plan Local de l’Habitat (PLH) – 32 Communes</a:t>
            </a:r>
          </a:p>
          <a:p>
            <a:pPr lvl="0" algn="ctr"/>
            <a:endParaRPr lang="fr-FR" sz="2600" dirty="0" smtClean="0">
              <a:solidFill>
                <a:srgbClr val="C00000"/>
              </a:solidFill>
              <a:latin typeface="Helvetica Ultra Compressed" pitchFamily="34" charset="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Plan de Déplacements Urbains (PDU)  </a:t>
            </a:r>
            <a:r>
              <a:rPr lang="fr-FR" sz="2600" dirty="0" smtClean="0">
                <a:solidFill>
                  <a:schemeClr val="bg1">
                    <a:lumMod val="85000"/>
                  </a:schemeClr>
                </a:solidFill>
                <a:latin typeface="Helvetica Ultra Compressed" pitchFamily="34" charset="0"/>
              </a:rPr>
              <a:t>– 32 Communes</a:t>
            </a:r>
            <a:endParaRPr lang="fr-FR" sz="2600" dirty="0" smtClean="0">
              <a:solidFill>
                <a:schemeClr val="bg1">
                  <a:lumMod val="85000"/>
                </a:schemeClr>
              </a:solidFill>
              <a:latin typeface="Helvetica Ultra Compressed" pitchFamily="34" charset="0"/>
              <a:ea typeface="+mj-ea"/>
              <a:cs typeface="+mj-cs"/>
            </a:endParaRPr>
          </a:p>
          <a:p>
            <a:pPr lvl="0"/>
            <a:endParaRPr lang="fr-FR" sz="2600" dirty="0" smtClean="0">
              <a:solidFill>
                <a:schemeClr val="bg1">
                  <a:lumMod val="85000"/>
                </a:schemeClr>
              </a:solidFill>
              <a:latin typeface="Helvetica Ultra Compressed" pitchFamily="34" charset="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Plan Climat Energie Territorial (PCET) </a:t>
            </a:r>
            <a:r>
              <a:rPr lang="fr-FR" sz="2600" dirty="0" smtClean="0">
                <a:solidFill>
                  <a:schemeClr val="bg1">
                    <a:lumMod val="85000"/>
                  </a:schemeClr>
                </a:solidFill>
                <a:latin typeface="Helvetica Ultra Compressed" pitchFamily="34" charset="0"/>
              </a:rPr>
              <a:t>– 32 Communes</a:t>
            </a:r>
            <a:endParaRPr lang="fr-FR" sz="2600" dirty="0" smtClean="0">
              <a:solidFill>
                <a:schemeClr val="bg1">
                  <a:lumMod val="85000"/>
                </a:schemeClr>
              </a:solidFill>
              <a:latin typeface="Helvetica Ultra Compressed" pitchFamily="34" charset="0"/>
              <a:ea typeface="+mj-ea"/>
              <a:cs typeface="+mj-cs"/>
            </a:endParaRPr>
          </a:p>
          <a:p>
            <a:pPr lvl="0"/>
            <a:endParaRPr lang="fr-FR" sz="2600" dirty="0" smtClean="0">
              <a:solidFill>
                <a:schemeClr val="bg1">
                  <a:lumMod val="85000"/>
                </a:schemeClr>
              </a:solidFill>
              <a:latin typeface="Helvetica Ultra Compressed" pitchFamily="34" charset="0"/>
              <a:ea typeface="+mj-ea"/>
              <a:cs typeface="+mj-cs"/>
            </a:endParaRPr>
          </a:p>
          <a:p>
            <a:pPr lvl="0"/>
            <a:r>
              <a:rPr lang="fr-FR" sz="2600" dirty="0" smtClean="0">
                <a:solidFill>
                  <a:schemeClr val="bg1">
                    <a:lumMod val="85000"/>
                  </a:schemeClr>
                </a:solidFill>
                <a:latin typeface="Helvetica Ultra Compressed" pitchFamily="34" charset="0"/>
                <a:ea typeface="+mj-ea"/>
                <a:cs typeface="+mj-cs"/>
              </a:rPr>
              <a:t>Le Plan de Gestion </a:t>
            </a:r>
            <a:r>
              <a:rPr lang="fr-FR" sz="2600" dirty="0" smtClean="0">
                <a:solidFill>
                  <a:schemeClr val="bg1">
                    <a:lumMod val="85000"/>
                  </a:schemeClr>
                </a:solidFill>
                <a:latin typeface="Helvetica Ultra Compressed" pitchFamily="34" charset="0"/>
              </a:rPr>
              <a:t>de l’Espace Rural et </a:t>
            </a:r>
            <a:r>
              <a:rPr lang="fr-FR" sz="2600" dirty="0" err="1" smtClean="0">
                <a:solidFill>
                  <a:schemeClr val="bg1">
                    <a:lumMod val="85000"/>
                  </a:schemeClr>
                </a:solidFill>
                <a:latin typeface="Helvetica Ultra Compressed" pitchFamily="34" charset="0"/>
              </a:rPr>
              <a:t>Péri-Urbain</a:t>
            </a:r>
            <a:r>
              <a:rPr lang="fr-FR" sz="2600" dirty="0" smtClean="0">
                <a:solidFill>
                  <a:schemeClr val="bg1">
                    <a:lumMod val="85000"/>
                  </a:schemeClr>
                </a:solidFill>
                <a:latin typeface="Helvetica Ultra Compressed" pitchFamily="34" charset="0"/>
                <a:ea typeface="+mj-ea"/>
                <a:cs typeface="+mj-cs"/>
              </a:rPr>
              <a:t> (GERPLAN) </a:t>
            </a:r>
            <a:r>
              <a:rPr lang="fr-FR" sz="2600" dirty="0" smtClean="0">
                <a:solidFill>
                  <a:schemeClr val="bg1">
                    <a:lumMod val="85000"/>
                  </a:schemeClr>
                </a:solidFill>
                <a:latin typeface="Helvetica Ultra Compressed" pitchFamily="34" charset="0"/>
              </a:rPr>
              <a:t>– 32 Communes</a:t>
            </a:r>
            <a:endParaRPr lang="fr-FR" sz="2600" dirty="0" smtClean="0">
              <a:solidFill>
                <a:schemeClr val="bg1">
                  <a:lumMod val="85000"/>
                </a:schemeClr>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lvl="0"/>
            <a:endParaRPr lang="fr-FR" sz="2600" dirty="0" smtClean="0">
              <a:solidFill>
                <a:srgbClr val="C00000"/>
              </a:solidFill>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600" b="0" i="0" u="none" strike="noStrike" kern="1200" cap="none" spc="0" normalizeH="0" baseline="0" noProof="0" dirty="0" smtClean="0">
              <a:ln>
                <a:noFill/>
              </a:ln>
              <a:solidFill>
                <a:srgbClr val="C00000"/>
              </a:solidFill>
              <a:effectLst/>
              <a:uLnTx/>
              <a:uFillTx/>
              <a:latin typeface="Helvetica Ultra Compressed" pitchFamily="34" charset="0"/>
              <a:ea typeface="+mj-ea"/>
              <a:cs typeface="+mj-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3000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251520" y="836712"/>
            <a:ext cx="7953375" cy="5895975"/>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8</a:t>
            </a:fld>
            <a:endParaRPr lang="fr-FR" dirty="0"/>
          </a:p>
        </p:txBody>
      </p:sp>
      <p:sp>
        <p:nvSpPr>
          <p:cNvPr id="7" name="Rectangle 4"/>
          <p:cNvSpPr>
            <a:spLocks noChangeArrowheads="1"/>
          </p:cNvSpPr>
          <p:nvPr/>
        </p:nvSpPr>
        <p:spPr bwMode="auto">
          <a:xfrm>
            <a:off x="785813" y="285750"/>
            <a:ext cx="7929563" cy="584775"/>
          </a:xfrm>
          <a:prstGeom prst="rect">
            <a:avLst/>
          </a:prstGeom>
          <a:noFill/>
          <a:ln w="9525">
            <a:noFill/>
            <a:miter lim="800000"/>
            <a:headEnd/>
            <a:tailEnd/>
          </a:ln>
          <a:effectLst/>
        </p:spPr>
        <p:txBody>
          <a:bodyPr>
            <a:spAutoFit/>
          </a:bodyPr>
          <a:lstStyle/>
          <a:p>
            <a:pPr marL="185738" algn="r" fontAlgn="auto">
              <a:spcBef>
                <a:spcPct val="50000"/>
              </a:spcBef>
              <a:spcAft>
                <a:spcPts val="0"/>
              </a:spcAft>
              <a:defRPr/>
            </a:pPr>
            <a:r>
              <a:rPr lang="fr-FR" sz="3200" b="1" dirty="0" smtClean="0">
                <a:solidFill>
                  <a:srgbClr val="C00000"/>
                </a:solidFill>
                <a:latin typeface="+mj-lt"/>
              </a:rPr>
              <a:t>PLH : Le scénario</a:t>
            </a:r>
            <a:endParaRPr lang="fr-FR" sz="3200" b="1" dirty="0">
              <a:solidFill>
                <a:srgbClr val="C00000"/>
              </a:solidFill>
              <a:latin typeface="+mj-lt"/>
            </a:endParaRPr>
          </a:p>
        </p:txBody>
      </p:sp>
      <p:sp>
        <p:nvSpPr>
          <p:cNvPr id="9"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12"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
        <p:nvSpPr>
          <p:cNvPr id="10" name="WordArt 1034"/>
          <p:cNvSpPr>
            <a:spLocks noChangeArrowheads="1" noChangeShapeType="1" noTextEdit="1"/>
          </p:cNvSpPr>
          <p:nvPr/>
        </p:nvSpPr>
        <p:spPr bwMode="auto">
          <a:xfrm>
            <a:off x="7668344" y="1196752"/>
            <a:ext cx="1143007" cy="536572"/>
          </a:xfrm>
          <a:prstGeom prst="rect">
            <a:avLst/>
          </a:prstGeom>
        </p:spPr>
        <p:txBody>
          <a:bodyPr wrap="none" fromWordArt="1">
            <a:prstTxWarp prst="textSlantUp">
              <a:avLst>
                <a:gd name="adj" fmla="val 55556"/>
              </a:avLst>
            </a:prstTxWarp>
          </a:bodyPr>
          <a:lstStyle/>
          <a:p>
            <a:pPr algn="ctr"/>
            <a:r>
              <a:rPr lang="fr-FR" sz="3600" kern="10" dirty="0" smtClean="0">
                <a:ln w="9525">
                  <a:solidFill>
                    <a:srgbClr val="000000"/>
                  </a:solidFill>
                  <a:round/>
                  <a:headEnd/>
                  <a:tailEnd/>
                </a:ln>
                <a:solidFill>
                  <a:srgbClr val="C00000"/>
                </a:solidFill>
                <a:latin typeface="Arial Black"/>
              </a:rPr>
              <a:t>Extrait</a:t>
            </a:r>
            <a:endParaRPr lang="fr-FR" sz="3600" kern="10" dirty="0">
              <a:ln w="9525">
                <a:solidFill>
                  <a:srgbClr val="000000"/>
                </a:solidFill>
                <a:round/>
                <a:headEnd/>
                <a:tailEnd/>
              </a:ln>
              <a:solidFill>
                <a:srgbClr val="C00000"/>
              </a:solidFill>
              <a:latin typeface="Arial Black"/>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948030"/>
            <a:ext cx="8244408" cy="5909970"/>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B83CB6CF-61D9-455C-A7D8-4E754436B5D4}" type="slidenum">
              <a:rPr lang="fr-FR"/>
              <a:pPr>
                <a:defRPr/>
              </a:pPr>
              <a:t>9</a:t>
            </a:fld>
            <a:endParaRPr lang="fr-FR" dirty="0"/>
          </a:p>
        </p:txBody>
      </p:sp>
      <p:sp>
        <p:nvSpPr>
          <p:cNvPr id="7" name="Rectangle 4"/>
          <p:cNvSpPr>
            <a:spLocks noChangeArrowheads="1"/>
          </p:cNvSpPr>
          <p:nvPr/>
        </p:nvSpPr>
        <p:spPr bwMode="auto">
          <a:xfrm>
            <a:off x="785813" y="285750"/>
            <a:ext cx="7929563" cy="584775"/>
          </a:xfrm>
          <a:prstGeom prst="rect">
            <a:avLst/>
          </a:prstGeom>
          <a:noFill/>
          <a:ln w="9525">
            <a:noFill/>
            <a:miter lim="800000"/>
            <a:headEnd/>
            <a:tailEnd/>
          </a:ln>
          <a:effectLst/>
        </p:spPr>
        <p:txBody>
          <a:bodyPr>
            <a:spAutoFit/>
          </a:bodyPr>
          <a:lstStyle/>
          <a:p>
            <a:pPr marL="185738" algn="r" fontAlgn="auto">
              <a:spcBef>
                <a:spcPct val="50000"/>
              </a:spcBef>
              <a:spcAft>
                <a:spcPts val="0"/>
              </a:spcAft>
              <a:defRPr/>
            </a:pPr>
            <a:r>
              <a:rPr lang="fr-FR" sz="3200" b="1" dirty="0" smtClean="0">
                <a:solidFill>
                  <a:srgbClr val="C00000"/>
                </a:solidFill>
                <a:latin typeface="+mj-lt"/>
              </a:rPr>
              <a:t>PLH : Les orientations</a:t>
            </a:r>
            <a:endParaRPr lang="fr-FR" sz="3200" b="1" dirty="0">
              <a:solidFill>
                <a:srgbClr val="C00000"/>
              </a:solidFill>
              <a:latin typeface="+mj-lt"/>
            </a:endParaRPr>
          </a:p>
        </p:txBody>
      </p:sp>
      <p:sp>
        <p:nvSpPr>
          <p:cNvPr id="9" name="Espace réservé de la date 3"/>
          <p:cNvSpPr>
            <a:spLocks noGrp="1"/>
          </p:cNvSpPr>
          <p:nvPr>
            <p:ph type="dt" sz="quarter" idx="10"/>
          </p:nvPr>
        </p:nvSpPr>
        <p:spPr>
          <a:xfrm>
            <a:off x="457200" y="6356351"/>
            <a:ext cx="2133600" cy="365125"/>
          </a:xfrm>
        </p:spPr>
        <p:txBody>
          <a:bodyPr/>
          <a:lstStyle/>
          <a:p>
            <a:pPr>
              <a:defRPr/>
            </a:pPr>
            <a:r>
              <a:rPr lang="fr-FR" dirty="0" smtClean="0"/>
              <a:t>15 septembre2011</a:t>
            </a:r>
            <a:endParaRPr lang="fr-FR" dirty="0"/>
          </a:p>
        </p:txBody>
      </p:sp>
      <p:sp>
        <p:nvSpPr>
          <p:cNvPr id="12" name="Espace réservé du pied de page 5"/>
          <p:cNvSpPr>
            <a:spLocks noGrp="1"/>
          </p:cNvSpPr>
          <p:nvPr>
            <p:ph type="ftr" sz="quarter" idx="11"/>
          </p:nvPr>
        </p:nvSpPr>
        <p:spPr>
          <a:xfrm>
            <a:off x="2857501" y="6356351"/>
            <a:ext cx="3162300" cy="365125"/>
          </a:xfrm>
        </p:spPr>
        <p:txBody>
          <a:bodyPr/>
          <a:lstStyle/>
          <a:p>
            <a:pPr>
              <a:defRPr/>
            </a:pPr>
            <a:r>
              <a:rPr lang="fr-FR" dirty="0" smtClean="0"/>
              <a:t>Le PLU </a:t>
            </a:r>
            <a:r>
              <a:rPr lang="fr-FR" dirty="0"/>
              <a:t>-Présentation commune </a:t>
            </a:r>
            <a:r>
              <a:rPr lang="fr-FR" dirty="0" smtClean="0"/>
              <a:t> de Habsheim</a:t>
            </a:r>
            <a:endParaRPr lang="fr-FR" dirty="0"/>
          </a:p>
        </p:txBody>
      </p:sp>
      <p:sp>
        <p:nvSpPr>
          <p:cNvPr id="10" name="WordArt 1034"/>
          <p:cNvSpPr>
            <a:spLocks noChangeArrowheads="1" noChangeShapeType="1" noTextEdit="1"/>
          </p:cNvSpPr>
          <p:nvPr/>
        </p:nvSpPr>
        <p:spPr bwMode="auto">
          <a:xfrm>
            <a:off x="7668344" y="1196752"/>
            <a:ext cx="1143007" cy="536572"/>
          </a:xfrm>
          <a:prstGeom prst="rect">
            <a:avLst/>
          </a:prstGeom>
        </p:spPr>
        <p:txBody>
          <a:bodyPr wrap="none" fromWordArt="1">
            <a:prstTxWarp prst="textSlantUp">
              <a:avLst>
                <a:gd name="adj" fmla="val 55556"/>
              </a:avLst>
            </a:prstTxWarp>
          </a:bodyPr>
          <a:lstStyle/>
          <a:p>
            <a:pPr algn="ctr"/>
            <a:r>
              <a:rPr lang="fr-FR" sz="3600" kern="10" dirty="0" smtClean="0">
                <a:ln w="9525">
                  <a:solidFill>
                    <a:srgbClr val="000000"/>
                  </a:solidFill>
                  <a:round/>
                  <a:headEnd/>
                  <a:tailEnd/>
                </a:ln>
                <a:solidFill>
                  <a:srgbClr val="C00000"/>
                </a:solidFill>
                <a:latin typeface="Arial Black"/>
              </a:rPr>
              <a:t>Extrait</a:t>
            </a:r>
            <a:endParaRPr lang="fr-FR" sz="3600" kern="10" dirty="0">
              <a:ln w="9525">
                <a:solidFill>
                  <a:srgbClr val="000000"/>
                </a:solidFill>
                <a:round/>
                <a:headEnd/>
                <a:tailEnd/>
              </a:ln>
              <a:solidFill>
                <a:srgbClr val="C00000"/>
              </a:solidFill>
              <a:latin typeface="Arial Black"/>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pie de Modele Diapora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Copie de Modele Diaporama</Template>
  <TotalTime>2449</TotalTime>
  <Words>1332</Words>
  <Application>Microsoft Office PowerPoint</Application>
  <PresentationFormat>Affichage à l'écran (4:3)</PresentationFormat>
  <Paragraphs>323</Paragraphs>
  <Slides>23</Slides>
  <Notes>19</Notes>
  <HiddenSlides>0</HiddenSlides>
  <MMClips>0</MMClips>
  <ScaleCrop>false</ScaleCrop>
  <HeadingPairs>
    <vt:vector size="4" baseType="variant">
      <vt:variant>
        <vt:lpstr>Thème</vt:lpstr>
      </vt:variant>
      <vt:variant>
        <vt:i4>2</vt:i4>
      </vt:variant>
      <vt:variant>
        <vt:lpstr>Titres des diapositives</vt:lpstr>
      </vt:variant>
      <vt:variant>
        <vt:i4>23</vt:i4>
      </vt:variant>
    </vt:vector>
  </HeadingPairs>
  <TitlesOfParts>
    <vt:vector size="25" baseType="lpstr">
      <vt:lpstr>Copie de Modele Diaporama</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Viviane</dc:creator>
  <cp:lastModifiedBy>Roxane HERMITEAU</cp:lastModifiedBy>
  <cp:revision>239</cp:revision>
  <dcterms:created xsi:type="dcterms:W3CDTF">2008-12-31T10:04:02Z</dcterms:created>
  <dcterms:modified xsi:type="dcterms:W3CDTF">2012-08-07T14:26:13Z</dcterms:modified>
</cp:coreProperties>
</file>