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1"/>
  </p:notesMasterIdLst>
  <p:handoutMasterIdLst>
    <p:handoutMasterId r:id="rId22"/>
  </p:handoutMasterIdLst>
  <p:sldIdLst>
    <p:sldId id="257" r:id="rId3"/>
    <p:sldId id="309" r:id="rId4"/>
    <p:sldId id="287" r:id="rId5"/>
    <p:sldId id="282" r:id="rId6"/>
    <p:sldId id="307" r:id="rId7"/>
    <p:sldId id="316" r:id="rId8"/>
    <p:sldId id="317" r:id="rId9"/>
    <p:sldId id="330" r:id="rId10"/>
    <p:sldId id="318" r:id="rId11"/>
    <p:sldId id="325" r:id="rId12"/>
    <p:sldId id="324" r:id="rId13"/>
    <p:sldId id="320" r:id="rId14"/>
    <p:sldId id="321" r:id="rId15"/>
    <p:sldId id="331" r:id="rId16"/>
    <p:sldId id="261" r:id="rId17"/>
    <p:sldId id="327" r:id="rId18"/>
    <p:sldId id="329" r:id="rId19"/>
    <p:sldId id="326" r:id="rId20"/>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1" autoAdjust="0"/>
    <p:restoredTop sz="86835" autoAdjust="0"/>
  </p:normalViewPr>
  <p:slideViewPr>
    <p:cSldViewPr>
      <p:cViewPr>
        <p:scale>
          <a:sx n="100" d="100"/>
          <a:sy n="100" d="100"/>
        </p:scale>
        <p:origin x="-2814"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20"/>
    </p:cViewPr>
  </p:sorterViewPr>
  <p:notesViewPr>
    <p:cSldViewPr>
      <p:cViewPr>
        <p:scale>
          <a:sx n="100" d="100"/>
          <a:sy n="100" d="100"/>
        </p:scale>
        <p:origin x="-1956"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2" tIns="49521" rIns="99042" bIns="49521" rtlCol="0"/>
          <a:lstStyle>
            <a:lvl1pPr algn="l">
              <a:defRPr sz="1300">
                <a:latin typeface="Arial" charset="0"/>
              </a:defRPr>
            </a:lvl1pPr>
          </a:lstStyle>
          <a:p>
            <a:pPr>
              <a:defRPr/>
            </a:pPr>
            <a:endParaRPr lang="fr-FR"/>
          </a:p>
        </p:txBody>
      </p:sp>
      <p:sp>
        <p:nvSpPr>
          <p:cNvPr id="3" name="Espace réservé de la date 2"/>
          <p:cNvSpPr>
            <a:spLocks noGrp="1"/>
          </p:cNvSpPr>
          <p:nvPr>
            <p:ph type="dt" sz="quarter" idx="1"/>
          </p:nvPr>
        </p:nvSpPr>
        <p:spPr>
          <a:xfrm>
            <a:off x="4021138" y="0"/>
            <a:ext cx="3076575" cy="511175"/>
          </a:xfrm>
          <a:prstGeom prst="rect">
            <a:avLst/>
          </a:prstGeom>
        </p:spPr>
        <p:txBody>
          <a:bodyPr vert="horz" lIns="99042" tIns="49521" rIns="99042" bIns="49521" rtlCol="0"/>
          <a:lstStyle>
            <a:lvl1pPr algn="r">
              <a:defRPr sz="1300">
                <a:latin typeface="Arial" charset="0"/>
              </a:defRPr>
            </a:lvl1pPr>
          </a:lstStyle>
          <a:p>
            <a:pPr>
              <a:defRPr/>
            </a:pPr>
            <a:fld id="{0B46CEDF-48D2-493F-A011-6668FD76F5AB}" type="datetimeFigureOut">
              <a:rPr lang="fr-FR"/>
              <a:pPr>
                <a:defRPr/>
              </a:pPr>
              <a:t>14/06/2011</a:t>
            </a:fld>
            <a:endParaRPr lang="fr-FR"/>
          </a:p>
        </p:txBody>
      </p:sp>
      <p:sp>
        <p:nvSpPr>
          <p:cNvPr id="4" name="Espace réservé du pied de page 3"/>
          <p:cNvSpPr>
            <a:spLocks noGrp="1"/>
          </p:cNvSpPr>
          <p:nvPr>
            <p:ph type="ftr" sz="quarter" idx="2"/>
          </p:nvPr>
        </p:nvSpPr>
        <p:spPr>
          <a:xfrm>
            <a:off x="0" y="9721850"/>
            <a:ext cx="3076575" cy="511175"/>
          </a:xfrm>
          <a:prstGeom prst="rect">
            <a:avLst/>
          </a:prstGeom>
        </p:spPr>
        <p:txBody>
          <a:bodyPr vert="horz" lIns="99042" tIns="49521" rIns="99042" bIns="49521" rtlCol="0" anchor="b"/>
          <a:lstStyle>
            <a:lvl1pPr algn="l">
              <a:defRPr sz="13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4021138" y="9721850"/>
            <a:ext cx="3076575" cy="511175"/>
          </a:xfrm>
          <a:prstGeom prst="rect">
            <a:avLst/>
          </a:prstGeom>
        </p:spPr>
        <p:txBody>
          <a:bodyPr vert="horz" lIns="99042" tIns="49521" rIns="99042" bIns="49521" rtlCol="0" anchor="b"/>
          <a:lstStyle>
            <a:lvl1pPr algn="r">
              <a:defRPr sz="1300">
                <a:latin typeface="Arial" charset="0"/>
              </a:defRPr>
            </a:lvl1pPr>
          </a:lstStyle>
          <a:p>
            <a:pPr>
              <a:defRPr/>
            </a:pPr>
            <a:fld id="{A7812A9D-2BD2-4ED7-A204-8BAEC0611241}"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eaLnBrk="0" hangingPunct="0">
              <a:defRPr sz="1200">
                <a:latin typeface="Arial" charset="0"/>
              </a:defRPr>
            </a:lvl1pPr>
          </a:lstStyle>
          <a:p>
            <a:pPr>
              <a:defRPr/>
            </a:pPr>
            <a:endParaRPr lang="fr-FR"/>
          </a:p>
        </p:txBody>
      </p:sp>
      <p:sp>
        <p:nvSpPr>
          <p:cNvPr id="70659"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lvl1pPr algn="r" eaLnBrk="0" hangingPunct="0">
              <a:defRPr sz="1200">
                <a:latin typeface="Arial" charset="0"/>
              </a:defRPr>
            </a:lvl1pPr>
          </a:lstStyle>
          <a:p>
            <a:pPr>
              <a:defRPr/>
            </a:pPr>
            <a:fld id="{B19857BB-D412-46C4-B8E4-B315B1A60FD3}" type="datetimeFigureOut">
              <a:rPr lang="fr-FR"/>
              <a:pPr>
                <a:defRPr/>
              </a:pPr>
              <a:t>14/06/2011</a:t>
            </a:fld>
            <a:endParaRPr lang="fr-FR"/>
          </a:p>
        </p:txBody>
      </p:sp>
      <p:sp>
        <p:nvSpPr>
          <p:cNvPr id="31748" name="Rectangle 4"/>
          <p:cNvSpPr>
            <a:spLocks noRo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434" tIns="45717" rIns="91434" bIns="45717"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0662"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eaLnBrk="0" hangingPunct="0">
              <a:defRPr sz="1200">
                <a:latin typeface="Arial" charset="0"/>
              </a:defRPr>
            </a:lvl1pPr>
          </a:lstStyle>
          <a:p>
            <a:pPr>
              <a:defRPr/>
            </a:pPr>
            <a:endParaRPr lang="fr-FR"/>
          </a:p>
        </p:txBody>
      </p:sp>
      <p:sp>
        <p:nvSpPr>
          <p:cNvPr id="70663"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1434" tIns="45717" rIns="91434" bIns="45717" numCol="1" anchor="b" anchorCtr="0" compatLnSpc="1">
            <a:prstTxWarp prst="textNoShape">
              <a:avLst/>
            </a:prstTxWarp>
          </a:bodyPr>
          <a:lstStyle>
            <a:lvl1pPr algn="r" eaLnBrk="0" hangingPunct="0">
              <a:defRPr sz="1200">
                <a:latin typeface="Arial" charset="0"/>
              </a:defRPr>
            </a:lvl1pPr>
          </a:lstStyle>
          <a:p>
            <a:pPr>
              <a:defRPr/>
            </a:pPr>
            <a:fld id="{ECB9E536-8D93-4CEB-94DC-146B637604B0}"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r>
              <a:rPr lang="fr-FR" smtClean="0"/>
              <a:t>Les cinq aéroports proposent des vols longs courriers, contrairement à l’Euro-Airport qui offrent surtout des vols courts et moyens courriers. </a:t>
            </a:r>
          </a:p>
          <a:p>
            <a:endParaRPr lang="fr-FR" smtClean="0"/>
          </a:p>
          <a:p>
            <a:r>
              <a:rPr lang="fr-FR" smtClean="0"/>
              <a:t>Francfort et Zurich sont géographiquement plus proches de Mulhouse, que les aéroports parisiens. Ils proposent une importante offre long courrier. </a:t>
            </a:r>
          </a:p>
          <a:p>
            <a:endParaRPr lang="fr-FR" smtClean="0"/>
          </a:p>
          <a:p>
            <a:r>
              <a:rPr lang="fr-FR" smtClean="0"/>
              <a:t>Leur desserte directe en TGV  depuis Mulhouse permettrait non seulement de gagner en temps de parcours mais également en confort car les voyageurs munis de bagages n’auraient plus à effectuer de correspondances. Avec l’arrivée du TGV RR en 2011 on pourra rejoindre directement l’aéroport de cdg. Tous ces aéroports disposent de gares ferroviaires. C’est une opportunité qu’il convient de jouer. </a:t>
            </a:r>
          </a:p>
        </p:txBody>
      </p:sp>
      <p:sp>
        <p:nvSpPr>
          <p:cNvPr id="47108" name="Rectangle 5"/>
          <p:cNvSpPr>
            <a:spLocks noChangeArrowheads="1"/>
          </p:cNvSpPr>
          <p:nvPr/>
        </p:nvSpPr>
        <p:spPr bwMode="auto">
          <a:xfrm>
            <a:off x="1187450" y="4019550"/>
            <a:ext cx="185738" cy="374650"/>
          </a:xfrm>
          <a:prstGeom prst="rect">
            <a:avLst/>
          </a:prstGeom>
          <a:solidFill>
            <a:srgbClr val="D9D9D9"/>
          </a:solidFill>
          <a:ln w="9525">
            <a:noFill/>
            <a:miter lim="800000"/>
            <a:headEnd/>
            <a:tailEnd/>
          </a:ln>
        </p:spPr>
        <p:txBody>
          <a:bodyPr wrap="none" lIns="91434" tIns="45717" rIns="91434" bIns="45717">
            <a:spAutoFit/>
          </a:bodyPr>
          <a:lstStyle/>
          <a:p>
            <a:endParaRPr lang="fr-FR"/>
          </a:p>
        </p:txBody>
      </p:sp>
      <p:sp>
        <p:nvSpPr>
          <p:cNvPr id="47109" name="Freeform 4"/>
          <p:cNvSpPr>
            <a:spLocks/>
          </p:cNvSpPr>
          <p:nvPr/>
        </p:nvSpPr>
        <p:spPr bwMode="auto">
          <a:xfrm>
            <a:off x="1228725" y="4595813"/>
            <a:ext cx="393700" cy="34925"/>
          </a:xfrm>
          <a:custGeom>
            <a:avLst/>
            <a:gdLst>
              <a:gd name="T0" fmla="*/ 0 w 620"/>
              <a:gd name="T1" fmla="*/ 2147483647 h 54"/>
              <a:gd name="T2" fmla="*/ 2147483647 w 620"/>
              <a:gd name="T3" fmla="*/ 2147483647 h 54"/>
              <a:gd name="T4" fmla="*/ 0 60000 65536"/>
              <a:gd name="T5" fmla="*/ 0 60000 65536"/>
              <a:gd name="T6" fmla="*/ 0 w 620"/>
              <a:gd name="T7" fmla="*/ 0 h 54"/>
              <a:gd name="T8" fmla="*/ 620 w 620"/>
              <a:gd name="T9" fmla="*/ 54 h 54"/>
            </a:gdLst>
            <a:ahLst/>
            <a:cxnLst>
              <a:cxn ang="T4">
                <a:pos x="T0" y="T1"/>
              </a:cxn>
              <a:cxn ang="T5">
                <a:pos x="T2" y="T3"/>
              </a:cxn>
            </a:cxnLst>
            <a:rect l="T6" t="T7" r="T8" b="T9"/>
            <a:pathLst>
              <a:path w="620" h="54">
                <a:moveTo>
                  <a:pt x="0" y="54"/>
                </a:moveTo>
                <a:cubicBezTo>
                  <a:pt x="270" y="0"/>
                  <a:pt x="66" y="34"/>
                  <a:pt x="620" y="34"/>
                </a:cubicBezTo>
              </a:path>
            </a:pathLst>
          </a:custGeom>
          <a:noFill/>
          <a:ln w="28575">
            <a:solidFill>
              <a:srgbClr val="660900"/>
            </a:solidFill>
            <a:round/>
            <a:headEnd/>
            <a:tailEnd/>
          </a:ln>
        </p:spPr>
        <p:txBody>
          <a:bodyPr lIns="91434" tIns="45717" rIns="91434" bIns="45717"/>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a:ln/>
        </p:spPr>
        <p:txBody>
          <a:bodyPr/>
          <a:lstStyle/>
          <a:p>
            <a:pPr marL="265113" indent="-265113">
              <a:buFontTx/>
              <a:buChar char="•"/>
            </a:pPr>
            <a:r>
              <a:rPr lang="fr-FR" smtClean="0"/>
              <a:t>On suppose que la deuxième phase de la branche Est du TGV RR est opérationnelle. </a:t>
            </a:r>
          </a:p>
          <a:p>
            <a:pPr marL="265113" indent="-265113">
              <a:buFontTx/>
              <a:buChar char="•"/>
            </a:pPr>
            <a:endParaRPr lang="fr-FR" smtClean="0"/>
          </a:p>
          <a:p>
            <a:pPr marL="265113" indent="-265113">
              <a:buFontTx/>
              <a:buChar char="•"/>
            </a:pPr>
            <a:r>
              <a:rPr lang="fr-FR" smtClean="0"/>
              <a:t>La longueur de la branche Est passera de 140 à 180 km grâce aux prolongements : </a:t>
            </a:r>
          </a:p>
          <a:p>
            <a:pPr marL="722313" lvl="1" indent="-265113">
              <a:buFont typeface="Wingdings" pitchFamily="2" charset="2"/>
              <a:buChar char="Ø"/>
            </a:pPr>
            <a:r>
              <a:rPr lang="fr-FR" smtClean="0"/>
              <a:t>de Petit-Croix (Territoire de Belfort) à Lutterbach (Haut-Rhin).</a:t>
            </a:r>
          </a:p>
          <a:p>
            <a:pPr marL="722313" lvl="1" indent="-265113">
              <a:buFont typeface="Wingdings" pitchFamily="2" charset="2"/>
              <a:buChar char="Ø"/>
            </a:pPr>
            <a:r>
              <a:rPr lang="fr-FR" smtClean="0"/>
              <a:t>en Côte d’Or d’Auxonne à Magny-sur-Tille. </a:t>
            </a:r>
          </a:p>
          <a:p>
            <a:pPr marL="265113" indent="-265113"/>
            <a:r>
              <a:rPr lang="fr-FR" smtClean="0"/>
              <a:t>	Ce prolongement permet de réaliser le parcours Dijon / Mulhouse presque intégralement sur LGV. </a:t>
            </a:r>
          </a:p>
        </p:txBody>
      </p:sp>
      <p:graphicFrame>
        <p:nvGraphicFramePr>
          <p:cNvPr id="83008" name="Group 64"/>
          <p:cNvGraphicFramePr>
            <a:graphicFrameLocks noGrp="1"/>
          </p:cNvGraphicFramePr>
          <p:nvPr/>
        </p:nvGraphicFramePr>
        <p:xfrm>
          <a:off x="2109788" y="1444625"/>
          <a:ext cx="2376487" cy="1852613"/>
        </p:xfrm>
        <a:graphic>
          <a:graphicData uri="http://schemas.openxmlformats.org/drawingml/2006/table">
            <a:tbl>
              <a:tblPr/>
              <a:tblGrid>
                <a:gridCol w="611187"/>
                <a:gridCol w="469900"/>
                <a:gridCol w="431800"/>
                <a:gridCol w="431800"/>
                <a:gridCol w="431800"/>
              </a:tblGrid>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a:t>
                      </a:r>
                      <a:endParaRPr kumimoji="0" lang="fr-FR" sz="6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3413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Routier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Car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Fer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r h="37782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600" b="1" i="0" u="none" strike="noStrike" cap="none" normalizeH="0" baseline="0" smtClean="0">
                          <a:ln>
                            <a:noFill/>
                          </a:ln>
                          <a:solidFill>
                            <a:schemeClr val="tx1"/>
                          </a:solidFill>
                          <a:effectLst/>
                          <a:latin typeface="Times New Roman" pitchFamily="18" charset="0"/>
                          <a:cs typeface="Times New Roman" pitchFamily="18" charset="0"/>
                        </a:rPr>
                        <a:t>TCU</a:t>
                      </a: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sz="6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2D69B"/>
                    </a:solidFill>
                  </a:tcPr>
                </a:tc>
              </a:tr>
            </a:tbl>
          </a:graphicData>
        </a:graphic>
      </p:graphicFrame>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265113" indent="-265113">
              <a:buFontTx/>
              <a:buChar char="•"/>
            </a:pPr>
            <a:r>
              <a:rPr lang="fr-FR" smtClean="0"/>
              <a:t>En France, la première phase du TGV Est Européen a été mise en service le 10 juin 2007. Les TGV peuvent circuler à 320 km/h, sur les 300 km de Ligne à Grande Vitesse (LGV), entre Verres-sur-Marne (Seine et Marne) et Baudrecourt (Moselle). La ligne est déjà calibrée pour permettre dans le futur des circulations à 350 km/h. Les autres LGV françaises sont limitées à 300 km / h. </a:t>
            </a:r>
          </a:p>
          <a:p>
            <a:pPr marL="265113" indent="-265113">
              <a:buFontTx/>
              <a:buChar char="•"/>
            </a:pPr>
            <a:endParaRPr lang="fr-FR" smtClean="0"/>
          </a:p>
          <a:p>
            <a:pPr marL="265113" indent="-265113">
              <a:buFontTx/>
              <a:buChar char="•"/>
            </a:pPr>
            <a:r>
              <a:rPr lang="fr-FR" smtClean="0"/>
              <a:t>En Suisse, le tunnel de base du Lötschberg, a été inauguré le 15 juin 2007. Il est long de 34 km et a permis de réduire les temps de parcours à travers les Alpes. Par exemple, en 2008, la liaison Bâle / Milan peut être réalisée en 4h. </a:t>
            </a:r>
          </a:p>
          <a:p>
            <a:pPr marL="265113" indent="-265113">
              <a:buFontTx/>
              <a:buChar char="•"/>
            </a:pPr>
            <a:endParaRPr lang="fr-FR" smtClean="0"/>
          </a:p>
          <a:p>
            <a:pPr marL="265113" indent="-265113">
              <a:buFontTx/>
              <a:buChar char="•"/>
            </a:pPr>
            <a:r>
              <a:rPr lang="fr-FR" smtClean="0"/>
              <a:t>Au Royaume-Uni, la LGV Londres Saint-Pancras / tunnel sous la Manche est opérationnelle depuis juillet 2007. Londres est à 2h20 de Paris. </a:t>
            </a:r>
          </a:p>
          <a:p>
            <a:pPr marL="265113" indent="-265113"/>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ln/>
        </p:spPr>
      </p:sp>
      <p:sp>
        <p:nvSpPr>
          <p:cNvPr id="35843" name="Rectangle 4"/>
          <p:cNvSpPr>
            <a:spLocks noChangeArrowheads="1"/>
          </p:cNvSpPr>
          <p:nvPr/>
        </p:nvSpPr>
        <p:spPr bwMode="auto">
          <a:xfrm>
            <a:off x="669925" y="4900613"/>
            <a:ext cx="5688013" cy="4752975"/>
          </a:xfrm>
          <a:prstGeom prst="rect">
            <a:avLst/>
          </a:prstGeom>
          <a:noFill/>
          <a:ln w="9525">
            <a:noFill/>
            <a:miter lim="800000"/>
            <a:headEnd/>
            <a:tailEnd/>
          </a:ln>
        </p:spPr>
        <p:txBody>
          <a:bodyPr lIns="91434" tIns="45717" rIns="91434" bIns="45717"/>
          <a:lstStyle/>
          <a:p>
            <a:pPr marL="261938" indent="-261938" eaLnBrk="0" hangingPunct="0">
              <a:spcBef>
                <a:spcPct val="30000"/>
              </a:spcBef>
              <a:tabLst>
                <a:tab pos="265113" algn="l"/>
              </a:tabLst>
            </a:pPr>
            <a:r>
              <a:rPr lang="fr-FR" sz="1200" b="1">
                <a:latin typeface="Calibri" pitchFamily="34" charset="0"/>
              </a:rPr>
              <a:t>Couverture géographique : </a:t>
            </a:r>
          </a:p>
          <a:p>
            <a:pPr marL="261938" indent="-261938" eaLnBrk="0" hangingPunct="0">
              <a:spcBef>
                <a:spcPct val="30000"/>
              </a:spcBef>
              <a:buFontTx/>
              <a:buChar char="•"/>
              <a:tabLst>
                <a:tab pos="265113" algn="l"/>
              </a:tabLst>
            </a:pPr>
            <a:r>
              <a:rPr lang="fr-FR" sz="1200">
                <a:latin typeface="Calibri" pitchFamily="34" charset="0"/>
              </a:rPr>
              <a:t>34 communes desservies avec peu d’arrêts dans Mulhouse et son agglomération.</a:t>
            </a:r>
          </a:p>
          <a:p>
            <a:pPr marL="261938" indent="-261938" eaLnBrk="0" hangingPunct="0">
              <a:spcBef>
                <a:spcPct val="30000"/>
              </a:spcBef>
              <a:buFontTx/>
              <a:buChar char="•"/>
              <a:tabLst>
                <a:tab pos="265113" algn="l"/>
              </a:tabLst>
            </a:pPr>
            <a:r>
              <a:rPr lang="fr-FR" sz="1200">
                <a:latin typeface="Calibri" pitchFamily="34" charset="0"/>
              </a:rPr>
              <a:t>la couverture est donc très partielle. </a:t>
            </a:r>
          </a:p>
          <a:p>
            <a:pPr marL="261938" indent="-261938" eaLnBrk="0" hangingPunct="0">
              <a:spcBef>
                <a:spcPct val="30000"/>
              </a:spcBef>
              <a:buFontTx/>
              <a:buChar char="•"/>
              <a:tabLst>
                <a:tab pos="265113" algn="l"/>
              </a:tabLst>
            </a:pPr>
            <a:endParaRPr lang="fr-FR" sz="1200">
              <a:latin typeface="Calibri" pitchFamily="34" charset="0"/>
            </a:endParaRPr>
          </a:p>
          <a:p>
            <a:pPr marL="261938" indent="-261938" eaLnBrk="0" hangingPunct="0">
              <a:spcBef>
                <a:spcPct val="30000"/>
              </a:spcBef>
              <a:tabLst>
                <a:tab pos="265113" algn="l"/>
              </a:tabLst>
            </a:pPr>
            <a:r>
              <a:rPr lang="fr-FR" sz="1200" b="1">
                <a:latin typeface="Calibri" pitchFamily="34" charset="0"/>
              </a:rPr>
              <a:t>Description du réseau</a:t>
            </a:r>
          </a:p>
          <a:p>
            <a:pPr marL="261938" indent="-261938" eaLnBrk="0" hangingPunct="0">
              <a:spcBef>
                <a:spcPct val="30000"/>
              </a:spcBef>
              <a:buFontTx/>
              <a:buChar char="•"/>
              <a:tabLst>
                <a:tab pos="265113" algn="l"/>
              </a:tabLst>
            </a:pPr>
            <a:r>
              <a:rPr lang="fr-FR" sz="1200">
                <a:latin typeface="Calibri" pitchFamily="34" charset="0"/>
              </a:rPr>
              <a:t>réseau en étoile orienté sur la  gare centrale de Mulhouse.</a:t>
            </a:r>
          </a:p>
          <a:p>
            <a:pPr marL="261938" indent="-261938" eaLnBrk="0" hangingPunct="0">
              <a:spcBef>
                <a:spcPct val="30000"/>
              </a:spcBef>
              <a:buFontTx/>
              <a:buChar char="•"/>
              <a:tabLst>
                <a:tab pos="265113" algn="l"/>
              </a:tabLst>
            </a:pPr>
            <a:r>
              <a:rPr lang="fr-FR" sz="1200">
                <a:latin typeface="Calibri" pitchFamily="34" charset="0"/>
              </a:rPr>
              <a:t>absence de desserte périphérie à périphérie et diamétralisée de part et d’autre de la gare centrale de Mulhouse. </a:t>
            </a:r>
          </a:p>
          <a:p>
            <a:pPr marL="261938" indent="-261938" eaLnBrk="0" hangingPunct="0">
              <a:spcBef>
                <a:spcPct val="30000"/>
              </a:spcBef>
              <a:tabLst>
                <a:tab pos="265113" algn="l"/>
              </a:tabLst>
            </a:pPr>
            <a:endParaRPr lang="fr-FR" sz="1200">
              <a:latin typeface="Calibri" pitchFamily="34" charset="0"/>
            </a:endParaRPr>
          </a:p>
          <a:p>
            <a:pPr marL="261938" indent="-261938" eaLnBrk="0" hangingPunct="0">
              <a:spcBef>
                <a:spcPct val="30000"/>
              </a:spcBef>
              <a:tabLst>
                <a:tab pos="265113" algn="l"/>
              </a:tabLst>
            </a:pPr>
            <a:r>
              <a:rPr lang="fr-FR" sz="1200" b="1">
                <a:latin typeface="Calibri" pitchFamily="34" charset="0"/>
              </a:rPr>
              <a:t>Temps de parcours</a:t>
            </a:r>
          </a:p>
          <a:p>
            <a:pPr marL="261938" indent="-261938" eaLnBrk="0" hangingPunct="0">
              <a:spcBef>
                <a:spcPct val="30000"/>
              </a:spcBef>
              <a:buFontTx/>
              <a:buChar char="•"/>
              <a:tabLst>
                <a:tab pos="265113" algn="l"/>
              </a:tabLst>
            </a:pPr>
            <a:r>
              <a:rPr lang="fr-FR" sz="1200">
                <a:latin typeface="Calibri" pitchFamily="34" charset="0"/>
              </a:rPr>
              <a:t>depuis la gare centrale, on relève des temps de parcours performants vers le Sud et l’Est du Pays.</a:t>
            </a:r>
          </a:p>
          <a:p>
            <a:pPr marL="261938" indent="-261938" eaLnBrk="0" hangingPunct="0">
              <a:spcBef>
                <a:spcPct val="30000"/>
              </a:spcBef>
              <a:buFontTx/>
              <a:buChar char="•"/>
              <a:tabLst>
                <a:tab pos="265113" algn="l"/>
              </a:tabLst>
            </a:pPr>
            <a:r>
              <a:rPr lang="fr-FR" sz="1200">
                <a:latin typeface="Calibri" pitchFamily="34" charset="0"/>
              </a:rPr>
              <a:t>les temps de parcours sont plus longs vers le Nord car les lignes traversent l’agglomération. </a:t>
            </a:r>
          </a:p>
          <a:p>
            <a:pPr marL="261938" indent="-261938" eaLnBrk="0" hangingPunct="0">
              <a:spcBef>
                <a:spcPct val="30000"/>
              </a:spcBef>
              <a:tabLst>
                <a:tab pos="265113" algn="l"/>
              </a:tabLst>
            </a:pPr>
            <a:endParaRPr lang="fr-FR" sz="1200" b="1">
              <a:latin typeface="Calibri" pitchFamily="34" charset="0"/>
            </a:endParaRPr>
          </a:p>
          <a:p>
            <a:pPr marL="261938" indent="-261938" eaLnBrk="0" hangingPunct="0">
              <a:spcBef>
                <a:spcPct val="30000"/>
              </a:spcBef>
              <a:tabLst>
                <a:tab pos="265113" algn="l"/>
              </a:tabLst>
            </a:pPr>
            <a:r>
              <a:rPr lang="fr-FR" sz="1200" b="1">
                <a:latin typeface="Calibri" pitchFamily="34" charset="0"/>
              </a:rPr>
              <a:t>Offre de service</a:t>
            </a:r>
            <a:r>
              <a:rPr lang="fr-FR" sz="1200">
                <a:latin typeface="Calibri" pitchFamily="34" charset="0"/>
              </a:rPr>
              <a:t> </a:t>
            </a:r>
          </a:p>
          <a:p>
            <a:pPr marL="261938" indent="-261938" eaLnBrk="0" hangingPunct="0">
              <a:spcBef>
                <a:spcPct val="30000"/>
              </a:spcBef>
              <a:buFontTx/>
              <a:buChar char="•"/>
              <a:tabLst>
                <a:tab pos="265113" algn="l"/>
              </a:tabLst>
            </a:pPr>
            <a:r>
              <a:rPr lang="fr-FR" sz="1200">
                <a:latin typeface="Calibri" pitchFamily="34" charset="0"/>
              </a:rPr>
              <a:t>    une offre de service très modeste. </a:t>
            </a:r>
          </a:p>
          <a:p>
            <a:pPr marL="261938" indent="-261938" eaLnBrk="0" hangingPunct="0">
              <a:spcBef>
                <a:spcPct val="30000"/>
              </a:spcBef>
              <a:buFontTx/>
              <a:buChar char="•"/>
              <a:tabLst>
                <a:tab pos="265113" algn="l"/>
              </a:tabLst>
            </a:pPr>
            <a:r>
              <a:rPr lang="fr-FR" sz="1200">
                <a:latin typeface="Calibri" pitchFamily="34" charset="0"/>
              </a:rPr>
              <a:t>    en raison de l'offre de service d'une part, et de la physionomie du réseau d'autre part, il est quasiment impossible de réaliser des correspondances entre les lignes de car. </a:t>
            </a:r>
          </a:p>
        </p:txBody>
      </p:sp>
      <p:sp>
        <p:nvSpPr>
          <p:cNvPr id="35844" name="Espace réservé des commentaires 3"/>
          <p:cNvSpPr>
            <a:spLocks noGrp="1"/>
          </p:cNvSpPr>
          <p:nvPr>
            <p:ph type="body" idx="1"/>
          </p:nvPr>
        </p:nvSpPr>
        <p:spPr>
          <a:noFill/>
          <a:ln/>
        </p:spPr>
        <p:txBody>
          <a:bodyPr/>
          <a:lstStyle/>
          <a:p>
            <a:pPr marL="227013" indent="-227013">
              <a:buFontTx/>
              <a:buChar char="•"/>
            </a:pPr>
            <a:r>
              <a:rPr lang="fr-FR" smtClean="0"/>
              <a:t>Les Alpes génèrent un allongement des temps de parcours voitures pour des raisons topographiques. En effet, l’entrée des tunnels routiers se situe le plus souvent à 1000 mètres d’altitude. On peut citer le tunnel du Saint-Gothard en Suisse ou le tunnel du du Mont-Cenis en France. </a:t>
            </a:r>
          </a:p>
          <a:p>
            <a:pPr marL="227013" indent="-227013">
              <a:buFontTx/>
              <a:buChar char="•"/>
            </a:pPr>
            <a:endParaRPr lang="fr-FR" smtClean="0"/>
          </a:p>
          <a:p>
            <a:pPr marL="227013" indent="-227013">
              <a:buFontTx/>
              <a:buChar char="•"/>
            </a:pPr>
            <a:r>
              <a:rPr lang="fr-FR" smtClean="0"/>
              <a:t>Les durées de déplacements routiers sont plus réduites sur l’axe Rhin / Saône / Rhône car : </a:t>
            </a:r>
          </a:p>
          <a:p>
            <a:pPr marL="684213" lvl="1" indent="-227013">
              <a:buFont typeface="Wingdings" pitchFamily="2" charset="2"/>
              <a:buChar char="Ø"/>
            </a:pPr>
            <a:r>
              <a:rPr lang="fr-FR" smtClean="0"/>
              <a:t>le relief est adouci : plaine du Rhin, bassin de la Saône, vallée du Rhône. </a:t>
            </a:r>
          </a:p>
          <a:p>
            <a:pPr marL="684213" lvl="1" indent="-227013">
              <a:buFont typeface="Wingdings" pitchFamily="2" charset="2"/>
              <a:buChar char="Ø"/>
            </a:pPr>
            <a:r>
              <a:rPr lang="fr-FR" smtClean="0"/>
              <a:t>ce sillon dispose d’un réseau autoroutier dense et continu. </a:t>
            </a:r>
          </a:p>
          <a:p>
            <a:pPr marL="227013" indent="-227013">
              <a:buFontTx/>
              <a:buChar char="•"/>
            </a:pPr>
            <a:endParaRPr lang="fr-FR" smtClean="0"/>
          </a:p>
          <a:p>
            <a:pPr marL="227013" indent="-227013">
              <a:buFontTx/>
              <a:buChar char="•"/>
            </a:pPr>
            <a:r>
              <a:rPr lang="fr-FR" smtClean="0"/>
              <a:t>Quatre capitales économiques : Francfort,  Luxembourg, Zurich et Milan, sont accessibles en moins 4h. </a:t>
            </a:r>
          </a:p>
          <a:p>
            <a:pPr marL="227013" indent="-227013">
              <a:buFontTx/>
              <a:buChar char="•"/>
            </a:pPr>
            <a:endParaRPr lang="fr-FR" smtClean="0"/>
          </a:p>
          <a:p>
            <a:pPr marL="227013" indent="-227013">
              <a:buFontTx/>
              <a:buChar char="•"/>
            </a:pPr>
            <a:r>
              <a:rPr lang="fr-FR" smtClean="0"/>
              <a:t>Des réductions ponctuelles des temps de parcours routiers à long terme : seul le projet de doublement de la RN 19 est susceptible de réduire les temps de parcours routiers de façon importantes, notamment vers Paris.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pPr>
              <a:buFontTx/>
              <a:buChar char="•"/>
            </a:pPr>
            <a:r>
              <a:rPr lang="fr-FR" smtClean="0"/>
              <a:t>   On suppose que la deuxième phase du TGV EE est opérationnelle. Cette deuxième phase consiste à créer 100 km de LGV entre Baudrecourt (Meurthe et Moselle) et Vendenheim (Bas-Rhin). Dans l’Ouest de la France, les LGV seront prolongées en direction de Rennes et de Bordeaux et dans le Sud vers Montpellier. </a:t>
            </a:r>
          </a:p>
          <a:p>
            <a:pPr>
              <a:buFontTx/>
              <a:buChar char="•"/>
            </a:pPr>
            <a:endParaRPr lang="fr-FR" smtClean="0"/>
          </a:p>
          <a:p>
            <a:pPr>
              <a:buFontTx/>
              <a:buChar char="•"/>
            </a:pPr>
            <a:r>
              <a:rPr lang="fr-FR" smtClean="0"/>
              <a:t>  En Suisse, les trains pourront circuler à des vitesses allant de 200 à 250 km/h dans le tunnel ferroviaire de base du Saint-Gothard. Avec ses 57 km, il sera le plus long tunnel du monde.</a:t>
            </a:r>
          </a:p>
          <a:p>
            <a:pPr>
              <a:buFontTx/>
              <a:buChar char="•"/>
            </a:pPr>
            <a:endParaRPr lang="fr-FR" smtClean="0"/>
          </a:p>
          <a:p>
            <a:pPr>
              <a:buFontTx/>
              <a:buChar char="•"/>
            </a:pPr>
            <a:r>
              <a:rPr lang="fr-FR" smtClean="0"/>
              <a:t>   De Turin à Venise, le parcours pourra intégralement s’effectuer en LGV grâce à l’ouverture du tronçon Milan / Vérone / Venise. </a:t>
            </a:r>
          </a:p>
          <a:p>
            <a:pPr>
              <a:buFontTx/>
              <a:buChar char="•"/>
            </a:pPr>
            <a:endParaRPr lang="fr-FR" smtClean="0"/>
          </a:p>
          <a:p>
            <a:pPr>
              <a:buFontTx/>
              <a:buChar char="•"/>
            </a:pPr>
            <a:r>
              <a:rPr lang="fr-FR" smtClean="0"/>
              <a:t>  En Allemagne, les ICE pourront emprunter une nouvelle infrastructure à grande vitesse entre Nuremberg et Leipzig. </a:t>
            </a:r>
          </a:p>
          <a:p>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78E20E51-867D-4FBC-820F-BE90B7177A9C}" type="datetimeFigureOut">
              <a:rPr lang="fr-FR"/>
              <a:pPr>
                <a:defRPr/>
              </a:pPr>
              <a:t>14/06/2011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4845E3E-5DAA-4FF9-827C-7DA74C4F8859}"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576E53E-66F5-4C0B-9A80-D6318F0DEC83}" type="datetimeFigureOut">
              <a:rPr lang="fr-FR"/>
              <a:pPr>
                <a:defRPr/>
              </a:pPr>
              <a:t>14/06/2011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5466F75-184B-47DB-A942-225666E464A2}"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FD167A5-370C-4A0A-8B87-FE97E78890D2}" type="datetimeFigureOut">
              <a:rPr lang="fr-FR"/>
              <a:pPr>
                <a:defRPr/>
              </a:pPr>
              <a:t>14/06/2011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27DA66-BDE5-439F-8519-3324EA6E08C2}"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8BC5A6ED-0841-45BA-BB39-53974A7A83B2}" type="datetimeFigureOut">
              <a:rPr lang="fr-FR"/>
              <a:pPr>
                <a:defRPr/>
              </a:pPr>
              <a:t>14/06/2011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1279D59-7D76-48F5-965B-9B640F7A75FA}"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19473E04-574E-44FF-8054-69F204DE5F84}" type="datetimeFigureOut">
              <a:rPr lang="fr-FR"/>
              <a:pPr>
                <a:defRPr/>
              </a:pPr>
              <a:t>14/06/2011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8CF965C0-8591-48E4-A45F-AC2587C9FE70}"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Espace réservé de la date 3"/>
          <p:cNvSpPr>
            <a:spLocks noGrp="1"/>
          </p:cNvSpPr>
          <p:nvPr>
            <p:ph type="dt" sz="half" idx="10"/>
          </p:nvPr>
        </p:nvSpPr>
        <p:spPr/>
        <p:txBody>
          <a:bodyPr/>
          <a:lstStyle>
            <a:lvl1pPr>
              <a:defRPr/>
            </a:lvl1pPr>
          </a:lstStyle>
          <a:p>
            <a:pPr>
              <a:defRPr/>
            </a:pPr>
            <a:fld id="{25EB2C0F-9F2F-4D16-887F-87FF559F4C41}" type="datetimeFigureOut">
              <a:rPr lang="fr-FR"/>
              <a:pPr>
                <a:defRPr/>
              </a:pPr>
              <a:t>14/06/2011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C6BC25C5-D82E-47B5-A9C6-4C4E21BEA957}"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4" name="Picture 2" descr="R:\5 RESSOURCES\2-LOGOTHEQUE\logo-sitram12_08.gif"/>
          <p:cNvPicPr>
            <a:picLocks noChangeAspect="1" noChangeArrowheads="1"/>
          </p:cNvPicPr>
          <p:nvPr userDrawn="1"/>
        </p:nvPicPr>
        <p:blipFill>
          <a:blip r:embed="rId2" cstate="print"/>
          <a:srcRect/>
          <a:stretch>
            <a:fillRect/>
          </a:stretch>
        </p:blipFill>
        <p:spPr bwMode="auto">
          <a:xfrm>
            <a:off x="2428875" y="1101725"/>
            <a:ext cx="785813" cy="558800"/>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36E2AE1-E268-4965-BC0E-FCB8793CDD3A}" type="datetimeFigureOut">
              <a:rPr lang="fr-FR"/>
              <a:pPr>
                <a:defRPr/>
              </a:pPr>
              <a:t>14/06/2011</a:t>
            </a:fld>
            <a:endParaRPr lang="fr-FR"/>
          </a:p>
        </p:txBody>
      </p:sp>
      <p:sp>
        <p:nvSpPr>
          <p:cNvPr id="6"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74A7F8BA-4DB8-4EB7-8395-CACA3D036F1E}"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3B5A0A51-939B-4A44-B6CB-AB27DC034AFC}" type="datetimeFigureOut">
              <a:rPr lang="fr-FR"/>
              <a:pPr>
                <a:defRPr/>
              </a:pPr>
              <a:t>14/06/2011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22605ED-4B53-4BE3-AB02-0E5D851F1A11}"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5A49A2D2-E978-44A0-B09A-2EDA0356170D}" type="datetimeFigureOut">
              <a:rPr lang="fr-FR"/>
              <a:pPr>
                <a:defRPr/>
              </a:pPr>
              <a:t>14/06/2011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AA7B92B-0719-4846-877F-CA386A381912}"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6347E4FC-8854-4167-9A9D-741F8084C3ED}" type="datetimeFigureOut">
              <a:rPr lang="fr-FR"/>
              <a:pPr>
                <a:defRPr/>
              </a:pPr>
              <a:t>14/06/2011</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04F87B2-4346-40C4-86DD-8ED0C511AC83}"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0169C7D6-472E-4A56-A9FE-E31967C9C5A1}" type="datetimeFigureOut">
              <a:rPr lang="fr-FR"/>
              <a:pPr>
                <a:defRPr/>
              </a:pPr>
              <a:t>14/06/2011</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9B56865-E7BD-4906-9B6F-A54F6CF4986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e la date 3"/>
          <p:cNvSpPr>
            <a:spLocks noGrp="1"/>
          </p:cNvSpPr>
          <p:nvPr>
            <p:ph type="dt" sz="half" idx="10"/>
          </p:nvPr>
        </p:nvSpPr>
        <p:spPr/>
        <p:txBody>
          <a:bodyPr/>
          <a:lstStyle>
            <a:lvl1pPr>
              <a:defRPr/>
            </a:lvl1pPr>
          </a:lstStyle>
          <a:p>
            <a:pPr>
              <a:defRPr/>
            </a:pPr>
            <a:fld id="{29967D86-6D1D-45D8-BB37-612C8DB15658}" type="datetimeFigureOut">
              <a:rPr lang="fr-FR"/>
              <a:pPr>
                <a:defRPr/>
              </a:pPr>
              <a:t>14/06/2011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A5926747-D4D9-44C8-B370-E628698045BD}"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B7E0BEE4-D45D-40C7-8870-3A6986850544}" type="datetimeFigureOut">
              <a:rPr lang="fr-FR"/>
              <a:pPr>
                <a:defRPr/>
              </a:pPr>
              <a:t>14/06/2011</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2ED000DF-2452-4286-AF00-968C87D645DF}"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2DED41A-A2EC-4A87-B432-AB2C7E3617D9}" type="datetimeFigureOut">
              <a:rPr lang="fr-FR"/>
              <a:pPr>
                <a:defRPr/>
              </a:pPr>
              <a:t>14/06/2011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4D8309CF-221A-4B8B-90E1-DF70A0EB182C}"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196205CB-B2F0-42CC-B99F-BE964B71FD43}" type="datetimeFigureOut">
              <a:rPr lang="fr-FR"/>
              <a:pPr>
                <a:defRPr/>
              </a:pPr>
              <a:t>14/06/2011</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B249FD47-75D4-43AE-8D9F-14915B12E6C5}"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D16A2CDD-F612-432C-BF3D-CDF8D14504EB}" type="datetimeFigureOut">
              <a:rPr lang="fr-FR"/>
              <a:pPr>
                <a:defRPr/>
              </a:pPr>
              <a:t>14/06/2011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55F2FAB1-D7F9-43DD-B583-47A83A326BA3}"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defRPr>
            </a:lvl1pPr>
          </a:lstStyle>
          <a:p>
            <a:pPr>
              <a:defRPr/>
            </a:pPr>
            <a:fld id="{820A63A5-5F81-4F9A-9BE8-E393F58A77EC}" type="datetimeFigureOut">
              <a:rPr lang="fr-FR"/>
              <a:pPr>
                <a:defRPr/>
              </a:pPr>
              <a:t>14/06/2011</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defRPr>
            </a:lvl1pPr>
          </a:lstStyle>
          <a:p>
            <a:pPr>
              <a:defRPr/>
            </a:pPr>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defRPr>
            </a:lvl1pPr>
          </a:lstStyle>
          <a:p>
            <a:pPr>
              <a:defRPr/>
            </a:pPr>
            <a:fld id="{E6C5B46D-068F-44DA-BD71-9D6275DDD3DC}"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1548A964-9ACB-49B8-B5E8-C051D93AAE2E}" type="datetimeFigureOut">
              <a:rPr lang="fr-FR"/>
              <a:pPr>
                <a:defRPr/>
              </a:pPr>
              <a:t>14/06/2011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0341853-86CA-45C6-9599-23C12F7915EC}"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4CD9595C-EAFC-47C0-A4B9-F6EEE3976387}" type="datetimeFigureOut">
              <a:rPr lang="fr-FR"/>
              <a:pPr>
                <a:defRPr/>
              </a:pPr>
              <a:t>14/06/2011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32BC7646-96AA-4E02-AAB5-3C358464A7FF}"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DE71C298-1FD2-4573-9C77-108287989F78}" type="datetimeFigureOut">
              <a:rPr lang="fr-FR"/>
              <a:pPr>
                <a:defRPr/>
              </a:pPr>
              <a:t>14/06/2011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51396D5E-85A4-4EE1-83AE-9630BB94EEBC}"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021DB64E-5FDC-4EF5-A06A-39E944C4F8A1}" type="datetimeFigureOut">
              <a:rPr lang="fr-FR"/>
              <a:pPr>
                <a:defRPr/>
              </a:pPr>
              <a:t>14/06/2011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BADCB0C2-DD93-4129-B7C6-DF5474F1EDFF}"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C9AB0182-F3DF-421F-9D65-DC7511177BFF}" type="datetimeFigureOut">
              <a:rPr lang="fr-FR"/>
              <a:pPr>
                <a:defRPr/>
              </a:pPr>
              <a:t>14/06/2011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5B18C0A-7623-4AF2-BFF1-5CDEB1788869}"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5EF69CD-0F29-4E29-A5B9-F533385BD2A2}" type="datetimeFigureOut">
              <a:rPr lang="fr-FR"/>
              <a:pPr>
                <a:defRPr/>
              </a:pPr>
              <a:t>14/06/2011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9D3FF4DC-4D2E-4EBC-9262-2A89E0A6160E}"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508C45C-E1A5-4CE7-A1E8-13D14578C551}" type="datetimeFigureOut">
              <a:rPr lang="fr-FR"/>
              <a:pPr>
                <a:defRPr/>
              </a:pPr>
              <a:t>14/06/2011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5D32E00-DB3A-453C-BC7D-3246EE77573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4A4CAFD-EB24-4E68-AAC0-0A6599A4B1D4}" type="datetimeFigureOut">
              <a:rPr lang="fr-FR"/>
              <a:pPr>
                <a:defRPr/>
              </a:pPr>
              <a:t>14/06/2011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9B06EF7-2596-482D-A9A2-F31A07521ED2}" type="slidenum">
              <a:rPr lang="fr-FR"/>
              <a:pPr>
                <a:defRPr/>
              </a:pPr>
              <a:t>‹N°›</a:t>
            </a:fld>
            <a:endParaRPr lang="fr-FR"/>
          </a:p>
        </p:txBody>
      </p:sp>
      <p:pic>
        <p:nvPicPr>
          <p:cNvPr id="1031" name="Image 6" descr="presentation powerpoint.jpg"/>
          <p:cNvPicPr>
            <a:picLocks noChangeAspect="1"/>
          </p:cNvPicPr>
          <p:nvPr/>
        </p:nvPicPr>
        <p:blipFill>
          <a:blip r:embed="rId16" cstate="print"/>
          <a:srcRect/>
          <a:stretch>
            <a:fillRect/>
          </a:stretch>
        </p:blipFill>
        <p:spPr bwMode="auto">
          <a:xfrm>
            <a:off x="0" y="195263"/>
            <a:ext cx="9144000" cy="6467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16" r:id="rId1"/>
    <p:sldLayoutId id="2147484917" r:id="rId2"/>
    <p:sldLayoutId id="2147484918" r:id="rId3"/>
    <p:sldLayoutId id="2147484919" r:id="rId4"/>
    <p:sldLayoutId id="2147484920" r:id="rId5"/>
    <p:sldLayoutId id="2147484921" r:id="rId6"/>
    <p:sldLayoutId id="2147484922" r:id="rId7"/>
    <p:sldLayoutId id="2147484923" r:id="rId8"/>
    <p:sldLayoutId id="2147484924" r:id="rId9"/>
    <p:sldLayoutId id="2147484925" r:id="rId10"/>
    <p:sldLayoutId id="2147484926" r:id="rId11"/>
    <p:sldLayoutId id="2147484927" r:id="rId12"/>
    <p:sldLayoutId id="2147484928" r:id="rId13"/>
    <p:sldLayoutId id="2147484929"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Image 7" descr="PHOTO BANDEAU BAS.jpg"/>
          <p:cNvPicPr>
            <a:picLocks noChangeAspect="1"/>
          </p:cNvPicPr>
          <p:nvPr/>
        </p:nvPicPr>
        <p:blipFill>
          <a:blip r:embed="rId12" cstate="print"/>
          <a:srcRect/>
          <a:stretch>
            <a:fillRect/>
          </a:stretch>
        </p:blipFill>
        <p:spPr bwMode="auto">
          <a:xfrm>
            <a:off x="71438" y="5357813"/>
            <a:ext cx="9072562" cy="1285875"/>
          </a:xfrm>
          <a:prstGeom prst="rect">
            <a:avLst/>
          </a:prstGeom>
          <a:noFill/>
          <a:ln w="9525">
            <a:noFill/>
            <a:miter lim="800000"/>
            <a:headEnd/>
            <a:tailEnd/>
          </a:ln>
        </p:spPr>
      </p:pic>
      <p:pic>
        <p:nvPicPr>
          <p:cNvPr id="2051" name="Image 8" descr="BANDEAU PAYSAGE.tif"/>
          <p:cNvPicPr>
            <a:picLocks noChangeAspect="1"/>
          </p:cNvPicPr>
          <p:nvPr/>
        </p:nvPicPr>
        <p:blipFill>
          <a:blip r:embed="rId13" cstate="print"/>
          <a:srcRect/>
          <a:stretch>
            <a:fillRect/>
          </a:stretch>
        </p:blipFill>
        <p:spPr bwMode="auto">
          <a:xfrm>
            <a:off x="0" y="0"/>
            <a:ext cx="9144000" cy="5367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930" r:id="rId1"/>
    <p:sldLayoutId id="2147484931" r:id="rId2"/>
    <p:sldLayoutId id="2147484932" r:id="rId3"/>
    <p:sldLayoutId id="2147484933" r:id="rId4"/>
    <p:sldLayoutId id="2147484934" r:id="rId5"/>
    <p:sldLayoutId id="2147484935" r:id="rId6"/>
    <p:sldLayoutId id="2147484936" r:id="rId7"/>
    <p:sldLayoutId id="2147484937" r:id="rId8"/>
    <p:sldLayoutId id="2147484938" r:id="rId9"/>
    <p:sldLayoutId id="2147484939" r:id="rId10"/>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6.jpe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image" Target="../media/image47.wmf"/><Relationship Id="rId7" Type="http://schemas.openxmlformats.org/officeDocument/2006/relationships/image" Target="../media/image51.gi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jpeg"/><Relationship Id="rId18" Type="http://schemas.openxmlformats.org/officeDocument/2006/relationships/image" Target="../media/image68.jpeg"/><Relationship Id="rId3" Type="http://schemas.openxmlformats.org/officeDocument/2006/relationships/image" Target="../media/image53.jpeg"/><Relationship Id="rId21" Type="http://schemas.openxmlformats.org/officeDocument/2006/relationships/image" Target="../media/image71.jpeg"/><Relationship Id="rId7" Type="http://schemas.openxmlformats.org/officeDocument/2006/relationships/image" Target="../media/image57.jpeg"/><Relationship Id="rId12" Type="http://schemas.openxmlformats.org/officeDocument/2006/relationships/image" Target="../media/image62.png"/><Relationship Id="rId17" Type="http://schemas.openxmlformats.org/officeDocument/2006/relationships/image" Target="../media/image67.png"/><Relationship Id="rId2" Type="http://schemas.openxmlformats.org/officeDocument/2006/relationships/notesSlide" Target="../notesSlides/notesSlide13.xml"/><Relationship Id="rId16" Type="http://schemas.openxmlformats.org/officeDocument/2006/relationships/image" Target="../media/image66.jpeg"/><Relationship Id="rId20" Type="http://schemas.openxmlformats.org/officeDocument/2006/relationships/image" Target="../media/image70.jpeg"/><Relationship Id="rId1" Type="http://schemas.openxmlformats.org/officeDocument/2006/relationships/slideLayout" Target="../slideLayouts/slideLayout3.xml"/><Relationship Id="rId6" Type="http://schemas.openxmlformats.org/officeDocument/2006/relationships/image" Target="../media/image56.jpeg"/><Relationship Id="rId11" Type="http://schemas.openxmlformats.org/officeDocument/2006/relationships/image" Target="../media/image61.png"/><Relationship Id="rId5" Type="http://schemas.openxmlformats.org/officeDocument/2006/relationships/image" Target="../media/image55.jpeg"/><Relationship Id="rId15" Type="http://schemas.openxmlformats.org/officeDocument/2006/relationships/image" Target="../media/image65.jpeg"/><Relationship Id="rId23" Type="http://schemas.openxmlformats.org/officeDocument/2006/relationships/image" Target="../media/image73.jpeg"/><Relationship Id="rId10" Type="http://schemas.openxmlformats.org/officeDocument/2006/relationships/image" Target="../media/image60.jpeg"/><Relationship Id="rId19" Type="http://schemas.openxmlformats.org/officeDocument/2006/relationships/image" Target="../media/image69.jpeg"/><Relationship Id="rId4" Type="http://schemas.openxmlformats.org/officeDocument/2006/relationships/image" Target="../media/image54.jpeg"/><Relationship Id="rId9" Type="http://schemas.openxmlformats.org/officeDocument/2006/relationships/image" Target="../media/image59.png"/><Relationship Id="rId14" Type="http://schemas.openxmlformats.org/officeDocument/2006/relationships/image" Target="../media/image64.jpeg"/><Relationship Id="rId22" Type="http://schemas.openxmlformats.org/officeDocument/2006/relationships/image" Target="../media/image72.jpe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1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7.emf"/><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p:cNvSpPr>
          <p:nvPr/>
        </p:nvSpPr>
        <p:spPr bwMode="auto">
          <a:xfrm>
            <a:off x="0" y="3071813"/>
            <a:ext cx="9144000" cy="1292225"/>
          </a:xfrm>
          <a:prstGeom prst="rect">
            <a:avLst/>
          </a:prstGeom>
          <a:noFill/>
          <a:ln w="9525">
            <a:noFill/>
            <a:miter lim="800000"/>
            <a:headEnd/>
            <a:tailEnd/>
          </a:ln>
        </p:spPr>
        <p:txBody>
          <a:bodyPr anchor="ctr"/>
          <a:lstStyle/>
          <a:p>
            <a:pPr algn="ctr"/>
            <a:r>
              <a:rPr lang="fr-FR" sz="4800" b="1">
                <a:solidFill>
                  <a:srgbClr val="B01821"/>
                </a:solidFill>
                <a:cs typeface="Arial" charset="0"/>
              </a:rPr>
              <a:t>Quelle place pour la voiture ? </a:t>
            </a:r>
          </a:p>
          <a:p>
            <a:pPr algn="ctr"/>
            <a:r>
              <a:rPr lang="fr-FR" sz="3200" b="1">
                <a:solidFill>
                  <a:srgbClr val="B01821"/>
                </a:solidFill>
                <a:cs typeface="Arial" charset="0"/>
              </a:rPr>
              <a:t>aujourd’hui, demain, autrement… </a:t>
            </a:r>
            <a:endParaRPr lang="fr-FR" sz="3200" b="1">
              <a:solidFill>
                <a:srgbClr val="F9B600"/>
              </a:solidFill>
              <a:cs typeface="Arial" charset="0"/>
            </a:endParaRPr>
          </a:p>
        </p:txBody>
      </p:sp>
      <p:sp>
        <p:nvSpPr>
          <p:cNvPr id="13315" name="Rectangle 6"/>
          <p:cNvSpPr>
            <a:spLocks noChangeArrowheads="1"/>
          </p:cNvSpPr>
          <p:nvPr/>
        </p:nvSpPr>
        <p:spPr bwMode="auto">
          <a:xfrm>
            <a:off x="0" y="4572000"/>
            <a:ext cx="9429750" cy="461963"/>
          </a:xfrm>
          <a:prstGeom prst="rect">
            <a:avLst/>
          </a:prstGeom>
          <a:noFill/>
          <a:ln w="9525">
            <a:noFill/>
            <a:miter lim="800000"/>
            <a:headEnd/>
            <a:tailEnd/>
          </a:ln>
        </p:spPr>
        <p:txBody>
          <a:bodyPr>
            <a:spAutoFit/>
          </a:bodyPr>
          <a:lstStyle/>
          <a:p>
            <a:pPr algn="ctr"/>
            <a:r>
              <a:rPr lang="fr-FR" sz="2400" b="1">
                <a:solidFill>
                  <a:srgbClr val="F9B600"/>
                </a:solidFill>
                <a:cs typeface="Arial" charset="0"/>
              </a:rPr>
              <a:t>Présentation de l’Agence d’Urbanisme</a:t>
            </a:r>
            <a:endParaRPr lang="fr-FR" sz="2400" b="1">
              <a:cs typeface="Arial" charset="0"/>
            </a:endParaRPr>
          </a:p>
        </p:txBody>
      </p:sp>
      <p:sp>
        <p:nvSpPr>
          <p:cNvPr id="13316" name="Titre 1"/>
          <p:cNvSpPr>
            <a:spLocks/>
          </p:cNvSpPr>
          <p:nvPr/>
        </p:nvSpPr>
        <p:spPr bwMode="auto">
          <a:xfrm>
            <a:off x="0" y="4924425"/>
            <a:ext cx="9144000" cy="504825"/>
          </a:xfrm>
          <a:prstGeom prst="rect">
            <a:avLst/>
          </a:prstGeom>
          <a:noFill/>
          <a:ln w="9525">
            <a:noFill/>
            <a:miter lim="800000"/>
            <a:headEnd/>
            <a:tailEnd/>
          </a:ln>
        </p:spPr>
        <p:txBody>
          <a:bodyPr anchor="ctr"/>
          <a:lstStyle/>
          <a:p>
            <a:pPr algn="ctr"/>
            <a:r>
              <a:rPr lang="fr-FR" sz="2000" b="1">
                <a:solidFill>
                  <a:srgbClr val="571010"/>
                </a:solidFill>
                <a:cs typeface="Arial" charset="0"/>
              </a:rPr>
              <a:t>Matinale mardi 20 avril 2010</a:t>
            </a:r>
          </a:p>
        </p:txBody>
      </p:sp>
      <p:pic>
        <p:nvPicPr>
          <p:cNvPr id="13317" name="Picture 9"/>
          <p:cNvPicPr>
            <a:picLocks noChangeAspect="1" noChangeArrowheads="1"/>
          </p:cNvPicPr>
          <p:nvPr/>
        </p:nvPicPr>
        <p:blipFill>
          <a:blip r:embed="rId3" cstate="print"/>
          <a:srcRect b="-2"/>
          <a:stretch>
            <a:fillRect/>
          </a:stretch>
        </p:blipFill>
        <p:spPr bwMode="auto">
          <a:xfrm>
            <a:off x="-17463" y="5357813"/>
            <a:ext cx="9161463" cy="1500187"/>
          </a:xfrm>
          <a:prstGeom prst="rect">
            <a:avLst/>
          </a:prstGeom>
          <a:noFill/>
          <a:ln w="9525">
            <a:noFill/>
            <a:miter lim="800000"/>
            <a:headEnd/>
            <a:tailEnd/>
          </a:ln>
        </p:spPr>
      </p:pic>
      <p:pic>
        <p:nvPicPr>
          <p:cNvPr id="13318" name="Picture 11" descr="R:\2 AGENCE\Communication\EVENEMENTS\LES MATINALES\matinale 20 avril 2010\covoiturage.jpg"/>
          <p:cNvPicPr>
            <a:picLocks noChangeAspect="1" noChangeArrowheads="1"/>
          </p:cNvPicPr>
          <p:nvPr/>
        </p:nvPicPr>
        <p:blipFill>
          <a:blip r:embed="rId4" cstate="print">
            <a:lum bright="10000"/>
          </a:blip>
          <a:srcRect/>
          <a:stretch>
            <a:fillRect/>
          </a:stretch>
        </p:blipFill>
        <p:spPr bwMode="auto">
          <a:xfrm>
            <a:off x="2714625" y="128588"/>
            <a:ext cx="1428750" cy="1443037"/>
          </a:xfrm>
          <a:prstGeom prst="rect">
            <a:avLst/>
          </a:prstGeom>
          <a:noFill/>
          <a:ln w="9525">
            <a:noFill/>
            <a:miter lim="800000"/>
            <a:headEnd/>
            <a:tailEnd/>
          </a:ln>
        </p:spPr>
      </p:pic>
      <p:pic>
        <p:nvPicPr>
          <p:cNvPr id="13319" name="Picture 13" descr="R:\2 AGENCE\Communication\EVENEMENTS\LES MATINALES\matinale 20 avril 2010\zone_de_rencontre.jpg"/>
          <p:cNvPicPr>
            <a:picLocks noChangeAspect="1" noChangeArrowheads="1"/>
          </p:cNvPicPr>
          <p:nvPr/>
        </p:nvPicPr>
        <p:blipFill>
          <a:blip r:embed="rId5" cstate="print"/>
          <a:srcRect/>
          <a:stretch>
            <a:fillRect/>
          </a:stretch>
        </p:blipFill>
        <p:spPr bwMode="auto">
          <a:xfrm>
            <a:off x="71438" y="214313"/>
            <a:ext cx="1285875" cy="1285875"/>
          </a:xfrm>
          <a:prstGeom prst="rect">
            <a:avLst/>
          </a:prstGeom>
          <a:noFill/>
          <a:ln w="9525">
            <a:noFill/>
            <a:miter lim="800000"/>
            <a:headEnd/>
            <a:tailEnd/>
          </a:ln>
        </p:spPr>
      </p:pic>
      <p:pic>
        <p:nvPicPr>
          <p:cNvPr id="13320" name="Picture 14" descr="R:\2 AGENCE\Communication\EVENEMENTS\LES MATINALES\matinale 20 avril 2010\Carpool_jpg_thumb.jpg"/>
          <p:cNvPicPr>
            <a:picLocks noChangeAspect="1" noChangeArrowheads="1"/>
          </p:cNvPicPr>
          <p:nvPr/>
        </p:nvPicPr>
        <p:blipFill>
          <a:blip r:embed="rId6" cstate="print">
            <a:lum bright="30000"/>
          </a:blip>
          <a:srcRect/>
          <a:stretch>
            <a:fillRect/>
          </a:stretch>
        </p:blipFill>
        <p:spPr bwMode="auto">
          <a:xfrm>
            <a:off x="4643438" y="214313"/>
            <a:ext cx="2071687" cy="1311275"/>
          </a:xfrm>
          <a:prstGeom prst="rect">
            <a:avLst/>
          </a:prstGeom>
          <a:noFill/>
          <a:ln w="9525">
            <a:noFill/>
            <a:miter lim="800000"/>
            <a:headEnd/>
            <a:tailEnd/>
          </a:ln>
        </p:spPr>
      </p:pic>
      <p:pic>
        <p:nvPicPr>
          <p:cNvPr id="13321" name="Picture 15" descr="R:\2 AGENCE\Communication\EVENEMENTS\LES MATINALES\matinale 20 avril 2010\Pwp agence d'urbanisme\Illustration source\Auto%27trement%20logo.jpg"/>
          <p:cNvPicPr>
            <a:picLocks noChangeAspect="1" noChangeArrowheads="1"/>
          </p:cNvPicPr>
          <p:nvPr/>
        </p:nvPicPr>
        <p:blipFill>
          <a:blip r:embed="rId7" cstate="print"/>
          <a:srcRect/>
          <a:stretch>
            <a:fillRect/>
          </a:stretch>
        </p:blipFill>
        <p:spPr bwMode="auto">
          <a:xfrm>
            <a:off x="6956425" y="642938"/>
            <a:ext cx="2116138"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1285875" y="1143000"/>
            <a:ext cx="7858125" cy="714375"/>
          </a:xfrm>
          <a:prstGeom prst="rect">
            <a:avLst/>
          </a:prstGeom>
          <a:solidFill>
            <a:schemeClr val="bg1"/>
          </a:solidFill>
          <a:ln w="9525">
            <a:noFill/>
            <a:miter lim="800000"/>
            <a:headEnd/>
            <a:tailEnd/>
          </a:ln>
        </p:spPr>
        <p:txBody>
          <a:bodyPr anchor="ctr"/>
          <a:lstStyle/>
          <a:p>
            <a:pPr eaLnBrk="0" hangingPunct="0">
              <a:lnSpc>
                <a:spcPct val="120000"/>
              </a:lnSpc>
              <a:defRPr/>
            </a:pPr>
            <a:r>
              <a:rPr lang="fr-FR" sz="2400" b="1" dirty="0">
                <a:ea typeface="+mj-ea"/>
                <a:cs typeface="Arial" charset="0"/>
              </a:rPr>
              <a:t>L’auto-partage : </a:t>
            </a:r>
            <a:r>
              <a:rPr lang="fr-FR" sz="2400" dirty="0">
                <a:ea typeface="+mj-ea"/>
                <a:cs typeface="Arial" charset="0"/>
              </a:rPr>
              <a:t>moins de voitures et une diffusion plus large de l’accès à la mobilité. </a:t>
            </a:r>
            <a:endParaRPr lang="fr-FR" sz="2400" i="1" dirty="0">
              <a:ea typeface="+mj-ea"/>
              <a:cs typeface="Arial" charset="0"/>
            </a:endParaRPr>
          </a:p>
        </p:txBody>
      </p:sp>
      <p:sp>
        <p:nvSpPr>
          <p:cNvPr id="8" name="Flèche droite 7"/>
          <p:cNvSpPr/>
          <p:nvPr/>
        </p:nvSpPr>
        <p:spPr>
          <a:xfrm>
            <a:off x="214313" y="1285875"/>
            <a:ext cx="1000125" cy="35718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2532" name="Rectangle 5"/>
          <p:cNvSpPr>
            <a:spLocks noChangeArrowheads="1"/>
          </p:cNvSpPr>
          <p:nvPr/>
        </p:nvSpPr>
        <p:spPr bwMode="auto">
          <a:xfrm>
            <a:off x="0" y="21431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3. Une nouvelle place pour la voiture ? </a:t>
            </a:r>
          </a:p>
        </p:txBody>
      </p:sp>
      <p:pic>
        <p:nvPicPr>
          <p:cNvPr id="22533" name="Picture 2" descr="C:\Documents and Settings\Stéphane\Bureau\102311.jpg"/>
          <p:cNvPicPr>
            <a:picLocks noChangeAspect="1" noChangeArrowheads="1"/>
          </p:cNvPicPr>
          <p:nvPr/>
        </p:nvPicPr>
        <p:blipFill>
          <a:blip r:embed="rId3" cstate="print"/>
          <a:srcRect/>
          <a:stretch>
            <a:fillRect/>
          </a:stretch>
        </p:blipFill>
        <p:spPr bwMode="auto">
          <a:xfrm>
            <a:off x="585788" y="2544763"/>
            <a:ext cx="314325" cy="669925"/>
          </a:xfrm>
          <a:prstGeom prst="rect">
            <a:avLst/>
          </a:prstGeom>
          <a:noFill/>
          <a:ln w="9525">
            <a:noFill/>
            <a:miter lim="800000"/>
            <a:headEnd/>
            <a:tailEnd/>
          </a:ln>
        </p:spPr>
      </p:pic>
      <p:sp>
        <p:nvSpPr>
          <p:cNvPr id="22" name="Triangle isocèle 21"/>
          <p:cNvSpPr/>
          <p:nvPr/>
        </p:nvSpPr>
        <p:spPr>
          <a:xfrm rot="5400000">
            <a:off x="2107407" y="3964781"/>
            <a:ext cx="4214812" cy="428625"/>
          </a:xfrm>
          <a:prstGeom prst="triangle">
            <a:avLst/>
          </a:pr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2535" name="Picture 2" descr="C:\Documents and Settings\Stéphane\Bureau\102311.jpg"/>
          <p:cNvPicPr>
            <a:picLocks noChangeAspect="1" noChangeArrowheads="1"/>
          </p:cNvPicPr>
          <p:nvPr/>
        </p:nvPicPr>
        <p:blipFill>
          <a:blip r:embed="rId3" cstate="print"/>
          <a:srcRect/>
          <a:stretch>
            <a:fillRect/>
          </a:stretch>
        </p:blipFill>
        <p:spPr bwMode="auto">
          <a:xfrm>
            <a:off x="928688" y="2544763"/>
            <a:ext cx="312737" cy="669925"/>
          </a:xfrm>
          <a:prstGeom prst="rect">
            <a:avLst/>
          </a:prstGeom>
          <a:noFill/>
          <a:ln w="9525">
            <a:noFill/>
            <a:miter lim="800000"/>
            <a:headEnd/>
            <a:tailEnd/>
          </a:ln>
        </p:spPr>
      </p:pic>
      <p:pic>
        <p:nvPicPr>
          <p:cNvPr id="22536" name="Picture 2" descr="C:\Documents and Settings\Stéphane\Bureau\102311.jpg"/>
          <p:cNvPicPr>
            <a:picLocks noChangeAspect="1" noChangeArrowheads="1"/>
          </p:cNvPicPr>
          <p:nvPr/>
        </p:nvPicPr>
        <p:blipFill>
          <a:blip r:embed="rId3" cstate="print"/>
          <a:srcRect/>
          <a:stretch>
            <a:fillRect/>
          </a:stretch>
        </p:blipFill>
        <p:spPr bwMode="auto">
          <a:xfrm>
            <a:off x="2058988" y="2544763"/>
            <a:ext cx="312737" cy="669925"/>
          </a:xfrm>
          <a:prstGeom prst="rect">
            <a:avLst/>
          </a:prstGeom>
          <a:noFill/>
          <a:ln w="9525">
            <a:noFill/>
            <a:miter lim="800000"/>
            <a:headEnd/>
            <a:tailEnd/>
          </a:ln>
        </p:spPr>
      </p:pic>
      <p:pic>
        <p:nvPicPr>
          <p:cNvPr id="22537" name="Picture 2" descr="C:\Documents and Settings\Stéphane\Bureau\102311.jpg"/>
          <p:cNvPicPr>
            <a:picLocks noChangeAspect="1" noChangeArrowheads="1"/>
          </p:cNvPicPr>
          <p:nvPr/>
        </p:nvPicPr>
        <p:blipFill>
          <a:blip r:embed="rId3" cstate="print"/>
          <a:srcRect/>
          <a:stretch>
            <a:fillRect/>
          </a:stretch>
        </p:blipFill>
        <p:spPr bwMode="auto">
          <a:xfrm>
            <a:off x="2401888" y="2544763"/>
            <a:ext cx="312737" cy="669925"/>
          </a:xfrm>
          <a:prstGeom prst="rect">
            <a:avLst/>
          </a:prstGeom>
          <a:noFill/>
          <a:ln w="9525">
            <a:noFill/>
            <a:miter lim="800000"/>
            <a:headEnd/>
            <a:tailEnd/>
          </a:ln>
        </p:spPr>
      </p:pic>
      <p:pic>
        <p:nvPicPr>
          <p:cNvPr id="22538" name="Picture 2" descr="C:\Documents and Settings\Stéphane\Bureau\102311.jpg"/>
          <p:cNvPicPr>
            <a:picLocks noChangeAspect="1" noChangeArrowheads="1"/>
          </p:cNvPicPr>
          <p:nvPr/>
        </p:nvPicPr>
        <p:blipFill>
          <a:blip r:embed="rId3" cstate="print"/>
          <a:srcRect/>
          <a:stretch>
            <a:fillRect/>
          </a:stretch>
        </p:blipFill>
        <p:spPr bwMode="auto">
          <a:xfrm>
            <a:off x="2759075" y="2544763"/>
            <a:ext cx="312738" cy="669925"/>
          </a:xfrm>
          <a:prstGeom prst="rect">
            <a:avLst/>
          </a:prstGeom>
          <a:noFill/>
          <a:ln w="9525">
            <a:noFill/>
            <a:miter lim="800000"/>
            <a:headEnd/>
            <a:tailEnd/>
          </a:ln>
        </p:spPr>
      </p:pic>
      <p:pic>
        <p:nvPicPr>
          <p:cNvPr id="22539" name="Picture 2" descr="C:\Documents and Settings\Stéphane\Bureau\102311.jpg"/>
          <p:cNvPicPr>
            <a:picLocks noChangeAspect="1" noChangeArrowheads="1"/>
          </p:cNvPicPr>
          <p:nvPr/>
        </p:nvPicPr>
        <p:blipFill>
          <a:blip r:embed="rId3" cstate="print"/>
          <a:srcRect/>
          <a:stretch>
            <a:fillRect/>
          </a:stretch>
        </p:blipFill>
        <p:spPr bwMode="auto">
          <a:xfrm>
            <a:off x="571500" y="4044950"/>
            <a:ext cx="312738" cy="669925"/>
          </a:xfrm>
          <a:prstGeom prst="rect">
            <a:avLst/>
          </a:prstGeom>
          <a:noFill/>
          <a:ln w="9525">
            <a:noFill/>
            <a:miter lim="800000"/>
            <a:headEnd/>
            <a:tailEnd/>
          </a:ln>
        </p:spPr>
      </p:pic>
      <p:pic>
        <p:nvPicPr>
          <p:cNvPr id="22540" name="Picture 2" descr="C:\Documents and Settings\Stéphane\Bureau\102311.jpg"/>
          <p:cNvPicPr>
            <a:picLocks noChangeAspect="1" noChangeArrowheads="1"/>
          </p:cNvPicPr>
          <p:nvPr/>
        </p:nvPicPr>
        <p:blipFill>
          <a:blip r:embed="rId3" cstate="print"/>
          <a:srcRect/>
          <a:stretch>
            <a:fillRect/>
          </a:stretch>
        </p:blipFill>
        <p:spPr bwMode="auto">
          <a:xfrm>
            <a:off x="544513" y="5473700"/>
            <a:ext cx="312737" cy="669925"/>
          </a:xfrm>
          <a:prstGeom prst="rect">
            <a:avLst/>
          </a:prstGeom>
          <a:noFill/>
          <a:ln w="9525">
            <a:noFill/>
            <a:miter lim="800000"/>
            <a:headEnd/>
            <a:tailEnd/>
          </a:ln>
        </p:spPr>
      </p:pic>
      <p:pic>
        <p:nvPicPr>
          <p:cNvPr id="22541"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642938" y="2000250"/>
            <a:ext cx="195262" cy="500063"/>
          </a:xfrm>
          <a:prstGeom prst="rect">
            <a:avLst/>
          </a:prstGeom>
          <a:noFill/>
          <a:ln w="9525">
            <a:noFill/>
            <a:miter lim="800000"/>
            <a:headEnd/>
            <a:tailEnd/>
          </a:ln>
        </p:spPr>
      </p:pic>
      <p:pic>
        <p:nvPicPr>
          <p:cNvPr id="22542" name="Picture 3" descr="C:\Documents and Settings\Stéphane\Bureau\400_F_8409267_HpG8pus9Yya7PqRZeIEb71Q97rae01j8.jpg"/>
          <p:cNvPicPr>
            <a:picLocks noChangeAspect="1" noChangeArrowheads="1"/>
          </p:cNvPicPr>
          <p:nvPr/>
        </p:nvPicPr>
        <p:blipFill>
          <a:blip r:embed="rId5" cstate="print"/>
          <a:srcRect l="35156" t="7834" r="32500" b="10689"/>
          <a:stretch>
            <a:fillRect/>
          </a:stretch>
        </p:blipFill>
        <p:spPr bwMode="auto">
          <a:xfrm>
            <a:off x="928688" y="2000250"/>
            <a:ext cx="220662" cy="500063"/>
          </a:xfrm>
          <a:prstGeom prst="rect">
            <a:avLst/>
          </a:prstGeom>
          <a:noFill/>
          <a:ln w="9525">
            <a:noFill/>
            <a:miter lim="800000"/>
            <a:headEnd/>
            <a:tailEnd/>
          </a:ln>
        </p:spPr>
      </p:pic>
      <p:pic>
        <p:nvPicPr>
          <p:cNvPr id="22543"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2143125" y="2000250"/>
            <a:ext cx="195263" cy="500063"/>
          </a:xfrm>
          <a:prstGeom prst="rect">
            <a:avLst/>
          </a:prstGeom>
          <a:noFill/>
          <a:ln w="9525">
            <a:noFill/>
            <a:miter lim="800000"/>
            <a:headEnd/>
            <a:tailEnd/>
          </a:ln>
        </p:spPr>
      </p:pic>
      <p:pic>
        <p:nvPicPr>
          <p:cNvPr id="22544" name="Picture 3" descr="C:\Documents and Settings\Stéphane\Bureau\400_F_8409267_HpG8pus9Yya7PqRZeIEb71Q97rae01j8.jpg"/>
          <p:cNvPicPr>
            <a:picLocks noChangeAspect="1" noChangeArrowheads="1"/>
          </p:cNvPicPr>
          <p:nvPr/>
        </p:nvPicPr>
        <p:blipFill>
          <a:blip r:embed="rId5" cstate="print"/>
          <a:srcRect l="35156" t="7834" r="32500" b="10689"/>
          <a:stretch>
            <a:fillRect/>
          </a:stretch>
        </p:blipFill>
        <p:spPr bwMode="auto">
          <a:xfrm>
            <a:off x="2428875" y="2000250"/>
            <a:ext cx="220663" cy="500063"/>
          </a:xfrm>
          <a:prstGeom prst="rect">
            <a:avLst/>
          </a:prstGeom>
          <a:noFill/>
          <a:ln w="9525">
            <a:noFill/>
            <a:miter lim="800000"/>
            <a:headEnd/>
            <a:tailEnd/>
          </a:ln>
        </p:spPr>
      </p:pic>
      <p:pic>
        <p:nvPicPr>
          <p:cNvPr id="22545"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2786063" y="2000250"/>
            <a:ext cx="195262" cy="500063"/>
          </a:xfrm>
          <a:prstGeom prst="rect">
            <a:avLst/>
          </a:prstGeom>
          <a:noFill/>
          <a:ln w="9525">
            <a:noFill/>
            <a:miter lim="800000"/>
            <a:headEnd/>
            <a:tailEnd/>
          </a:ln>
        </p:spPr>
      </p:pic>
      <p:pic>
        <p:nvPicPr>
          <p:cNvPr id="22546"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571500" y="4929188"/>
            <a:ext cx="195263" cy="500062"/>
          </a:xfrm>
          <a:prstGeom prst="rect">
            <a:avLst/>
          </a:prstGeom>
          <a:noFill/>
          <a:ln w="9525">
            <a:noFill/>
            <a:miter lim="800000"/>
            <a:headEnd/>
            <a:tailEnd/>
          </a:ln>
        </p:spPr>
      </p:pic>
      <p:pic>
        <p:nvPicPr>
          <p:cNvPr id="22547"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2071688" y="5000625"/>
            <a:ext cx="195262" cy="500063"/>
          </a:xfrm>
          <a:prstGeom prst="rect">
            <a:avLst/>
          </a:prstGeom>
          <a:noFill/>
          <a:ln w="9525">
            <a:noFill/>
            <a:miter lim="800000"/>
            <a:headEnd/>
            <a:tailEnd/>
          </a:ln>
        </p:spPr>
      </p:pic>
      <p:pic>
        <p:nvPicPr>
          <p:cNvPr id="22548" name="Picture 3" descr="C:\Documents and Settings\Stéphane\Bureau\400_F_8409267_HpG8pus9Yya7PqRZeIEb71Q97rae01j8.jpg"/>
          <p:cNvPicPr>
            <a:picLocks noChangeAspect="1" noChangeArrowheads="1"/>
          </p:cNvPicPr>
          <p:nvPr/>
        </p:nvPicPr>
        <p:blipFill>
          <a:blip r:embed="rId5" cstate="print"/>
          <a:srcRect l="35156" t="7834" r="32500" b="10689"/>
          <a:stretch>
            <a:fillRect/>
          </a:stretch>
        </p:blipFill>
        <p:spPr bwMode="auto">
          <a:xfrm>
            <a:off x="2357438" y="5000625"/>
            <a:ext cx="220662" cy="500063"/>
          </a:xfrm>
          <a:prstGeom prst="rect">
            <a:avLst/>
          </a:prstGeom>
          <a:noFill/>
          <a:ln w="9525">
            <a:noFill/>
            <a:miter lim="800000"/>
            <a:headEnd/>
            <a:tailEnd/>
          </a:ln>
        </p:spPr>
      </p:pic>
      <p:pic>
        <p:nvPicPr>
          <p:cNvPr id="22549"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571500" y="3500438"/>
            <a:ext cx="195263" cy="500062"/>
          </a:xfrm>
          <a:prstGeom prst="rect">
            <a:avLst/>
          </a:prstGeom>
          <a:noFill/>
          <a:ln w="9525">
            <a:noFill/>
            <a:miter lim="800000"/>
            <a:headEnd/>
            <a:tailEnd/>
          </a:ln>
        </p:spPr>
      </p:pic>
      <p:pic>
        <p:nvPicPr>
          <p:cNvPr id="22550" name="Picture 3" descr="C:\Documents and Settings\Stéphane\Bureau\400_F_8409267_HpG8pus9Yya7PqRZeIEb71Q97rae01j8.jpg"/>
          <p:cNvPicPr>
            <a:picLocks noChangeAspect="1" noChangeArrowheads="1"/>
          </p:cNvPicPr>
          <p:nvPr/>
        </p:nvPicPr>
        <p:blipFill>
          <a:blip r:embed="rId5" cstate="print"/>
          <a:srcRect l="35156" t="7834" r="32500" b="10689"/>
          <a:stretch>
            <a:fillRect/>
          </a:stretch>
        </p:blipFill>
        <p:spPr bwMode="auto">
          <a:xfrm>
            <a:off x="857250" y="3500438"/>
            <a:ext cx="220663" cy="500062"/>
          </a:xfrm>
          <a:prstGeom prst="rect">
            <a:avLst/>
          </a:prstGeom>
          <a:noFill/>
          <a:ln w="9525">
            <a:noFill/>
            <a:miter lim="800000"/>
            <a:headEnd/>
            <a:tailEnd/>
          </a:ln>
        </p:spPr>
      </p:pic>
      <p:pic>
        <p:nvPicPr>
          <p:cNvPr id="22551"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2071688" y="3500438"/>
            <a:ext cx="195262" cy="500062"/>
          </a:xfrm>
          <a:prstGeom prst="rect">
            <a:avLst/>
          </a:prstGeom>
          <a:noFill/>
          <a:ln w="9525">
            <a:noFill/>
            <a:miter lim="800000"/>
            <a:headEnd/>
            <a:tailEnd/>
          </a:ln>
        </p:spPr>
      </p:pic>
      <p:pic>
        <p:nvPicPr>
          <p:cNvPr id="22552" name="Picture 2" descr="C:\Documents and Settings\Stéphane\Bureau\102311.jpg"/>
          <p:cNvPicPr>
            <a:picLocks noChangeAspect="1" noChangeArrowheads="1"/>
          </p:cNvPicPr>
          <p:nvPr/>
        </p:nvPicPr>
        <p:blipFill>
          <a:blip r:embed="rId3" cstate="print"/>
          <a:srcRect/>
          <a:stretch>
            <a:fillRect/>
          </a:stretch>
        </p:blipFill>
        <p:spPr bwMode="auto">
          <a:xfrm>
            <a:off x="5257800" y="2571750"/>
            <a:ext cx="312738" cy="669925"/>
          </a:xfrm>
          <a:prstGeom prst="rect">
            <a:avLst/>
          </a:prstGeom>
          <a:noFill/>
          <a:ln w="9525">
            <a:noFill/>
            <a:miter lim="800000"/>
            <a:headEnd/>
            <a:tailEnd/>
          </a:ln>
        </p:spPr>
      </p:pic>
      <p:pic>
        <p:nvPicPr>
          <p:cNvPr id="22553" name="Picture 2" descr="C:\Documents and Settings\Stéphane\Bureau\102311.jpg"/>
          <p:cNvPicPr>
            <a:picLocks noChangeAspect="1" noChangeArrowheads="1"/>
          </p:cNvPicPr>
          <p:nvPr/>
        </p:nvPicPr>
        <p:blipFill>
          <a:blip r:embed="rId3" cstate="print"/>
          <a:srcRect/>
          <a:stretch>
            <a:fillRect/>
          </a:stretch>
        </p:blipFill>
        <p:spPr bwMode="auto">
          <a:xfrm>
            <a:off x="5599113" y="2571750"/>
            <a:ext cx="314325" cy="669925"/>
          </a:xfrm>
          <a:prstGeom prst="rect">
            <a:avLst/>
          </a:prstGeom>
          <a:noFill/>
          <a:ln w="9525">
            <a:noFill/>
            <a:miter lim="800000"/>
            <a:headEnd/>
            <a:tailEnd/>
          </a:ln>
        </p:spPr>
      </p:pic>
      <p:pic>
        <p:nvPicPr>
          <p:cNvPr id="22554" name="Picture 2" descr="C:\Documents and Settings\Stéphane\Bureau\102311.jpg"/>
          <p:cNvPicPr>
            <a:picLocks noChangeAspect="1" noChangeArrowheads="1"/>
          </p:cNvPicPr>
          <p:nvPr/>
        </p:nvPicPr>
        <p:blipFill>
          <a:blip r:embed="rId3" cstate="print"/>
          <a:srcRect/>
          <a:stretch>
            <a:fillRect/>
          </a:stretch>
        </p:blipFill>
        <p:spPr bwMode="auto">
          <a:xfrm>
            <a:off x="6729413" y="2571750"/>
            <a:ext cx="314325" cy="669925"/>
          </a:xfrm>
          <a:prstGeom prst="rect">
            <a:avLst/>
          </a:prstGeom>
          <a:noFill/>
          <a:ln w="9525">
            <a:noFill/>
            <a:miter lim="800000"/>
            <a:headEnd/>
            <a:tailEnd/>
          </a:ln>
        </p:spPr>
      </p:pic>
      <p:pic>
        <p:nvPicPr>
          <p:cNvPr id="22555" name="Picture 2" descr="C:\Documents and Settings\Stéphane\Bureau\102311.jpg"/>
          <p:cNvPicPr>
            <a:picLocks noChangeAspect="1" noChangeArrowheads="1"/>
          </p:cNvPicPr>
          <p:nvPr/>
        </p:nvPicPr>
        <p:blipFill>
          <a:blip r:embed="rId3" cstate="print"/>
          <a:srcRect/>
          <a:stretch>
            <a:fillRect/>
          </a:stretch>
        </p:blipFill>
        <p:spPr bwMode="auto">
          <a:xfrm>
            <a:off x="7072313" y="2571750"/>
            <a:ext cx="312737" cy="669925"/>
          </a:xfrm>
          <a:prstGeom prst="rect">
            <a:avLst/>
          </a:prstGeom>
          <a:noFill/>
          <a:ln w="9525">
            <a:noFill/>
            <a:miter lim="800000"/>
            <a:headEnd/>
            <a:tailEnd/>
          </a:ln>
        </p:spPr>
      </p:pic>
      <p:pic>
        <p:nvPicPr>
          <p:cNvPr id="22556" name="Picture 2" descr="C:\Documents and Settings\Stéphane\Bureau\102311.jpg"/>
          <p:cNvPicPr>
            <a:picLocks noChangeAspect="1" noChangeArrowheads="1"/>
          </p:cNvPicPr>
          <p:nvPr/>
        </p:nvPicPr>
        <p:blipFill>
          <a:blip r:embed="rId3" cstate="print"/>
          <a:srcRect/>
          <a:stretch>
            <a:fillRect/>
          </a:stretch>
        </p:blipFill>
        <p:spPr bwMode="auto">
          <a:xfrm>
            <a:off x="7429500" y="2571750"/>
            <a:ext cx="312738" cy="669925"/>
          </a:xfrm>
          <a:prstGeom prst="rect">
            <a:avLst/>
          </a:prstGeom>
          <a:noFill/>
          <a:ln w="9525">
            <a:noFill/>
            <a:miter lim="800000"/>
            <a:headEnd/>
            <a:tailEnd/>
          </a:ln>
        </p:spPr>
      </p:pic>
      <p:pic>
        <p:nvPicPr>
          <p:cNvPr id="22557" name="Picture 2" descr="C:\Documents and Settings\Stéphane\Bureau\102311.jpg"/>
          <p:cNvPicPr>
            <a:picLocks noChangeAspect="1" noChangeArrowheads="1"/>
          </p:cNvPicPr>
          <p:nvPr/>
        </p:nvPicPr>
        <p:blipFill>
          <a:blip r:embed="rId3" cstate="print"/>
          <a:srcRect/>
          <a:stretch>
            <a:fillRect/>
          </a:stretch>
        </p:blipFill>
        <p:spPr bwMode="auto">
          <a:xfrm>
            <a:off x="5241925" y="4071938"/>
            <a:ext cx="314325" cy="669925"/>
          </a:xfrm>
          <a:prstGeom prst="rect">
            <a:avLst/>
          </a:prstGeom>
          <a:noFill/>
          <a:ln w="9525">
            <a:noFill/>
            <a:miter lim="800000"/>
            <a:headEnd/>
            <a:tailEnd/>
          </a:ln>
        </p:spPr>
      </p:pic>
      <p:pic>
        <p:nvPicPr>
          <p:cNvPr id="22558" name="Picture 2" descr="C:\Documents and Settings\Stéphane\Bureau\102311.jpg"/>
          <p:cNvPicPr>
            <a:picLocks noChangeAspect="1" noChangeArrowheads="1"/>
          </p:cNvPicPr>
          <p:nvPr/>
        </p:nvPicPr>
        <p:blipFill>
          <a:blip r:embed="rId3" cstate="print"/>
          <a:srcRect/>
          <a:stretch>
            <a:fillRect/>
          </a:stretch>
        </p:blipFill>
        <p:spPr bwMode="auto">
          <a:xfrm>
            <a:off x="5214938" y="5500688"/>
            <a:ext cx="312737" cy="669925"/>
          </a:xfrm>
          <a:prstGeom prst="rect">
            <a:avLst/>
          </a:prstGeom>
          <a:noFill/>
          <a:ln w="9525">
            <a:noFill/>
            <a:miter lim="800000"/>
            <a:headEnd/>
            <a:tailEnd/>
          </a:ln>
        </p:spPr>
      </p:pic>
      <p:pic>
        <p:nvPicPr>
          <p:cNvPr id="22559"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5313363" y="2027238"/>
            <a:ext cx="196850" cy="500062"/>
          </a:xfrm>
          <a:prstGeom prst="rect">
            <a:avLst/>
          </a:prstGeom>
          <a:noFill/>
          <a:ln w="9525">
            <a:noFill/>
            <a:miter lim="800000"/>
            <a:headEnd/>
            <a:tailEnd/>
          </a:ln>
        </p:spPr>
      </p:pic>
      <p:pic>
        <p:nvPicPr>
          <p:cNvPr id="22560" name="Picture 3" descr="C:\Documents and Settings\Stéphane\Bureau\400_F_8409267_HpG8pus9Yya7PqRZeIEb71Q97rae01j8.jpg"/>
          <p:cNvPicPr>
            <a:picLocks noChangeAspect="1" noChangeArrowheads="1"/>
          </p:cNvPicPr>
          <p:nvPr/>
        </p:nvPicPr>
        <p:blipFill>
          <a:blip r:embed="rId5" cstate="print"/>
          <a:srcRect l="35156" t="7834" r="32500" b="10689"/>
          <a:stretch>
            <a:fillRect/>
          </a:stretch>
        </p:blipFill>
        <p:spPr bwMode="auto">
          <a:xfrm>
            <a:off x="5599113" y="2027238"/>
            <a:ext cx="222250" cy="500062"/>
          </a:xfrm>
          <a:prstGeom prst="rect">
            <a:avLst/>
          </a:prstGeom>
          <a:noFill/>
          <a:ln w="9525">
            <a:noFill/>
            <a:miter lim="800000"/>
            <a:headEnd/>
            <a:tailEnd/>
          </a:ln>
        </p:spPr>
      </p:pic>
      <p:pic>
        <p:nvPicPr>
          <p:cNvPr id="22561"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6813550" y="2027238"/>
            <a:ext cx="196850" cy="500062"/>
          </a:xfrm>
          <a:prstGeom prst="rect">
            <a:avLst/>
          </a:prstGeom>
          <a:noFill/>
          <a:ln w="9525">
            <a:noFill/>
            <a:miter lim="800000"/>
            <a:headEnd/>
            <a:tailEnd/>
          </a:ln>
        </p:spPr>
      </p:pic>
      <p:pic>
        <p:nvPicPr>
          <p:cNvPr id="22562" name="Picture 3" descr="C:\Documents and Settings\Stéphane\Bureau\400_F_8409267_HpG8pus9Yya7PqRZeIEb71Q97rae01j8.jpg"/>
          <p:cNvPicPr>
            <a:picLocks noChangeAspect="1" noChangeArrowheads="1"/>
          </p:cNvPicPr>
          <p:nvPr/>
        </p:nvPicPr>
        <p:blipFill>
          <a:blip r:embed="rId5" cstate="print"/>
          <a:srcRect l="35156" t="7834" r="32500" b="10689"/>
          <a:stretch>
            <a:fillRect/>
          </a:stretch>
        </p:blipFill>
        <p:spPr bwMode="auto">
          <a:xfrm>
            <a:off x="7099300" y="2027238"/>
            <a:ext cx="222250" cy="500062"/>
          </a:xfrm>
          <a:prstGeom prst="rect">
            <a:avLst/>
          </a:prstGeom>
          <a:noFill/>
          <a:ln w="9525">
            <a:noFill/>
            <a:miter lim="800000"/>
            <a:headEnd/>
            <a:tailEnd/>
          </a:ln>
        </p:spPr>
      </p:pic>
      <p:pic>
        <p:nvPicPr>
          <p:cNvPr id="22563"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7456488" y="2027238"/>
            <a:ext cx="196850" cy="500062"/>
          </a:xfrm>
          <a:prstGeom prst="rect">
            <a:avLst/>
          </a:prstGeom>
          <a:noFill/>
          <a:ln w="9525">
            <a:noFill/>
            <a:miter lim="800000"/>
            <a:headEnd/>
            <a:tailEnd/>
          </a:ln>
        </p:spPr>
      </p:pic>
      <p:pic>
        <p:nvPicPr>
          <p:cNvPr id="22564"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5241925" y="4956175"/>
            <a:ext cx="196850" cy="500063"/>
          </a:xfrm>
          <a:prstGeom prst="rect">
            <a:avLst/>
          </a:prstGeom>
          <a:noFill/>
          <a:ln w="9525">
            <a:noFill/>
            <a:miter lim="800000"/>
            <a:headEnd/>
            <a:tailEnd/>
          </a:ln>
        </p:spPr>
      </p:pic>
      <p:pic>
        <p:nvPicPr>
          <p:cNvPr id="22565"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6742113" y="5027613"/>
            <a:ext cx="196850" cy="500062"/>
          </a:xfrm>
          <a:prstGeom prst="rect">
            <a:avLst/>
          </a:prstGeom>
          <a:noFill/>
          <a:ln w="9525">
            <a:noFill/>
            <a:miter lim="800000"/>
            <a:headEnd/>
            <a:tailEnd/>
          </a:ln>
        </p:spPr>
      </p:pic>
      <p:pic>
        <p:nvPicPr>
          <p:cNvPr id="22566" name="Picture 3" descr="C:\Documents and Settings\Stéphane\Bureau\400_F_8409267_HpG8pus9Yya7PqRZeIEb71Q97rae01j8.jpg"/>
          <p:cNvPicPr>
            <a:picLocks noChangeAspect="1" noChangeArrowheads="1"/>
          </p:cNvPicPr>
          <p:nvPr/>
        </p:nvPicPr>
        <p:blipFill>
          <a:blip r:embed="rId5" cstate="print"/>
          <a:srcRect l="35156" t="7834" r="32500" b="10689"/>
          <a:stretch>
            <a:fillRect/>
          </a:stretch>
        </p:blipFill>
        <p:spPr bwMode="auto">
          <a:xfrm>
            <a:off x="7027863" y="5027613"/>
            <a:ext cx="222250" cy="500062"/>
          </a:xfrm>
          <a:prstGeom prst="rect">
            <a:avLst/>
          </a:prstGeom>
          <a:noFill/>
          <a:ln w="9525">
            <a:noFill/>
            <a:miter lim="800000"/>
            <a:headEnd/>
            <a:tailEnd/>
          </a:ln>
        </p:spPr>
      </p:pic>
      <p:pic>
        <p:nvPicPr>
          <p:cNvPr id="22567"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5241925" y="3527425"/>
            <a:ext cx="196850" cy="500063"/>
          </a:xfrm>
          <a:prstGeom prst="rect">
            <a:avLst/>
          </a:prstGeom>
          <a:noFill/>
          <a:ln w="9525">
            <a:noFill/>
            <a:miter lim="800000"/>
            <a:headEnd/>
            <a:tailEnd/>
          </a:ln>
        </p:spPr>
      </p:pic>
      <p:pic>
        <p:nvPicPr>
          <p:cNvPr id="22568" name="Picture 3" descr="C:\Documents and Settings\Stéphane\Bureau\400_F_8409267_HpG8pus9Yya7PqRZeIEb71Q97rae01j8.jpg"/>
          <p:cNvPicPr>
            <a:picLocks noChangeAspect="1" noChangeArrowheads="1"/>
          </p:cNvPicPr>
          <p:nvPr/>
        </p:nvPicPr>
        <p:blipFill>
          <a:blip r:embed="rId5" cstate="print"/>
          <a:srcRect l="35156" t="7834" r="32500" b="10689"/>
          <a:stretch>
            <a:fillRect/>
          </a:stretch>
        </p:blipFill>
        <p:spPr bwMode="auto">
          <a:xfrm>
            <a:off x="5527675" y="3527425"/>
            <a:ext cx="222250" cy="500063"/>
          </a:xfrm>
          <a:prstGeom prst="rect">
            <a:avLst/>
          </a:prstGeom>
          <a:noFill/>
          <a:ln w="9525">
            <a:noFill/>
            <a:miter lim="800000"/>
            <a:headEnd/>
            <a:tailEnd/>
          </a:ln>
        </p:spPr>
      </p:pic>
      <p:pic>
        <p:nvPicPr>
          <p:cNvPr id="22569" name="Picture 2" descr="C:\Documents and Settings\Stéphane\Bureau\400_F_8409265_Tf51uyANGxxS7pqlW9zhXJ7Bq83HsVQC.jpg"/>
          <p:cNvPicPr>
            <a:picLocks noChangeAspect="1" noChangeArrowheads="1"/>
          </p:cNvPicPr>
          <p:nvPr/>
        </p:nvPicPr>
        <p:blipFill>
          <a:blip r:embed="rId4" cstate="print"/>
          <a:srcRect l="33125" r="31718"/>
          <a:stretch>
            <a:fillRect/>
          </a:stretch>
        </p:blipFill>
        <p:spPr bwMode="auto">
          <a:xfrm>
            <a:off x="6742113" y="3527425"/>
            <a:ext cx="196850" cy="500063"/>
          </a:xfrm>
          <a:prstGeom prst="rect">
            <a:avLst/>
          </a:prstGeom>
          <a:noFill/>
          <a:ln w="9525">
            <a:noFill/>
            <a:miter lim="800000"/>
            <a:headEnd/>
            <a:tailEnd/>
          </a:ln>
        </p:spPr>
      </p:pic>
      <p:cxnSp>
        <p:nvCxnSpPr>
          <p:cNvPr id="60" name="Connecteur droit 59"/>
          <p:cNvCxnSpPr/>
          <p:nvPr/>
        </p:nvCxnSpPr>
        <p:spPr>
          <a:xfrm rot="5400000" flipH="1" flipV="1">
            <a:off x="7143751" y="2714625"/>
            <a:ext cx="857250" cy="428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Connecteur droit 60"/>
          <p:cNvCxnSpPr/>
          <p:nvPr/>
        </p:nvCxnSpPr>
        <p:spPr>
          <a:xfrm rot="16200000" flipV="1">
            <a:off x="7143750" y="2786063"/>
            <a:ext cx="857250" cy="285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Connecteur droit 64"/>
          <p:cNvCxnSpPr/>
          <p:nvPr/>
        </p:nvCxnSpPr>
        <p:spPr>
          <a:xfrm rot="5400000" flipH="1" flipV="1">
            <a:off x="5357813" y="2714625"/>
            <a:ext cx="857250" cy="428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rot="16200000" flipV="1">
            <a:off x="5357813" y="2786063"/>
            <a:ext cx="857250" cy="285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7" name="Picture 2" descr="C:\Documents and Settings\Stéphane\Bureau\102311.jpg"/>
          <p:cNvPicPr>
            <a:picLocks noChangeAspect="1" noChangeArrowheads="1"/>
          </p:cNvPicPr>
          <p:nvPr/>
        </p:nvPicPr>
        <p:blipFill>
          <a:blip r:embed="rId6" cstate="screen">
            <a:duotone>
              <a:prstClr val="black"/>
              <a:srgbClr val="FF0000">
                <a:tint val="45000"/>
                <a:satMod val="400000"/>
              </a:srgbClr>
            </a:duotone>
          </a:blip>
          <a:srcRect/>
          <a:stretch>
            <a:fillRect/>
          </a:stretch>
        </p:blipFill>
        <p:spPr bwMode="auto">
          <a:xfrm rot="5400000">
            <a:off x="8009562" y="4294794"/>
            <a:ext cx="669695" cy="313361"/>
          </a:xfrm>
          <a:prstGeom prst="rect">
            <a:avLst/>
          </a:prstGeom>
          <a:noFill/>
        </p:spPr>
      </p:pic>
      <p:sp>
        <p:nvSpPr>
          <p:cNvPr id="68" name="Titre 1"/>
          <p:cNvSpPr txBox="1">
            <a:spLocks/>
          </p:cNvSpPr>
          <p:nvPr/>
        </p:nvSpPr>
        <p:spPr bwMode="auto">
          <a:xfrm>
            <a:off x="7643813" y="4857750"/>
            <a:ext cx="1500187" cy="357188"/>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1400" b="1" dirty="0">
                <a:solidFill>
                  <a:srgbClr val="FF0000"/>
                </a:solidFill>
                <a:ea typeface="+mj-ea"/>
                <a:cs typeface="Arial" charset="0"/>
              </a:rPr>
              <a:t>Auto-partagée</a:t>
            </a:r>
            <a:endParaRPr lang="fr-FR" sz="1400" dirty="0">
              <a:solidFill>
                <a:srgbClr val="FF0000"/>
              </a:solidFill>
              <a:ea typeface="+mj-ea"/>
              <a:cs typeface="Arial" charset="0"/>
            </a:endParaRPr>
          </a:p>
        </p:txBody>
      </p:sp>
      <p:sp>
        <p:nvSpPr>
          <p:cNvPr id="69" name="Rectangle à coins arrondis 68"/>
          <p:cNvSpPr/>
          <p:nvPr/>
        </p:nvSpPr>
        <p:spPr>
          <a:xfrm>
            <a:off x="6715125" y="4071938"/>
            <a:ext cx="285750" cy="642937"/>
          </a:xfrm>
          <a:prstGeom prst="roundRect">
            <a:avLst/>
          </a:prstGeom>
          <a:solidFill>
            <a:srgbClr val="FF0000">
              <a:alpha val="17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1" name="Rectangle à coins arrondis 70"/>
          <p:cNvSpPr/>
          <p:nvPr/>
        </p:nvSpPr>
        <p:spPr>
          <a:xfrm>
            <a:off x="6715125" y="5572125"/>
            <a:ext cx="285750" cy="642938"/>
          </a:xfrm>
          <a:prstGeom prst="roundRect">
            <a:avLst/>
          </a:prstGeom>
          <a:solidFill>
            <a:srgbClr val="FF0000">
              <a:alpha val="17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2" name="Rectangle à coins arrondis 71"/>
          <p:cNvSpPr/>
          <p:nvPr/>
        </p:nvSpPr>
        <p:spPr>
          <a:xfrm>
            <a:off x="5572125" y="4071938"/>
            <a:ext cx="285750" cy="642937"/>
          </a:xfrm>
          <a:prstGeom prst="roundRect">
            <a:avLst/>
          </a:prstGeom>
          <a:solidFill>
            <a:srgbClr val="FF0000">
              <a:alpha val="17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3" name="Rectangle à coins arrondis 72"/>
          <p:cNvSpPr/>
          <p:nvPr/>
        </p:nvSpPr>
        <p:spPr>
          <a:xfrm>
            <a:off x="6000750" y="2571750"/>
            <a:ext cx="285750" cy="642938"/>
          </a:xfrm>
          <a:prstGeom prst="roundRect">
            <a:avLst/>
          </a:prstGeom>
          <a:solidFill>
            <a:srgbClr val="FF0000">
              <a:alpha val="17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4" name="Rectangle à coins arrondis 73"/>
          <p:cNvSpPr/>
          <p:nvPr/>
        </p:nvSpPr>
        <p:spPr>
          <a:xfrm>
            <a:off x="7858125" y="2571750"/>
            <a:ext cx="285750" cy="642938"/>
          </a:xfrm>
          <a:prstGeom prst="roundRect">
            <a:avLst/>
          </a:prstGeom>
          <a:solidFill>
            <a:srgbClr val="FF0000">
              <a:alpha val="17000"/>
            </a:srgb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5" name="Forme libre 74"/>
          <p:cNvSpPr/>
          <p:nvPr/>
        </p:nvSpPr>
        <p:spPr>
          <a:xfrm>
            <a:off x="6062663" y="2889250"/>
            <a:ext cx="2301875" cy="1130300"/>
          </a:xfrm>
          <a:custGeom>
            <a:avLst/>
            <a:gdLst>
              <a:gd name="connsiteX0" fmla="*/ 2302933 w 2302933"/>
              <a:gd name="connsiteY0" fmla="*/ 1128888 h 1128888"/>
              <a:gd name="connsiteX1" fmla="*/ 2246488 w 2302933"/>
              <a:gd name="connsiteY1" fmla="*/ 948266 h 1128888"/>
              <a:gd name="connsiteX2" fmla="*/ 2054577 w 2302933"/>
              <a:gd name="connsiteY2" fmla="*/ 756355 h 1128888"/>
              <a:gd name="connsiteX3" fmla="*/ 1501422 w 2302933"/>
              <a:gd name="connsiteY3" fmla="*/ 609600 h 1128888"/>
              <a:gd name="connsiteX4" fmla="*/ 395110 w 2302933"/>
              <a:gd name="connsiteY4" fmla="*/ 598311 h 1128888"/>
              <a:gd name="connsiteX5" fmla="*/ 56444 w 2302933"/>
              <a:gd name="connsiteY5" fmla="*/ 474133 h 1128888"/>
              <a:gd name="connsiteX6" fmla="*/ 56444 w 2302933"/>
              <a:gd name="connsiteY6" fmla="*/ 0 h 1128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2933" h="1128888">
                <a:moveTo>
                  <a:pt x="2302933" y="1128888"/>
                </a:moveTo>
                <a:cubicBezTo>
                  <a:pt x="2295407" y="1069621"/>
                  <a:pt x="2287881" y="1010355"/>
                  <a:pt x="2246488" y="948266"/>
                </a:cubicBezTo>
                <a:cubicBezTo>
                  <a:pt x="2205095" y="886177"/>
                  <a:pt x="2178755" y="812799"/>
                  <a:pt x="2054577" y="756355"/>
                </a:cubicBezTo>
                <a:cubicBezTo>
                  <a:pt x="1930399" y="699911"/>
                  <a:pt x="1778000" y="635941"/>
                  <a:pt x="1501422" y="609600"/>
                </a:cubicBezTo>
                <a:cubicBezTo>
                  <a:pt x="1224844" y="583259"/>
                  <a:pt x="635940" y="620889"/>
                  <a:pt x="395110" y="598311"/>
                </a:cubicBezTo>
                <a:cubicBezTo>
                  <a:pt x="154280" y="575733"/>
                  <a:pt x="112888" y="573852"/>
                  <a:pt x="56444" y="474133"/>
                </a:cubicBezTo>
                <a:cubicBezTo>
                  <a:pt x="0" y="374415"/>
                  <a:pt x="28222" y="187207"/>
                  <a:pt x="56444" y="0"/>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77" name="Forme libre 76"/>
          <p:cNvSpPr/>
          <p:nvPr/>
        </p:nvSpPr>
        <p:spPr>
          <a:xfrm>
            <a:off x="7983538" y="2844800"/>
            <a:ext cx="398462" cy="1162050"/>
          </a:xfrm>
          <a:custGeom>
            <a:avLst/>
            <a:gdLst>
              <a:gd name="connsiteX0" fmla="*/ 381941 w 398874"/>
              <a:gd name="connsiteY0" fmla="*/ 1162756 h 1162756"/>
              <a:gd name="connsiteX1" fmla="*/ 370652 w 398874"/>
              <a:gd name="connsiteY1" fmla="*/ 564444 h 1162756"/>
              <a:gd name="connsiteX2" fmla="*/ 212607 w 398874"/>
              <a:gd name="connsiteY2" fmla="*/ 282222 h 1162756"/>
              <a:gd name="connsiteX3" fmla="*/ 31985 w 398874"/>
              <a:gd name="connsiteY3" fmla="*/ 259644 h 1162756"/>
              <a:gd name="connsiteX4" fmla="*/ 20696 w 398874"/>
              <a:gd name="connsiteY4" fmla="*/ 0 h 11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874" h="1162756">
                <a:moveTo>
                  <a:pt x="381941" y="1162756"/>
                </a:moveTo>
                <a:cubicBezTo>
                  <a:pt x="390407" y="936978"/>
                  <a:pt x="398874" y="711200"/>
                  <a:pt x="370652" y="564444"/>
                </a:cubicBezTo>
                <a:cubicBezTo>
                  <a:pt x="342430" y="417688"/>
                  <a:pt x="269052" y="333022"/>
                  <a:pt x="212607" y="282222"/>
                </a:cubicBezTo>
                <a:cubicBezTo>
                  <a:pt x="156162" y="231422"/>
                  <a:pt x="63970" y="306681"/>
                  <a:pt x="31985" y="259644"/>
                </a:cubicBezTo>
                <a:cubicBezTo>
                  <a:pt x="0" y="212607"/>
                  <a:pt x="10348" y="106303"/>
                  <a:pt x="20696" y="0"/>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ln>
                <a:solidFill>
                  <a:srgbClr val="FF0000"/>
                </a:solidFill>
              </a:ln>
            </a:endParaRPr>
          </a:p>
        </p:txBody>
      </p:sp>
      <p:sp>
        <p:nvSpPr>
          <p:cNvPr id="78" name="Rectangle à coins arrondis 77"/>
          <p:cNvSpPr/>
          <p:nvPr/>
        </p:nvSpPr>
        <p:spPr>
          <a:xfrm>
            <a:off x="7643813" y="4071938"/>
            <a:ext cx="1500187" cy="114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9" name="Forme libre 78"/>
          <p:cNvSpPr/>
          <p:nvPr/>
        </p:nvSpPr>
        <p:spPr>
          <a:xfrm>
            <a:off x="5700713" y="4286250"/>
            <a:ext cx="1941512" cy="11113"/>
          </a:xfrm>
          <a:custGeom>
            <a:avLst/>
            <a:gdLst>
              <a:gd name="connsiteX0" fmla="*/ 1941689 w 1941689"/>
              <a:gd name="connsiteY0" fmla="*/ 11289 h 11289"/>
              <a:gd name="connsiteX1" fmla="*/ 0 w 1941689"/>
              <a:gd name="connsiteY1" fmla="*/ 0 h 11289"/>
            </a:gdLst>
            <a:ahLst/>
            <a:cxnLst>
              <a:cxn ang="0">
                <a:pos x="connsiteX0" y="connsiteY0"/>
              </a:cxn>
              <a:cxn ang="0">
                <a:pos x="connsiteX1" y="connsiteY1"/>
              </a:cxn>
            </a:cxnLst>
            <a:rect l="l" t="t" r="r" b="b"/>
            <a:pathLst>
              <a:path w="1941689" h="11289">
                <a:moveTo>
                  <a:pt x="1941689" y="11289"/>
                </a:moveTo>
                <a:lnTo>
                  <a:pt x="0" y="0"/>
                </a:ln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81" name="Forme libre 80"/>
          <p:cNvSpPr/>
          <p:nvPr/>
        </p:nvSpPr>
        <p:spPr>
          <a:xfrm rot="21367477">
            <a:off x="6786563" y="4572000"/>
            <a:ext cx="857250" cy="46038"/>
          </a:xfrm>
          <a:custGeom>
            <a:avLst/>
            <a:gdLst>
              <a:gd name="connsiteX0" fmla="*/ 1941689 w 1941689"/>
              <a:gd name="connsiteY0" fmla="*/ 11289 h 11289"/>
              <a:gd name="connsiteX1" fmla="*/ 0 w 1941689"/>
              <a:gd name="connsiteY1" fmla="*/ 0 h 11289"/>
            </a:gdLst>
            <a:ahLst/>
            <a:cxnLst>
              <a:cxn ang="0">
                <a:pos x="connsiteX0" y="connsiteY0"/>
              </a:cxn>
              <a:cxn ang="0">
                <a:pos x="connsiteX1" y="connsiteY1"/>
              </a:cxn>
            </a:cxnLst>
            <a:rect l="l" t="t" r="r" b="b"/>
            <a:pathLst>
              <a:path w="1941689" h="11289">
                <a:moveTo>
                  <a:pt x="1941689" y="11289"/>
                </a:moveTo>
                <a:lnTo>
                  <a:pt x="0" y="0"/>
                </a:ln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82" name="Forme libre 81"/>
          <p:cNvSpPr/>
          <p:nvPr/>
        </p:nvSpPr>
        <p:spPr>
          <a:xfrm>
            <a:off x="7054850" y="5214938"/>
            <a:ext cx="1414463" cy="700087"/>
          </a:xfrm>
          <a:custGeom>
            <a:avLst/>
            <a:gdLst>
              <a:gd name="connsiteX0" fmla="*/ 1388533 w 1412992"/>
              <a:gd name="connsiteY0" fmla="*/ 0 h 699911"/>
              <a:gd name="connsiteX1" fmla="*/ 1354666 w 1412992"/>
              <a:gd name="connsiteY1" fmla="*/ 564444 h 699911"/>
              <a:gd name="connsiteX2" fmla="*/ 1038577 w 1412992"/>
              <a:gd name="connsiteY2" fmla="*/ 677333 h 699911"/>
              <a:gd name="connsiteX3" fmla="*/ 0 w 1412992"/>
              <a:gd name="connsiteY3" fmla="*/ 699911 h 699911"/>
            </a:gdLst>
            <a:ahLst/>
            <a:cxnLst>
              <a:cxn ang="0">
                <a:pos x="connsiteX0" y="connsiteY0"/>
              </a:cxn>
              <a:cxn ang="0">
                <a:pos x="connsiteX1" y="connsiteY1"/>
              </a:cxn>
              <a:cxn ang="0">
                <a:pos x="connsiteX2" y="connsiteY2"/>
              </a:cxn>
              <a:cxn ang="0">
                <a:pos x="connsiteX3" y="connsiteY3"/>
              </a:cxn>
            </a:cxnLst>
            <a:rect l="l" t="t" r="r" b="b"/>
            <a:pathLst>
              <a:path w="1412992" h="699911">
                <a:moveTo>
                  <a:pt x="1388533" y="0"/>
                </a:moveTo>
                <a:cubicBezTo>
                  <a:pt x="1400762" y="225777"/>
                  <a:pt x="1412992" y="451555"/>
                  <a:pt x="1354666" y="564444"/>
                </a:cubicBezTo>
                <a:cubicBezTo>
                  <a:pt x="1296340" y="677333"/>
                  <a:pt x="1264355" y="654755"/>
                  <a:pt x="1038577" y="677333"/>
                </a:cubicBezTo>
                <a:cubicBezTo>
                  <a:pt x="812799" y="699911"/>
                  <a:pt x="406399" y="699911"/>
                  <a:pt x="0" y="699911"/>
                </a:cubicBezTo>
              </a:path>
            </a:pathLst>
          </a:cu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62" name="Titre 1"/>
          <p:cNvSpPr txBox="1">
            <a:spLocks/>
          </p:cNvSpPr>
          <p:nvPr/>
        </p:nvSpPr>
        <p:spPr bwMode="auto">
          <a:xfrm>
            <a:off x="8286750" y="142875"/>
            <a:ext cx="642938"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checkerboard(across)">
                                      <p:cBhvr>
                                        <p:cTn id="7" dur="500"/>
                                        <p:tgtEl>
                                          <p:spTgt spid="22533"/>
                                        </p:tgtEl>
                                      </p:cBhvr>
                                    </p:animEffect>
                                  </p:childTnLst>
                                </p:cTn>
                              </p:par>
                              <p:par>
                                <p:cTn id="8" presetID="5" presetClass="entr" presetSubtype="10" fill="hold" nodeType="withEffect">
                                  <p:stCondLst>
                                    <p:cond delay="0"/>
                                  </p:stCondLst>
                                  <p:childTnLst>
                                    <p:set>
                                      <p:cBhvr>
                                        <p:cTn id="9" dur="1" fill="hold">
                                          <p:stCondLst>
                                            <p:cond delay="0"/>
                                          </p:stCondLst>
                                        </p:cTn>
                                        <p:tgtEl>
                                          <p:spTgt spid="22535"/>
                                        </p:tgtEl>
                                        <p:attrNameLst>
                                          <p:attrName>style.visibility</p:attrName>
                                        </p:attrNameLst>
                                      </p:cBhvr>
                                      <p:to>
                                        <p:strVal val="visible"/>
                                      </p:to>
                                    </p:set>
                                    <p:animEffect transition="in" filter="checkerboard(across)">
                                      <p:cBhvr>
                                        <p:cTn id="10" dur="500"/>
                                        <p:tgtEl>
                                          <p:spTgt spid="22535"/>
                                        </p:tgtEl>
                                      </p:cBhvr>
                                    </p:animEffect>
                                  </p:childTnLst>
                                </p:cTn>
                              </p:par>
                              <p:par>
                                <p:cTn id="11" presetID="5" presetClass="entr" presetSubtype="10" fill="hold" nodeType="withEffect">
                                  <p:stCondLst>
                                    <p:cond delay="0"/>
                                  </p:stCondLst>
                                  <p:childTnLst>
                                    <p:set>
                                      <p:cBhvr>
                                        <p:cTn id="12" dur="1" fill="hold">
                                          <p:stCondLst>
                                            <p:cond delay="0"/>
                                          </p:stCondLst>
                                        </p:cTn>
                                        <p:tgtEl>
                                          <p:spTgt spid="22536"/>
                                        </p:tgtEl>
                                        <p:attrNameLst>
                                          <p:attrName>style.visibility</p:attrName>
                                        </p:attrNameLst>
                                      </p:cBhvr>
                                      <p:to>
                                        <p:strVal val="visible"/>
                                      </p:to>
                                    </p:set>
                                    <p:animEffect transition="in" filter="checkerboard(across)">
                                      <p:cBhvr>
                                        <p:cTn id="13" dur="500"/>
                                        <p:tgtEl>
                                          <p:spTgt spid="22536"/>
                                        </p:tgtEl>
                                      </p:cBhvr>
                                    </p:animEffect>
                                  </p:childTnLst>
                                </p:cTn>
                              </p:par>
                              <p:par>
                                <p:cTn id="14" presetID="5" presetClass="entr" presetSubtype="10" fill="hold" nodeType="withEffect">
                                  <p:stCondLst>
                                    <p:cond delay="0"/>
                                  </p:stCondLst>
                                  <p:childTnLst>
                                    <p:set>
                                      <p:cBhvr>
                                        <p:cTn id="15" dur="1" fill="hold">
                                          <p:stCondLst>
                                            <p:cond delay="0"/>
                                          </p:stCondLst>
                                        </p:cTn>
                                        <p:tgtEl>
                                          <p:spTgt spid="22537"/>
                                        </p:tgtEl>
                                        <p:attrNameLst>
                                          <p:attrName>style.visibility</p:attrName>
                                        </p:attrNameLst>
                                      </p:cBhvr>
                                      <p:to>
                                        <p:strVal val="visible"/>
                                      </p:to>
                                    </p:set>
                                    <p:animEffect transition="in" filter="checkerboard(across)">
                                      <p:cBhvr>
                                        <p:cTn id="16" dur="500"/>
                                        <p:tgtEl>
                                          <p:spTgt spid="22537"/>
                                        </p:tgtEl>
                                      </p:cBhvr>
                                    </p:animEffect>
                                  </p:childTnLst>
                                </p:cTn>
                              </p:par>
                              <p:par>
                                <p:cTn id="17" presetID="5" presetClass="entr" presetSubtype="10" fill="hold" nodeType="withEffect">
                                  <p:stCondLst>
                                    <p:cond delay="0"/>
                                  </p:stCondLst>
                                  <p:childTnLst>
                                    <p:set>
                                      <p:cBhvr>
                                        <p:cTn id="18" dur="1" fill="hold">
                                          <p:stCondLst>
                                            <p:cond delay="0"/>
                                          </p:stCondLst>
                                        </p:cTn>
                                        <p:tgtEl>
                                          <p:spTgt spid="22538"/>
                                        </p:tgtEl>
                                        <p:attrNameLst>
                                          <p:attrName>style.visibility</p:attrName>
                                        </p:attrNameLst>
                                      </p:cBhvr>
                                      <p:to>
                                        <p:strVal val="visible"/>
                                      </p:to>
                                    </p:set>
                                    <p:animEffect transition="in" filter="checkerboard(across)">
                                      <p:cBhvr>
                                        <p:cTn id="19" dur="500"/>
                                        <p:tgtEl>
                                          <p:spTgt spid="22538"/>
                                        </p:tgtEl>
                                      </p:cBhvr>
                                    </p:animEffect>
                                  </p:childTnLst>
                                </p:cTn>
                              </p:par>
                              <p:par>
                                <p:cTn id="20" presetID="5" presetClass="entr" presetSubtype="10" fill="hold" nodeType="withEffect">
                                  <p:stCondLst>
                                    <p:cond delay="0"/>
                                  </p:stCondLst>
                                  <p:childTnLst>
                                    <p:set>
                                      <p:cBhvr>
                                        <p:cTn id="21" dur="1" fill="hold">
                                          <p:stCondLst>
                                            <p:cond delay="0"/>
                                          </p:stCondLst>
                                        </p:cTn>
                                        <p:tgtEl>
                                          <p:spTgt spid="22539"/>
                                        </p:tgtEl>
                                        <p:attrNameLst>
                                          <p:attrName>style.visibility</p:attrName>
                                        </p:attrNameLst>
                                      </p:cBhvr>
                                      <p:to>
                                        <p:strVal val="visible"/>
                                      </p:to>
                                    </p:set>
                                    <p:animEffect transition="in" filter="checkerboard(across)">
                                      <p:cBhvr>
                                        <p:cTn id="22" dur="500"/>
                                        <p:tgtEl>
                                          <p:spTgt spid="22539"/>
                                        </p:tgtEl>
                                      </p:cBhvr>
                                    </p:animEffect>
                                  </p:childTnLst>
                                </p:cTn>
                              </p:par>
                              <p:par>
                                <p:cTn id="23" presetID="5" presetClass="entr" presetSubtype="10" fill="hold" nodeType="withEffect">
                                  <p:stCondLst>
                                    <p:cond delay="0"/>
                                  </p:stCondLst>
                                  <p:childTnLst>
                                    <p:set>
                                      <p:cBhvr>
                                        <p:cTn id="24" dur="1" fill="hold">
                                          <p:stCondLst>
                                            <p:cond delay="0"/>
                                          </p:stCondLst>
                                        </p:cTn>
                                        <p:tgtEl>
                                          <p:spTgt spid="22540"/>
                                        </p:tgtEl>
                                        <p:attrNameLst>
                                          <p:attrName>style.visibility</p:attrName>
                                        </p:attrNameLst>
                                      </p:cBhvr>
                                      <p:to>
                                        <p:strVal val="visible"/>
                                      </p:to>
                                    </p:set>
                                    <p:animEffect transition="in" filter="checkerboard(across)">
                                      <p:cBhvr>
                                        <p:cTn id="25" dur="500"/>
                                        <p:tgtEl>
                                          <p:spTgt spid="22540"/>
                                        </p:tgtEl>
                                      </p:cBhvr>
                                    </p:animEffect>
                                  </p:childTnLst>
                                </p:cTn>
                              </p:par>
                              <p:par>
                                <p:cTn id="26" presetID="5" presetClass="entr" presetSubtype="10" fill="hold" nodeType="withEffect">
                                  <p:stCondLst>
                                    <p:cond delay="0"/>
                                  </p:stCondLst>
                                  <p:childTnLst>
                                    <p:set>
                                      <p:cBhvr>
                                        <p:cTn id="27" dur="1" fill="hold">
                                          <p:stCondLst>
                                            <p:cond delay="0"/>
                                          </p:stCondLst>
                                        </p:cTn>
                                        <p:tgtEl>
                                          <p:spTgt spid="22541"/>
                                        </p:tgtEl>
                                        <p:attrNameLst>
                                          <p:attrName>style.visibility</p:attrName>
                                        </p:attrNameLst>
                                      </p:cBhvr>
                                      <p:to>
                                        <p:strVal val="visible"/>
                                      </p:to>
                                    </p:set>
                                    <p:animEffect transition="in" filter="checkerboard(across)">
                                      <p:cBhvr>
                                        <p:cTn id="28" dur="500"/>
                                        <p:tgtEl>
                                          <p:spTgt spid="22541"/>
                                        </p:tgtEl>
                                      </p:cBhvr>
                                    </p:animEffect>
                                  </p:childTnLst>
                                </p:cTn>
                              </p:par>
                              <p:par>
                                <p:cTn id="29" presetID="5" presetClass="entr" presetSubtype="10" fill="hold" nodeType="withEffect">
                                  <p:stCondLst>
                                    <p:cond delay="0"/>
                                  </p:stCondLst>
                                  <p:childTnLst>
                                    <p:set>
                                      <p:cBhvr>
                                        <p:cTn id="30" dur="1" fill="hold">
                                          <p:stCondLst>
                                            <p:cond delay="0"/>
                                          </p:stCondLst>
                                        </p:cTn>
                                        <p:tgtEl>
                                          <p:spTgt spid="22542"/>
                                        </p:tgtEl>
                                        <p:attrNameLst>
                                          <p:attrName>style.visibility</p:attrName>
                                        </p:attrNameLst>
                                      </p:cBhvr>
                                      <p:to>
                                        <p:strVal val="visible"/>
                                      </p:to>
                                    </p:set>
                                    <p:animEffect transition="in" filter="checkerboard(across)">
                                      <p:cBhvr>
                                        <p:cTn id="31" dur="500"/>
                                        <p:tgtEl>
                                          <p:spTgt spid="22542"/>
                                        </p:tgtEl>
                                      </p:cBhvr>
                                    </p:animEffect>
                                  </p:childTnLst>
                                </p:cTn>
                              </p:par>
                              <p:par>
                                <p:cTn id="32" presetID="5" presetClass="entr" presetSubtype="10" fill="hold" nodeType="withEffect">
                                  <p:stCondLst>
                                    <p:cond delay="0"/>
                                  </p:stCondLst>
                                  <p:childTnLst>
                                    <p:set>
                                      <p:cBhvr>
                                        <p:cTn id="33" dur="1" fill="hold">
                                          <p:stCondLst>
                                            <p:cond delay="0"/>
                                          </p:stCondLst>
                                        </p:cTn>
                                        <p:tgtEl>
                                          <p:spTgt spid="22543"/>
                                        </p:tgtEl>
                                        <p:attrNameLst>
                                          <p:attrName>style.visibility</p:attrName>
                                        </p:attrNameLst>
                                      </p:cBhvr>
                                      <p:to>
                                        <p:strVal val="visible"/>
                                      </p:to>
                                    </p:set>
                                    <p:animEffect transition="in" filter="checkerboard(across)">
                                      <p:cBhvr>
                                        <p:cTn id="34" dur="500"/>
                                        <p:tgtEl>
                                          <p:spTgt spid="22543"/>
                                        </p:tgtEl>
                                      </p:cBhvr>
                                    </p:animEffect>
                                  </p:childTnLst>
                                </p:cTn>
                              </p:par>
                              <p:par>
                                <p:cTn id="35" presetID="5" presetClass="entr" presetSubtype="10" fill="hold" nodeType="withEffect">
                                  <p:stCondLst>
                                    <p:cond delay="0"/>
                                  </p:stCondLst>
                                  <p:childTnLst>
                                    <p:set>
                                      <p:cBhvr>
                                        <p:cTn id="36" dur="1" fill="hold">
                                          <p:stCondLst>
                                            <p:cond delay="0"/>
                                          </p:stCondLst>
                                        </p:cTn>
                                        <p:tgtEl>
                                          <p:spTgt spid="22544"/>
                                        </p:tgtEl>
                                        <p:attrNameLst>
                                          <p:attrName>style.visibility</p:attrName>
                                        </p:attrNameLst>
                                      </p:cBhvr>
                                      <p:to>
                                        <p:strVal val="visible"/>
                                      </p:to>
                                    </p:set>
                                    <p:animEffect transition="in" filter="checkerboard(across)">
                                      <p:cBhvr>
                                        <p:cTn id="37" dur="500"/>
                                        <p:tgtEl>
                                          <p:spTgt spid="22544"/>
                                        </p:tgtEl>
                                      </p:cBhvr>
                                    </p:animEffect>
                                  </p:childTnLst>
                                </p:cTn>
                              </p:par>
                              <p:par>
                                <p:cTn id="38" presetID="5" presetClass="entr" presetSubtype="10" fill="hold" nodeType="withEffect">
                                  <p:stCondLst>
                                    <p:cond delay="0"/>
                                  </p:stCondLst>
                                  <p:childTnLst>
                                    <p:set>
                                      <p:cBhvr>
                                        <p:cTn id="39" dur="1" fill="hold">
                                          <p:stCondLst>
                                            <p:cond delay="0"/>
                                          </p:stCondLst>
                                        </p:cTn>
                                        <p:tgtEl>
                                          <p:spTgt spid="22545"/>
                                        </p:tgtEl>
                                        <p:attrNameLst>
                                          <p:attrName>style.visibility</p:attrName>
                                        </p:attrNameLst>
                                      </p:cBhvr>
                                      <p:to>
                                        <p:strVal val="visible"/>
                                      </p:to>
                                    </p:set>
                                    <p:animEffect transition="in" filter="checkerboard(across)">
                                      <p:cBhvr>
                                        <p:cTn id="40" dur="500"/>
                                        <p:tgtEl>
                                          <p:spTgt spid="22545"/>
                                        </p:tgtEl>
                                      </p:cBhvr>
                                    </p:animEffect>
                                  </p:childTnLst>
                                </p:cTn>
                              </p:par>
                              <p:par>
                                <p:cTn id="41" presetID="5" presetClass="entr" presetSubtype="10" fill="hold" nodeType="withEffect">
                                  <p:stCondLst>
                                    <p:cond delay="0"/>
                                  </p:stCondLst>
                                  <p:childTnLst>
                                    <p:set>
                                      <p:cBhvr>
                                        <p:cTn id="42" dur="1" fill="hold">
                                          <p:stCondLst>
                                            <p:cond delay="0"/>
                                          </p:stCondLst>
                                        </p:cTn>
                                        <p:tgtEl>
                                          <p:spTgt spid="22546"/>
                                        </p:tgtEl>
                                        <p:attrNameLst>
                                          <p:attrName>style.visibility</p:attrName>
                                        </p:attrNameLst>
                                      </p:cBhvr>
                                      <p:to>
                                        <p:strVal val="visible"/>
                                      </p:to>
                                    </p:set>
                                    <p:animEffect transition="in" filter="checkerboard(across)">
                                      <p:cBhvr>
                                        <p:cTn id="43" dur="500"/>
                                        <p:tgtEl>
                                          <p:spTgt spid="22546"/>
                                        </p:tgtEl>
                                      </p:cBhvr>
                                    </p:animEffect>
                                  </p:childTnLst>
                                </p:cTn>
                              </p:par>
                              <p:par>
                                <p:cTn id="44" presetID="5" presetClass="entr" presetSubtype="10" fill="hold" nodeType="withEffect">
                                  <p:stCondLst>
                                    <p:cond delay="0"/>
                                  </p:stCondLst>
                                  <p:childTnLst>
                                    <p:set>
                                      <p:cBhvr>
                                        <p:cTn id="45" dur="1" fill="hold">
                                          <p:stCondLst>
                                            <p:cond delay="0"/>
                                          </p:stCondLst>
                                        </p:cTn>
                                        <p:tgtEl>
                                          <p:spTgt spid="22547"/>
                                        </p:tgtEl>
                                        <p:attrNameLst>
                                          <p:attrName>style.visibility</p:attrName>
                                        </p:attrNameLst>
                                      </p:cBhvr>
                                      <p:to>
                                        <p:strVal val="visible"/>
                                      </p:to>
                                    </p:set>
                                    <p:animEffect transition="in" filter="checkerboard(across)">
                                      <p:cBhvr>
                                        <p:cTn id="46" dur="500"/>
                                        <p:tgtEl>
                                          <p:spTgt spid="22547"/>
                                        </p:tgtEl>
                                      </p:cBhvr>
                                    </p:animEffect>
                                  </p:childTnLst>
                                </p:cTn>
                              </p:par>
                              <p:par>
                                <p:cTn id="47" presetID="5" presetClass="entr" presetSubtype="10" fill="hold" nodeType="withEffect">
                                  <p:stCondLst>
                                    <p:cond delay="0"/>
                                  </p:stCondLst>
                                  <p:childTnLst>
                                    <p:set>
                                      <p:cBhvr>
                                        <p:cTn id="48" dur="1" fill="hold">
                                          <p:stCondLst>
                                            <p:cond delay="0"/>
                                          </p:stCondLst>
                                        </p:cTn>
                                        <p:tgtEl>
                                          <p:spTgt spid="22548"/>
                                        </p:tgtEl>
                                        <p:attrNameLst>
                                          <p:attrName>style.visibility</p:attrName>
                                        </p:attrNameLst>
                                      </p:cBhvr>
                                      <p:to>
                                        <p:strVal val="visible"/>
                                      </p:to>
                                    </p:set>
                                    <p:animEffect transition="in" filter="checkerboard(across)">
                                      <p:cBhvr>
                                        <p:cTn id="49" dur="500"/>
                                        <p:tgtEl>
                                          <p:spTgt spid="22548"/>
                                        </p:tgtEl>
                                      </p:cBhvr>
                                    </p:animEffect>
                                  </p:childTnLst>
                                </p:cTn>
                              </p:par>
                              <p:par>
                                <p:cTn id="50" presetID="5" presetClass="entr" presetSubtype="10" fill="hold" nodeType="withEffect">
                                  <p:stCondLst>
                                    <p:cond delay="0"/>
                                  </p:stCondLst>
                                  <p:childTnLst>
                                    <p:set>
                                      <p:cBhvr>
                                        <p:cTn id="51" dur="1" fill="hold">
                                          <p:stCondLst>
                                            <p:cond delay="0"/>
                                          </p:stCondLst>
                                        </p:cTn>
                                        <p:tgtEl>
                                          <p:spTgt spid="22549"/>
                                        </p:tgtEl>
                                        <p:attrNameLst>
                                          <p:attrName>style.visibility</p:attrName>
                                        </p:attrNameLst>
                                      </p:cBhvr>
                                      <p:to>
                                        <p:strVal val="visible"/>
                                      </p:to>
                                    </p:set>
                                    <p:animEffect transition="in" filter="checkerboard(across)">
                                      <p:cBhvr>
                                        <p:cTn id="52" dur="500"/>
                                        <p:tgtEl>
                                          <p:spTgt spid="22549"/>
                                        </p:tgtEl>
                                      </p:cBhvr>
                                    </p:animEffect>
                                  </p:childTnLst>
                                </p:cTn>
                              </p:par>
                              <p:par>
                                <p:cTn id="53" presetID="5" presetClass="entr" presetSubtype="10" fill="hold" nodeType="withEffect">
                                  <p:stCondLst>
                                    <p:cond delay="0"/>
                                  </p:stCondLst>
                                  <p:childTnLst>
                                    <p:set>
                                      <p:cBhvr>
                                        <p:cTn id="54" dur="1" fill="hold">
                                          <p:stCondLst>
                                            <p:cond delay="0"/>
                                          </p:stCondLst>
                                        </p:cTn>
                                        <p:tgtEl>
                                          <p:spTgt spid="22550"/>
                                        </p:tgtEl>
                                        <p:attrNameLst>
                                          <p:attrName>style.visibility</p:attrName>
                                        </p:attrNameLst>
                                      </p:cBhvr>
                                      <p:to>
                                        <p:strVal val="visible"/>
                                      </p:to>
                                    </p:set>
                                    <p:animEffect transition="in" filter="checkerboard(across)">
                                      <p:cBhvr>
                                        <p:cTn id="55" dur="500"/>
                                        <p:tgtEl>
                                          <p:spTgt spid="22550"/>
                                        </p:tgtEl>
                                      </p:cBhvr>
                                    </p:animEffect>
                                  </p:childTnLst>
                                </p:cTn>
                              </p:par>
                              <p:par>
                                <p:cTn id="56" presetID="5" presetClass="entr" presetSubtype="10" fill="hold" nodeType="withEffect">
                                  <p:stCondLst>
                                    <p:cond delay="0"/>
                                  </p:stCondLst>
                                  <p:childTnLst>
                                    <p:set>
                                      <p:cBhvr>
                                        <p:cTn id="57" dur="1" fill="hold">
                                          <p:stCondLst>
                                            <p:cond delay="0"/>
                                          </p:stCondLst>
                                        </p:cTn>
                                        <p:tgtEl>
                                          <p:spTgt spid="22551"/>
                                        </p:tgtEl>
                                        <p:attrNameLst>
                                          <p:attrName>style.visibility</p:attrName>
                                        </p:attrNameLst>
                                      </p:cBhvr>
                                      <p:to>
                                        <p:strVal val="visible"/>
                                      </p:to>
                                    </p:set>
                                    <p:animEffect transition="in" filter="checkerboard(across)">
                                      <p:cBhvr>
                                        <p:cTn id="58" dur="500"/>
                                        <p:tgtEl>
                                          <p:spTgt spid="22551"/>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checkerboard(across)">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nodeType="clickEffect">
                                  <p:stCondLst>
                                    <p:cond delay="0"/>
                                  </p:stCondLst>
                                  <p:childTnLst>
                                    <p:set>
                                      <p:cBhvr>
                                        <p:cTn id="67" dur="1" fill="hold">
                                          <p:stCondLst>
                                            <p:cond delay="0"/>
                                          </p:stCondLst>
                                        </p:cTn>
                                        <p:tgtEl>
                                          <p:spTgt spid="22552"/>
                                        </p:tgtEl>
                                        <p:attrNameLst>
                                          <p:attrName>style.visibility</p:attrName>
                                        </p:attrNameLst>
                                      </p:cBhvr>
                                      <p:to>
                                        <p:strVal val="visible"/>
                                      </p:to>
                                    </p:set>
                                    <p:animEffect transition="in" filter="checkerboard(across)">
                                      <p:cBhvr>
                                        <p:cTn id="68" dur="500"/>
                                        <p:tgtEl>
                                          <p:spTgt spid="22552"/>
                                        </p:tgtEl>
                                      </p:cBhvr>
                                    </p:animEffect>
                                  </p:childTnLst>
                                </p:cTn>
                              </p:par>
                              <p:par>
                                <p:cTn id="69" presetID="5" presetClass="entr" presetSubtype="10" fill="hold" nodeType="withEffect">
                                  <p:stCondLst>
                                    <p:cond delay="0"/>
                                  </p:stCondLst>
                                  <p:childTnLst>
                                    <p:set>
                                      <p:cBhvr>
                                        <p:cTn id="70" dur="1" fill="hold">
                                          <p:stCondLst>
                                            <p:cond delay="0"/>
                                          </p:stCondLst>
                                        </p:cTn>
                                        <p:tgtEl>
                                          <p:spTgt spid="22553"/>
                                        </p:tgtEl>
                                        <p:attrNameLst>
                                          <p:attrName>style.visibility</p:attrName>
                                        </p:attrNameLst>
                                      </p:cBhvr>
                                      <p:to>
                                        <p:strVal val="visible"/>
                                      </p:to>
                                    </p:set>
                                    <p:animEffect transition="in" filter="checkerboard(across)">
                                      <p:cBhvr>
                                        <p:cTn id="71" dur="500"/>
                                        <p:tgtEl>
                                          <p:spTgt spid="22553"/>
                                        </p:tgtEl>
                                      </p:cBhvr>
                                    </p:animEffect>
                                  </p:childTnLst>
                                </p:cTn>
                              </p:par>
                              <p:par>
                                <p:cTn id="72" presetID="5" presetClass="entr" presetSubtype="10" fill="hold" nodeType="withEffect">
                                  <p:stCondLst>
                                    <p:cond delay="0"/>
                                  </p:stCondLst>
                                  <p:childTnLst>
                                    <p:set>
                                      <p:cBhvr>
                                        <p:cTn id="73" dur="1" fill="hold">
                                          <p:stCondLst>
                                            <p:cond delay="0"/>
                                          </p:stCondLst>
                                        </p:cTn>
                                        <p:tgtEl>
                                          <p:spTgt spid="22554"/>
                                        </p:tgtEl>
                                        <p:attrNameLst>
                                          <p:attrName>style.visibility</p:attrName>
                                        </p:attrNameLst>
                                      </p:cBhvr>
                                      <p:to>
                                        <p:strVal val="visible"/>
                                      </p:to>
                                    </p:set>
                                    <p:animEffect transition="in" filter="checkerboard(across)">
                                      <p:cBhvr>
                                        <p:cTn id="74" dur="500"/>
                                        <p:tgtEl>
                                          <p:spTgt spid="22554"/>
                                        </p:tgtEl>
                                      </p:cBhvr>
                                    </p:animEffect>
                                  </p:childTnLst>
                                </p:cTn>
                              </p:par>
                              <p:par>
                                <p:cTn id="75" presetID="5" presetClass="entr" presetSubtype="10" fill="hold" nodeType="withEffect">
                                  <p:stCondLst>
                                    <p:cond delay="0"/>
                                  </p:stCondLst>
                                  <p:childTnLst>
                                    <p:set>
                                      <p:cBhvr>
                                        <p:cTn id="76" dur="1" fill="hold">
                                          <p:stCondLst>
                                            <p:cond delay="0"/>
                                          </p:stCondLst>
                                        </p:cTn>
                                        <p:tgtEl>
                                          <p:spTgt spid="22555"/>
                                        </p:tgtEl>
                                        <p:attrNameLst>
                                          <p:attrName>style.visibility</p:attrName>
                                        </p:attrNameLst>
                                      </p:cBhvr>
                                      <p:to>
                                        <p:strVal val="visible"/>
                                      </p:to>
                                    </p:set>
                                    <p:animEffect transition="in" filter="checkerboard(across)">
                                      <p:cBhvr>
                                        <p:cTn id="77" dur="500"/>
                                        <p:tgtEl>
                                          <p:spTgt spid="22555"/>
                                        </p:tgtEl>
                                      </p:cBhvr>
                                    </p:animEffect>
                                  </p:childTnLst>
                                </p:cTn>
                              </p:par>
                              <p:par>
                                <p:cTn id="78" presetID="5" presetClass="entr" presetSubtype="10" fill="hold" nodeType="withEffect">
                                  <p:stCondLst>
                                    <p:cond delay="0"/>
                                  </p:stCondLst>
                                  <p:childTnLst>
                                    <p:set>
                                      <p:cBhvr>
                                        <p:cTn id="79" dur="1" fill="hold">
                                          <p:stCondLst>
                                            <p:cond delay="0"/>
                                          </p:stCondLst>
                                        </p:cTn>
                                        <p:tgtEl>
                                          <p:spTgt spid="22556"/>
                                        </p:tgtEl>
                                        <p:attrNameLst>
                                          <p:attrName>style.visibility</p:attrName>
                                        </p:attrNameLst>
                                      </p:cBhvr>
                                      <p:to>
                                        <p:strVal val="visible"/>
                                      </p:to>
                                    </p:set>
                                    <p:animEffect transition="in" filter="checkerboard(across)">
                                      <p:cBhvr>
                                        <p:cTn id="80" dur="500"/>
                                        <p:tgtEl>
                                          <p:spTgt spid="22556"/>
                                        </p:tgtEl>
                                      </p:cBhvr>
                                    </p:animEffect>
                                  </p:childTnLst>
                                </p:cTn>
                              </p:par>
                              <p:par>
                                <p:cTn id="81" presetID="5" presetClass="entr" presetSubtype="10" fill="hold" nodeType="withEffect">
                                  <p:stCondLst>
                                    <p:cond delay="0"/>
                                  </p:stCondLst>
                                  <p:childTnLst>
                                    <p:set>
                                      <p:cBhvr>
                                        <p:cTn id="82" dur="1" fill="hold">
                                          <p:stCondLst>
                                            <p:cond delay="0"/>
                                          </p:stCondLst>
                                        </p:cTn>
                                        <p:tgtEl>
                                          <p:spTgt spid="22557"/>
                                        </p:tgtEl>
                                        <p:attrNameLst>
                                          <p:attrName>style.visibility</p:attrName>
                                        </p:attrNameLst>
                                      </p:cBhvr>
                                      <p:to>
                                        <p:strVal val="visible"/>
                                      </p:to>
                                    </p:set>
                                    <p:animEffect transition="in" filter="checkerboard(across)">
                                      <p:cBhvr>
                                        <p:cTn id="83" dur="500"/>
                                        <p:tgtEl>
                                          <p:spTgt spid="22557"/>
                                        </p:tgtEl>
                                      </p:cBhvr>
                                    </p:animEffect>
                                  </p:childTnLst>
                                </p:cTn>
                              </p:par>
                              <p:par>
                                <p:cTn id="84" presetID="5" presetClass="entr" presetSubtype="10" fill="hold" nodeType="withEffect">
                                  <p:stCondLst>
                                    <p:cond delay="0"/>
                                  </p:stCondLst>
                                  <p:childTnLst>
                                    <p:set>
                                      <p:cBhvr>
                                        <p:cTn id="85" dur="1" fill="hold">
                                          <p:stCondLst>
                                            <p:cond delay="0"/>
                                          </p:stCondLst>
                                        </p:cTn>
                                        <p:tgtEl>
                                          <p:spTgt spid="22558"/>
                                        </p:tgtEl>
                                        <p:attrNameLst>
                                          <p:attrName>style.visibility</p:attrName>
                                        </p:attrNameLst>
                                      </p:cBhvr>
                                      <p:to>
                                        <p:strVal val="visible"/>
                                      </p:to>
                                    </p:set>
                                    <p:animEffect transition="in" filter="checkerboard(across)">
                                      <p:cBhvr>
                                        <p:cTn id="86" dur="500"/>
                                        <p:tgtEl>
                                          <p:spTgt spid="22558"/>
                                        </p:tgtEl>
                                      </p:cBhvr>
                                    </p:animEffect>
                                  </p:childTnLst>
                                </p:cTn>
                              </p:par>
                              <p:par>
                                <p:cTn id="87" presetID="5" presetClass="entr" presetSubtype="10" fill="hold" nodeType="withEffect">
                                  <p:stCondLst>
                                    <p:cond delay="0"/>
                                  </p:stCondLst>
                                  <p:childTnLst>
                                    <p:set>
                                      <p:cBhvr>
                                        <p:cTn id="88" dur="1" fill="hold">
                                          <p:stCondLst>
                                            <p:cond delay="0"/>
                                          </p:stCondLst>
                                        </p:cTn>
                                        <p:tgtEl>
                                          <p:spTgt spid="22559"/>
                                        </p:tgtEl>
                                        <p:attrNameLst>
                                          <p:attrName>style.visibility</p:attrName>
                                        </p:attrNameLst>
                                      </p:cBhvr>
                                      <p:to>
                                        <p:strVal val="visible"/>
                                      </p:to>
                                    </p:set>
                                    <p:animEffect transition="in" filter="checkerboard(across)">
                                      <p:cBhvr>
                                        <p:cTn id="89" dur="500"/>
                                        <p:tgtEl>
                                          <p:spTgt spid="22559"/>
                                        </p:tgtEl>
                                      </p:cBhvr>
                                    </p:animEffect>
                                  </p:childTnLst>
                                </p:cTn>
                              </p:par>
                              <p:par>
                                <p:cTn id="90" presetID="5" presetClass="entr" presetSubtype="10" fill="hold" nodeType="withEffect">
                                  <p:stCondLst>
                                    <p:cond delay="0"/>
                                  </p:stCondLst>
                                  <p:childTnLst>
                                    <p:set>
                                      <p:cBhvr>
                                        <p:cTn id="91" dur="1" fill="hold">
                                          <p:stCondLst>
                                            <p:cond delay="0"/>
                                          </p:stCondLst>
                                        </p:cTn>
                                        <p:tgtEl>
                                          <p:spTgt spid="22560"/>
                                        </p:tgtEl>
                                        <p:attrNameLst>
                                          <p:attrName>style.visibility</p:attrName>
                                        </p:attrNameLst>
                                      </p:cBhvr>
                                      <p:to>
                                        <p:strVal val="visible"/>
                                      </p:to>
                                    </p:set>
                                    <p:animEffect transition="in" filter="checkerboard(across)">
                                      <p:cBhvr>
                                        <p:cTn id="92" dur="500"/>
                                        <p:tgtEl>
                                          <p:spTgt spid="22560"/>
                                        </p:tgtEl>
                                      </p:cBhvr>
                                    </p:animEffect>
                                  </p:childTnLst>
                                </p:cTn>
                              </p:par>
                              <p:par>
                                <p:cTn id="93" presetID="5" presetClass="entr" presetSubtype="10" fill="hold" nodeType="withEffect">
                                  <p:stCondLst>
                                    <p:cond delay="0"/>
                                  </p:stCondLst>
                                  <p:childTnLst>
                                    <p:set>
                                      <p:cBhvr>
                                        <p:cTn id="94" dur="1" fill="hold">
                                          <p:stCondLst>
                                            <p:cond delay="0"/>
                                          </p:stCondLst>
                                        </p:cTn>
                                        <p:tgtEl>
                                          <p:spTgt spid="22561"/>
                                        </p:tgtEl>
                                        <p:attrNameLst>
                                          <p:attrName>style.visibility</p:attrName>
                                        </p:attrNameLst>
                                      </p:cBhvr>
                                      <p:to>
                                        <p:strVal val="visible"/>
                                      </p:to>
                                    </p:set>
                                    <p:animEffect transition="in" filter="checkerboard(across)">
                                      <p:cBhvr>
                                        <p:cTn id="95" dur="500"/>
                                        <p:tgtEl>
                                          <p:spTgt spid="22561"/>
                                        </p:tgtEl>
                                      </p:cBhvr>
                                    </p:animEffect>
                                  </p:childTnLst>
                                </p:cTn>
                              </p:par>
                              <p:par>
                                <p:cTn id="96" presetID="5" presetClass="entr" presetSubtype="10" fill="hold" nodeType="withEffect">
                                  <p:stCondLst>
                                    <p:cond delay="0"/>
                                  </p:stCondLst>
                                  <p:childTnLst>
                                    <p:set>
                                      <p:cBhvr>
                                        <p:cTn id="97" dur="1" fill="hold">
                                          <p:stCondLst>
                                            <p:cond delay="0"/>
                                          </p:stCondLst>
                                        </p:cTn>
                                        <p:tgtEl>
                                          <p:spTgt spid="22562"/>
                                        </p:tgtEl>
                                        <p:attrNameLst>
                                          <p:attrName>style.visibility</p:attrName>
                                        </p:attrNameLst>
                                      </p:cBhvr>
                                      <p:to>
                                        <p:strVal val="visible"/>
                                      </p:to>
                                    </p:set>
                                    <p:animEffect transition="in" filter="checkerboard(across)">
                                      <p:cBhvr>
                                        <p:cTn id="98" dur="500"/>
                                        <p:tgtEl>
                                          <p:spTgt spid="22562"/>
                                        </p:tgtEl>
                                      </p:cBhvr>
                                    </p:animEffect>
                                  </p:childTnLst>
                                </p:cTn>
                              </p:par>
                              <p:par>
                                <p:cTn id="99" presetID="5" presetClass="entr" presetSubtype="10" fill="hold" nodeType="withEffect">
                                  <p:stCondLst>
                                    <p:cond delay="0"/>
                                  </p:stCondLst>
                                  <p:childTnLst>
                                    <p:set>
                                      <p:cBhvr>
                                        <p:cTn id="100" dur="1" fill="hold">
                                          <p:stCondLst>
                                            <p:cond delay="0"/>
                                          </p:stCondLst>
                                        </p:cTn>
                                        <p:tgtEl>
                                          <p:spTgt spid="22563"/>
                                        </p:tgtEl>
                                        <p:attrNameLst>
                                          <p:attrName>style.visibility</p:attrName>
                                        </p:attrNameLst>
                                      </p:cBhvr>
                                      <p:to>
                                        <p:strVal val="visible"/>
                                      </p:to>
                                    </p:set>
                                    <p:animEffect transition="in" filter="checkerboard(across)">
                                      <p:cBhvr>
                                        <p:cTn id="101" dur="500"/>
                                        <p:tgtEl>
                                          <p:spTgt spid="22563"/>
                                        </p:tgtEl>
                                      </p:cBhvr>
                                    </p:animEffect>
                                  </p:childTnLst>
                                </p:cTn>
                              </p:par>
                              <p:par>
                                <p:cTn id="102" presetID="5" presetClass="entr" presetSubtype="10" fill="hold" nodeType="withEffect">
                                  <p:stCondLst>
                                    <p:cond delay="0"/>
                                  </p:stCondLst>
                                  <p:childTnLst>
                                    <p:set>
                                      <p:cBhvr>
                                        <p:cTn id="103" dur="1" fill="hold">
                                          <p:stCondLst>
                                            <p:cond delay="0"/>
                                          </p:stCondLst>
                                        </p:cTn>
                                        <p:tgtEl>
                                          <p:spTgt spid="22564"/>
                                        </p:tgtEl>
                                        <p:attrNameLst>
                                          <p:attrName>style.visibility</p:attrName>
                                        </p:attrNameLst>
                                      </p:cBhvr>
                                      <p:to>
                                        <p:strVal val="visible"/>
                                      </p:to>
                                    </p:set>
                                    <p:animEffect transition="in" filter="checkerboard(across)">
                                      <p:cBhvr>
                                        <p:cTn id="104" dur="500"/>
                                        <p:tgtEl>
                                          <p:spTgt spid="22564"/>
                                        </p:tgtEl>
                                      </p:cBhvr>
                                    </p:animEffect>
                                  </p:childTnLst>
                                </p:cTn>
                              </p:par>
                              <p:par>
                                <p:cTn id="105" presetID="5" presetClass="entr" presetSubtype="10" fill="hold" nodeType="withEffect">
                                  <p:stCondLst>
                                    <p:cond delay="0"/>
                                  </p:stCondLst>
                                  <p:childTnLst>
                                    <p:set>
                                      <p:cBhvr>
                                        <p:cTn id="106" dur="1" fill="hold">
                                          <p:stCondLst>
                                            <p:cond delay="0"/>
                                          </p:stCondLst>
                                        </p:cTn>
                                        <p:tgtEl>
                                          <p:spTgt spid="22565"/>
                                        </p:tgtEl>
                                        <p:attrNameLst>
                                          <p:attrName>style.visibility</p:attrName>
                                        </p:attrNameLst>
                                      </p:cBhvr>
                                      <p:to>
                                        <p:strVal val="visible"/>
                                      </p:to>
                                    </p:set>
                                    <p:animEffect transition="in" filter="checkerboard(across)">
                                      <p:cBhvr>
                                        <p:cTn id="107" dur="500"/>
                                        <p:tgtEl>
                                          <p:spTgt spid="22565"/>
                                        </p:tgtEl>
                                      </p:cBhvr>
                                    </p:animEffect>
                                  </p:childTnLst>
                                </p:cTn>
                              </p:par>
                              <p:par>
                                <p:cTn id="108" presetID="5" presetClass="entr" presetSubtype="10" fill="hold" nodeType="withEffect">
                                  <p:stCondLst>
                                    <p:cond delay="0"/>
                                  </p:stCondLst>
                                  <p:childTnLst>
                                    <p:set>
                                      <p:cBhvr>
                                        <p:cTn id="109" dur="1" fill="hold">
                                          <p:stCondLst>
                                            <p:cond delay="0"/>
                                          </p:stCondLst>
                                        </p:cTn>
                                        <p:tgtEl>
                                          <p:spTgt spid="22566"/>
                                        </p:tgtEl>
                                        <p:attrNameLst>
                                          <p:attrName>style.visibility</p:attrName>
                                        </p:attrNameLst>
                                      </p:cBhvr>
                                      <p:to>
                                        <p:strVal val="visible"/>
                                      </p:to>
                                    </p:set>
                                    <p:animEffect transition="in" filter="checkerboard(across)">
                                      <p:cBhvr>
                                        <p:cTn id="110" dur="500"/>
                                        <p:tgtEl>
                                          <p:spTgt spid="22566"/>
                                        </p:tgtEl>
                                      </p:cBhvr>
                                    </p:animEffect>
                                  </p:childTnLst>
                                </p:cTn>
                              </p:par>
                              <p:par>
                                <p:cTn id="111" presetID="5" presetClass="entr" presetSubtype="10" fill="hold" nodeType="withEffect">
                                  <p:stCondLst>
                                    <p:cond delay="0"/>
                                  </p:stCondLst>
                                  <p:childTnLst>
                                    <p:set>
                                      <p:cBhvr>
                                        <p:cTn id="112" dur="1" fill="hold">
                                          <p:stCondLst>
                                            <p:cond delay="0"/>
                                          </p:stCondLst>
                                        </p:cTn>
                                        <p:tgtEl>
                                          <p:spTgt spid="22567"/>
                                        </p:tgtEl>
                                        <p:attrNameLst>
                                          <p:attrName>style.visibility</p:attrName>
                                        </p:attrNameLst>
                                      </p:cBhvr>
                                      <p:to>
                                        <p:strVal val="visible"/>
                                      </p:to>
                                    </p:set>
                                    <p:animEffect transition="in" filter="checkerboard(across)">
                                      <p:cBhvr>
                                        <p:cTn id="113" dur="500"/>
                                        <p:tgtEl>
                                          <p:spTgt spid="22567"/>
                                        </p:tgtEl>
                                      </p:cBhvr>
                                    </p:animEffect>
                                  </p:childTnLst>
                                </p:cTn>
                              </p:par>
                              <p:par>
                                <p:cTn id="114" presetID="5" presetClass="entr" presetSubtype="10" fill="hold" nodeType="withEffect">
                                  <p:stCondLst>
                                    <p:cond delay="0"/>
                                  </p:stCondLst>
                                  <p:childTnLst>
                                    <p:set>
                                      <p:cBhvr>
                                        <p:cTn id="115" dur="1" fill="hold">
                                          <p:stCondLst>
                                            <p:cond delay="0"/>
                                          </p:stCondLst>
                                        </p:cTn>
                                        <p:tgtEl>
                                          <p:spTgt spid="22568"/>
                                        </p:tgtEl>
                                        <p:attrNameLst>
                                          <p:attrName>style.visibility</p:attrName>
                                        </p:attrNameLst>
                                      </p:cBhvr>
                                      <p:to>
                                        <p:strVal val="visible"/>
                                      </p:to>
                                    </p:set>
                                    <p:animEffect transition="in" filter="checkerboard(across)">
                                      <p:cBhvr>
                                        <p:cTn id="116" dur="500"/>
                                        <p:tgtEl>
                                          <p:spTgt spid="22568"/>
                                        </p:tgtEl>
                                      </p:cBhvr>
                                    </p:animEffect>
                                  </p:childTnLst>
                                </p:cTn>
                              </p:par>
                              <p:par>
                                <p:cTn id="117" presetID="5" presetClass="entr" presetSubtype="10" fill="hold" nodeType="withEffect">
                                  <p:stCondLst>
                                    <p:cond delay="0"/>
                                  </p:stCondLst>
                                  <p:childTnLst>
                                    <p:set>
                                      <p:cBhvr>
                                        <p:cTn id="118" dur="1" fill="hold">
                                          <p:stCondLst>
                                            <p:cond delay="0"/>
                                          </p:stCondLst>
                                        </p:cTn>
                                        <p:tgtEl>
                                          <p:spTgt spid="22569"/>
                                        </p:tgtEl>
                                        <p:attrNameLst>
                                          <p:attrName>style.visibility</p:attrName>
                                        </p:attrNameLst>
                                      </p:cBhvr>
                                      <p:to>
                                        <p:strVal val="visible"/>
                                      </p:to>
                                    </p:set>
                                    <p:animEffect transition="in" filter="checkerboard(across)">
                                      <p:cBhvr>
                                        <p:cTn id="119" dur="500"/>
                                        <p:tgtEl>
                                          <p:spTgt spid="22569"/>
                                        </p:tgtEl>
                                      </p:cBhvr>
                                    </p:animEffect>
                                  </p:childTnLst>
                                </p:cTn>
                              </p:par>
                              <p:par>
                                <p:cTn id="120" presetID="5" presetClass="entr" presetSubtype="10" fill="hold" nodeType="withEffect">
                                  <p:stCondLst>
                                    <p:cond delay="0"/>
                                  </p:stCondLst>
                                  <p:childTnLst>
                                    <p:set>
                                      <p:cBhvr>
                                        <p:cTn id="121" dur="1" fill="hold">
                                          <p:stCondLst>
                                            <p:cond delay="0"/>
                                          </p:stCondLst>
                                        </p:cTn>
                                        <p:tgtEl>
                                          <p:spTgt spid="60"/>
                                        </p:tgtEl>
                                        <p:attrNameLst>
                                          <p:attrName>style.visibility</p:attrName>
                                        </p:attrNameLst>
                                      </p:cBhvr>
                                      <p:to>
                                        <p:strVal val="visible"/>
                                      </p:to>
                                    </p:set>
                                    <p:animEffect transition="in" filter="checkerboard(across)">
                                      <p:cBhvr>
                                        <p:cTn id="122" dur="500"/>
                                        <p:tgtEl>
                                          <p:spTgt spid="60"/>
                                        </p:tgtEl>
                                      </p:cBhvr>
                                    </p:animEffect>
                                  </p:childTnLst>
                                </p:cTn>
                              </p:par>
                              <p:par>
                                <p:cTn id="123" presetID="5" presetClass="entr" presetSubtype="10"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animEffect transition="in" filter="checkerboard(across)">
                                      <p:cBhvr>
                                        <p:cTn id="125" dur="500"/>
                                        <p:tgtEl>
                                          <p:spTgt spid="61"/>
                                        </p:tgtEl>
                                      </p:cBhvr>
                                    </p:animEffect>
                                  </p:childTnLst>
                                </p:cTn>
                              </p:par>
                              <p:par>
                                <p:cTn id="126" presetID="5" presetClass="entr" presetSubtype="10" fill="hold" nodeType="withEffect">
                                  <p:stCondLst>
                                    <p:cond delay="0"/>
                                  </p:stCondLst>
                                  <p:childTnLst>
                                    <p:set>
                                      <p:cBhvr>
                                        <p:cTn id="127" dur="1" fill="hold">
                                          <p:stCondLst>
                                            <p:cond delay="0"/>
                                          </p:stCondLst>
                                        </p:cTn>
                                        <p:tgtEl>
                                          <p:spTgt spid="65"/>
                                        </p:tgtEl>
                                        <p:attrNameLst>
                                          <p:attrName>style.visibility</p:attrName>
                                        </p:attrNameLst>
                                      </p:cBhvr>
                                      <p:to>
                                        <p:strVal val="visible"/>
                                      </p:to>
                                    </p:set>
                                    <p:animEffect transition="in" filter="checkerboard(across)">
                                      <p:cBhvr>
                                        <p:cTn id="128" dur="500"/>
                                        <p:tgtEl>
                                          <p:spTgt spid="65"/>
                                        </p:tgtEl>
                                      </p:cBhvr>
                                    </p:animEffect>
                                  </p:childTnLst>
                                </p:cTn>
                              </p:par>
                              <p:par>
                                <p:cTn id="129" presetID="5" presetClass="entr" presetSubtype="10" fill="hold" nodeType="with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checkerboard(across)">
                                      <p:cBhvr>
                                        <p:cTn id="131" dur="500"/>
                                        <p:tgtEl>
                                          <p:spTgt spid="66"/>
                                        </p:tgtEl>
                                      </p:cBhvr>
                                    </p:animEffect>
                                  </p:childTnLst>
                                </p:cTn>
                              </p:par>
                              <p:par>
                                <p:cTn id="132" presetID="5" presetClass="entr" presetSubtype="10" fill="hold" nodeType="withEffect">
                                  <p:stCondLst>
                                    <p:cond delay="0"/>
                                  </p:stCondLst>
                                  <p:childTnLst>
                                    <p:set>
                                      <p:cBhvr>
                                        <p:cTn id="133" dur="1" fill="hold">
                                          <p:stCondLst>
                                            <p:cond delay="0"/>
                                          </p:stCondLst>
                                        </p:cTn>
                                        <p:tgtEl>
                                          <p:spTgt spid="67"/>
                                        </p:tgtEl>
                                        <p:attrNameLst>
                                          <p:attrName>style.visibility</p:attrName>
                                        </p:attrNameLst>
                                      </p:cBhvr>
                                      <p:to>
                                        <p:strVal val="visible"/>
                                      </p:to>
                                    </p:set>
                                    <p:animEffect transition="in" filter="checkerboard(across)">
                                      <p:cBhvr>
                                        <p:cTn id="134" dur="500"/>
                                        <p:tgtEl>
                                          <p:spTgt spid="67"/>
                                        </p:tgtEl>
                                      </p:cBhvr>
                                    </p:animEffect>
                                  </p:childTnLst>
                                </p:cTn>
                              </p:par>
                              <p:par>
                                <p:cTn id="135" presetID="5" presetClass="entr" presetSubtype="10" fill="hold" grpId="0" nodeType="with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checkerboard(across)">
                                      <p:cBhvr>
                                        <p:cTn id="137" dur="500"/>
                                        <p:tgtEl>
                                          <p:spTgt spid="68"/>
                                        </p:tgtEl>
                                      </p:cBhvr>
                                    </p:animEffect>
                                  </p:childTnLst>
                                </p:cTn>
                              </p:par>
                              <p:par>
                                <p:cTn id="138" presetID="5" presetClass="entr" presetSubtype="10" fill="hold" grpId="0" nodeType="withEffect">
                                  <p:stCondLst>
                                    <p:cond delay="0"/>
                                  </p:stCondLst>
                                  <p:childTnLst>
                                    <p:set>
                                      <p:cBhvr>
                                        <p:cTn id="139" dur="1" fill="hold">
                                          <p:stCondLst>
                                            <p:cond delay="0"/>
                                          </p:stCondLst>
                                        </p:cTn>
                                        <p:tgtEl>
                                          <p:spTgt spid="69"/>
                                        </p:tgtEl>
                                        <p:attrNameLst>
                                          <p:attrName>style.visibility</p:attrName>
                                        </p:attrNameLst>
                                      </p:cBhvr>
                                      <p:to>
                                        <p:strVal val="visible"/>
                                      </p:to>
                                    </p:set>
                                    <p:animEffect transition="in" filter="checkerboard(across)">
                                      <p:cBhvr>
                                        <p:cTn id="140" dur="500"/>
                                        <p:tgtEl>
                                          <p:spTgt spid="69"/>
                                        </p:tgtEl>
                                      </p:cBhvr>
                                    </p:animEffect>
                                  </p:childTnLst>
                                </p:cTn>
                              </p:par>
                              <p:par>
                                <p:cTn id="141" presetID="5" presetClass="entr" presetSubtype="10" fill="hold" grpId="0" nodeType="withEffect">
                                  <p:stCondLst>
                                    <p:cond delay="0"/>
                                  </p:stCondLst>
                                  <p:childTnLst>
                                    <p:set>
                                      <p:cBhvr>
                                        <p:cTn id="142" dur="1" fill="hold">
                                          <p:stCondLst>
                                            <p:cond delay="0"/>
                                          </p:stCondLst>
                                        </p:cTn>
                                        <p:tgtEl>
                                          <p:spTgt spid="71"/>
                                        </p:tgtEl>
                                        <p:attrNameLst>
                                          <p:attrName>style.visibility</p:attrName>
                                        </p:attrNameLst>
                                      </p:cBhvr>
                                      <p:to>
                                        <p:strVal val="visible"/>
                                      </p:to>
                                    </p:set>
                                    <p:animEffect transition="in" filter="checkerboard(across)">
                                      <p:cBhvr>
                                        <p:cTn id="143" dur="500"/>
                                        <p:tgtEl>
                                          <p:spTgt spid="71"/>
                                        </p:tgtEl>
                                      </p:cBhvr>
                                    </p:animEffect>
                                  </p:childTnLst>
                                </p:cTn>
                              </p:par>
                              <p:par>
                                <p:cTn id="144" presetID="5" presetClass="entr" presetSubtype="10" fill="hold" grpId="0" nodeType="withEffect">
                                  <p:stCondLst>
                                    <p:cond delay="0"/>
                                  </p:stCondLst>
                                  <p:childTnLst>
                                    <p:set>
                                      <p:cBhvr>
                                        <p:cTn id="145" dur="1" fill="hold">
                                          <p:stCondLst>
                                            <p:cond delay="0"/>
                                          </p:stCondLst>
                                        </p:cTn>
                                        <p:tgtEl>
                                          <p:spTgt spid="72"/>
                                        </p:tgtEl>
                                        <p:attrNameLst>
                                          <p:attrName>style.visibility</p:attrName>
                                        </p:attrNameLst>
                                      </p:cBhvr>
                                      <p:to>
                                        <p:strVal val="visible"/>
                                      </p:to>
                                    </p:set>
                                    <p:animEffect transition="in" filter="checkerboard(across)">
                                      <p:cBhvr>
                                        <p:cTn id="146" dur="500"/>
                                        <p:tgtEl>
                                          <p:spTgt spid="72"/>
                                        </p:tgtEl>
                                      </p:cBhvr>
                                    </p:animEffect>
                                  </p:childTnLst>
                                </p:cTn>
                              </p:par>
                              <p:par>
                                <p:cTn id="147" presetID="5" presetClass="entr" presetSubtype="10" fill="hold" grpId="0" nodeType="withEffect">
                                  <p:stCondLst>
                                    <p:cond delay="0"/>
                                  </p:stCondLst>
                                  <p:childTnLst>
                                    <p:set>
                                      <p:cBhvr>
                                        <p:cTn id="148" dur="1" fill="hold">
                                          <p:stCondLst>
                                            <p:cond delay="0"/>
                                          </p:stCondLst>
                                        </p:cTn>
                                        <p:tgtEl>
                                          <p:spTgt spid="73"/>
                                        </p:tgtEl>
                                        <p:attrNameLst>
                                          <p:attrName>style.visibility</p:attrName>
                                        </p:attrNameLst>
                                      </p:cBhvr>
                                      <p:to>
                                        <p:strVal val="visible"/>
                                      </p:to>
                                    </p:set>
                                    <p:animEffect transition="in" filter="checkerboard(across)">
                                      <p:cBhvr>
                                        <p:cTn id="149" dur="500"/>
                                        <p:tgtEl>
                                          <p:spTgt spid="73"/>
                                        </p:tgtEl>
                                      </p:cBhvr>
                                    </p:animEffect>
                                  </p:childTnLst>
                                </p:cTn>
                              </p:par>
                              <p:par>
                                <p:cTn id="150" presetID="5" presetClass="entr" presetSubtype="10" fill="hold" grpId="0" nodeType="with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checkerboard(across)">
                                      <p:cBhvr>
                                        <p:cTn id="152" dur="500"/>
                                        <p:tgtEl>
                                          <p:spTgt spid="74"/>
                                        </p:tgtEl>
                                      </p:cBhvr>
                                    </p:animEffect>
                                  </p:childTnLst>
                                </p:cTn>
                              </p:par>
                              <p:par>
                                <p:cTn id="153" presetID="5" presetClass="entr" presetSubtype="10" fill="hold" nodeType="withEffect">
                                  <p:stCondLst>
                                    <p:cond delay="0"/>
                                  </p:stCondLst>
                                  <p:childTnLst>
                                    <p:set>
                                      <p:cBhvr>
                                        <p:cTn id="154" dur="1" fill="hold">
                                          <p:stCondLst>
                                            <p:cond delay="0"/>
                                          </p:stCondLst>
                                        </p:cTn>
                                        <p:tgtEl>
                                          <p:spTgt spid="75"/>
                                        </p:tgtEl>
                                        <p:attrNameLst>
                                          <p:attrName>style.visibility</p:attrName>
                                        </p:attrNameLst>
                                      </p:cBhvr>
                                      <p:to>
                                        <p:strVal val="visible"/>
                                      </p:to>
                                    </p:set>
                                    <p:animEffect transition="in" filter="checkerboard(across)">
                                      <p:cBhvr>
                                        <p:cTn id="155" dur="500"/>
                                        <p:tgtEl>
                                          <p:spTgt spid="75"/>
                                        </p:tgtEl>
                                      </p:cBhvr>
                                    </p:animEffect>
                                  </p:childTnLst>
                                </p:cTn>
                              </p:par>
                              <p:par>
                                <p:cTn id="156" presetID="5" presetClass="entr" presetSubtype="10" fill="hold" nodeType="withEffect">
                                  <p:stCondLst>
                                    <p:cond delay="0"/>
                                  </p:stCondLst>
                                  <p:childTnLst>
                                    <p:set>
                                      <p:cBhvr>
                                        <p:cTn id="157" dur="1" fill="hold">
                                          <p:stCondLst>
                                            <p:cond delay="0"/>
                                          </p:stCondLst>
                                        </p:cTn>
                                        <p:tgtEl>
                                          <p:spTgt spid="77"/>
                                        </p:tgtEl>
                                        <p:attrNameLst>
                                          <p:attrName>style.visibility</p:attrName>
                                        </p:attrNameLst>
                                      </p:cBhvr>
                                      <p:to>
                                        <p:strVal val="visible"/>
                                      </p:to>
                                    </p:set>
                                    <p:animEffect transition="in" filter="checkerboard(across)">
                                      <p:cBhvr>
                                        <p:cTn id="158" dur="500"/>
                                        <p:tgtEl>
                                          <p:spTgt spid="77"/>
                                        </p:tgtEl>
                                      </p:cBhvr>
                                    </p:animEffect>
                                  </p:childTnLst>
                                </p:cTn>
                              </p:par>
                              <p:par>
                                <p:cTn id="159" presetID="5" presetClass="entr" presetSubtype="10" fill="hold" grpId="0" nodeType="withEffect">
                                  <p:stCondLst>
                                    <p:cond delay="0"/>
                                  </p:stCondLst>
                                  <p:childTnLst>
                                    <p:set>
                                      <p:cBhvr>
                                        <p:cTn id="160" dur="1" fill="hold">
                                          <p:stCondLst>
                                            <p:cond delay="0"/>
                                          </p:stCondLst>
                                        </p:cTn>
                                        <p:tgtEl>
                                          <p:spTgt spid="78"/>
                                        </p:tgtEl>
                                        <p:attrNameLst>
                                          <p:attrName>style.visibility</p:attrName>
                                        </p:attrNameLst>
                                      </p:cBhvr>
                                      <p:to>
                                        <p:strVal val="visible"/>
                                      </p:to>
                                    </p:set>
                                    <p:animEffect transition="in" filter="checkerboard(across)">
                                      <p:cBhvr>
                                        <p:cTn id="161" dur="500"/>
                                        <p:tgtEl>
                                          <p:spTgt spid="78"/>
                                        </p:tgtEl>
                                      </p:cBhvr>
                                    </p:animEffect>
                                  </p:childTnLst>
                                </p:cTn>
                              </p:par>
                              <p:par>
                                <p:cTn id="162" presetID="5" presetClass="entr" presetSubtype="10" fill="hold" nodeType="withEffect">
                                  <p:stCondLst>
                                    <p:cond delay="0"/>
                                  </p:stCondLst>
                                  <p:childTnLst>
                                    <p:set>
                                      <p:cBhvr>
                                        <p:cTn id="163" dur="1" fill="hold">
                                          <p:stCondLst>
                                            <p:cond delay="0"/>
                                          </p:stCondLst>
                                        </p:cTn>
                                        <p:tgtEl>
                                          <p:spTgt spid="79"/>
                                        </p:tgtEl>
                                        <p:attrNameLst>
                                          <p:attrName>style.visibility</p:attrName>
                                        </p:attrNameLst>
                                      </p:cBhvr>
                                      <p:to>
                                        <p:strVal val="visible"/>
                                      </p:to>
                                    </p:set>
                                    <p:animEffect transition="in" filter="checkerboard(across)">
                                      <p:cBhvr>
                                        <p:cTn id="164" dur="500"/>
                                        <p:tgtEl>
                                          <p:spTgt spid="79"/>
                                        </p:tgtEl>
                                      </p:cBhvr>
                                    </p:animEffect>
                                  </p:childTnLst>
                                </p:cTn>
                              </p:par>
                              <p:par>
                                <p:cTn id="165" presetID="5" presetClass="entr" presetSubtype="10" fill="hold" nodeType="withEffect">
                                  <p:stCondLst>
                                    <p:cond delay="0"/>
                                  </p:stCondLst>
                                  <p:childTnLst>
                                    <p:set>
                                      <p:cBhvr>
                                        <p:cTn id="166" dur="1" fill="hold">
                                          <p:stCondLst>
                                            <p:cond delay="0"/>
                                          </p:stCondLst>
                                        </p:cTn>
                                        <p:tgtEl>
                                          <p:spTgt spid="81"/>
                                        </p:tgtEl>
                                        <p:attrNameLst>
                                          <p:attrName>style.visibility</p:attrName>
                                        </p:attrNameLst>
                                      </p:cBhvr>
                                      <p:to>
                                        <p:strVal val="visible"/>
                                      </p:to>
                                    </p:set>
                                    <p:animEffect transition="in" filter="checkerboard(across)">
                                      <p:cBhvr>
                                        <p:cTn id="167" dur="500"/>
                                        <p:tgtEl>
                                          <p:spTgt spid="81"/>
                                        </p:tgtEl>
                                      </p:cBhvr>
                                    </p:animEffect>
                                  </p:childTnLst>
                                </p:cTn>
                              </p:par>
                              <p:par>
                                <p:cTn id="168" presetID="5" presetClass="entr" presetSubtype="10" fill="hold" nodeType="withEffect">
                                  <p:stCondLst>
                                    <p:cond delay="0"/>
                                  </p:stCondLst>
                                  <p:childTnLst>
                                    <p:set>
                                      <p:cBhvr>
                                        <p:cTn id="169" dur="1" fill="hold">
                                          <p:stCondLst>
                                            <p:cond delay="0"/>
                                          </p:stCondLst>
                                        </p:cTn>
                                        <p:tgtEl>
                                          <p:spTgt spid="82"/>
                                        </p:tgtEl>
                                        <p:attrNameLst>
                                          <p:attrName>style.visibility</p:attrName>
                                        </p:attrNameLst>
                                      </p:cBhvr>
                                      <p:to>
                                        <p:strVal val="visible"/>
                                      </p:to>
                                    </p:set>
                                    <p:animEffect transition="in" filter="checkerboard(across)">
                                      <p:cBhvr>
                                        <p:cTn id="170"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8" grpId="0" animBg="1"/>
      <p:bldP spid="69" grpId="0" animBg="1"/>
      <p:bldP spid="71" grpId="0" animBg="1"/>
      <p:bldP spid="72" grpId="0" animBg="1"/>
      <p:bldP spid="73" grpId="0" animBg="1"/>
      <p:bldP spid="74" grpId="0" animBg="1"/>
      <p:bldP spid="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572125"/>
            <a:ext cx="9144000" cy="1214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Titre 1"/>
          <p:cNvSpPr txBox="1">
            <a:spLocks/>
          </p:cNvSpPr>
          <p:nvPr/>
        </p:nvSpPr>
        <p:spPr bwMode="auto">
          <a:xfrm>
            <a:off x="0" y="5143500"/>
            <a:ext cx="3286125" cy="857250"/>
          </a:xfrm>
          <a:prstGeom prst="rect">
            <a:avLst/>
          </a:prstGeom>
          <a:solidFill>
            <a:schemeClr val="bg1"/>
          </a:solidFill>
          <a:ln w="9525">
            <a:noFill/>
            <a:miter lim="800000"/>
            <a:headEnd/>
            <a:tailEnd/>
          </a:ln>
        </p:spPr>
        <p:txBody>
          <a:bodyPr anchor="ctr"/>
          <a:lstStyle/>
          <a:p>
            <a:pPr eaLnBrk="0" hangingPunct="0">
              <a:lnSpc>
                <a:spcPct val="120000"/>
              </a:lnSpc>
              <a:defRPr/>
            </a:pPr>
            <a:r>
              <a:rPr lang="fr-FR" sz="1200" i="1" dirty="0">
                <a:ea typeface="+mj-ea"/>
                <a:cs typeface="Arial" charset="0"/>
              </a:rPr>
              <a:t>Etude sur le positionnement des stations Auto-lib sur la commune de Nanterre (région parisienne). </a:t>
            </a:r>
          </a:p>
        </p:txBody>
      </p:sp>
      <p:sp>
        <p:nvSpPr>
          <p:cNvPr id="4" name="Titre 1"/>
          <p:cNvSpPr txBox="1">
            <a:spLocks/>
          </p:cNvSpPr>
          <p:nvPr/>
        </p:nvSpPr>
        <p:spPr bwMode="auto">
          <a:xfrm>
            <a:off x="1285875" y="1285875"/>
            <a:ext cx="7858125" cy="857250"/>
          </a:xfrm>
          <a:prstGeom prst="rect">
            <a:avLst/>
          </a:prstGeom>
          <a:solidFill>
            <a:schemeClr val="bg1"/>
          </a:solidFill>
          <a:ln w="9525">
            <a:noFill/>
            <a:miter lim="800000"/>
            <a:headEnd/>
            <a:tailEnd/>
          </a:ln>
        </p:spPr>
        <p:txBody>
          <a:bodyPr anchor="ctr"/>
          <a:lstStyle/>
          <a:p>
            <a:pPr eaLnBrk="0" hangingPunct="0">
              <a:lnSpc>
                <a:spcPct val="120000"/>
              </a:lnSpc>
              <a:defRPr/>
            </a:pPr>
            <a:r>
              <a:rPr lang="fr-FR" sz="2400" b="1" dirty="0">
                <a:ea typeface="+mj-ea"/>
                <a:cs typeface="Arial" charset="0"/>
              </a:rPr>
              <a:t>L’auto-lib : </a:t>
            </a:r>
            <a:r>
              <a:rPr lang="fr-FR" sz="2400" dirty="0">
                <a:ea typeface="+mj-ea"/>
                <a:cs typeface="Arial" charset="0"/>
              </a:rPr>
              <a:t>un fonctionnement voisin des vélos en libre service </a:t>
            </a:r>
            <a:endParaRPr lang="fr-FR" sz="2400" i="1" dirty="0">
              <a:ea typeface="+mj-ea"/>
              <a:cs typeface="Arial" charset="0"/>
            </a:endParaRPr>
          </a:p>
        </p:txBody>
      </p:sp>
      <p:sp>
        <p:nvSpPr>
          <p:cNvPr id="6" name="Flèche droite 5"/>
          <p:cNvSpPr/>
          <p:nvPr/>
        </p:nvSpPr>
        <p:spPr>
          <a:xfrm>
            <a:off x="214313" y="1285875"/>
            <a:ext cx="1000125" cy="35718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3558" name="Picture 2"/>
          <p:cNvPicPr>
            <a:picLocks noChangeAspect="1" noChangeArrowheads="1"/>
          </p:cNvPicPr>
          <p:nvPr/>
        </p:nvPicPr>
        <p:blipFill>
          <a:blip r:embed="rId3" cstate="print"/>
          <a:srcRect/>
          <a:stretch>
            <a:fillRect/>
          </a:stretch>
        </p:blipFill>
        <p:spPr bwMode="auto">
          <a:xfrm>
            <a:off x="0" y="2286000"/>
            <a:ext cx="4565650" cy="2895600"/>
          </a:xfrm>
          <a:prstGeom prst="rect">
            <a:avLst/>
          </a:prstGeom>
          <a:noFill/>
          <a:ln w="9525">
            <a:noFill/>
            <a:miter lim="800000"/>
            <a:headEnd/>
            <a:tailEnd/>
          </a:ln>
        </p:spPr>
      </p:pic>
      <p:sp>
        <p:nvSpPr>
          <p:cNvPr id="23559" name="Rectangle 5"/>
          <p:cNvSpPr>
            <a:spLocks noChangeArrowheads="1"/>
          </p:cNvSpPr>
          <p:nvPr/>
        </p:nvSpPr>
        <p:spPr bwMode="auto">
          <a:xfrm>
            <a:off x="0" y="21431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3. Une nouvelle place pour la voiture ? </a:t>
            </a:r>
          </a:p>
        </p:txBody>
      </p:sp>
      <p:sp>
        <p:nvSpPr>
          <p:cNvPr id="7" name="Titre 1"/>
          <p:cNvSpPr txBox="1">
            <a:spLocks/>
          </p:cNvSpPr>
          <p:nvPr/>
        </p:nvSpPr>
        <p:spPr bwMode="auto">
          <a:xfrm>
            <a:off x="8143875" y="142875"/>
            <a:ext cx="714375"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11</a:t>
            </a:r>
          </a:p>
        </p:txBody>
      </p:sp>
      <p:sp>
        <p:nvSpPr>
          <p:cNvPr id="10" name="Titre 1"/>
          <p:cNvSpPr txBox="1">
            <a:spLocks/>
          </p:cNvSpPr>
          <p:nvPr/>
        </p:nvSpPr>
        <p:spPr bwMode="auto">
          <a:xfrm>
            <a:off x="6286500" y="5143500"/>
            <a:ext cx="2143125" cy="428625"/>
          </a:xfrm>
          <a:prstGeom prst="rect">
            <a:avLst/>
          </a:prstGeom>
          <a:solidFill>
            <a:schemeClr val="bg1"/>
          </a:solidFill>
          <a:ln w="9525">
            <a:noFill/>
            <a:miter lim="800000"/>
            <a:headEnd/>
            <a:tailEnd/>
          </a:ln>
        </p:spPr>
        <p:txBody>
          <a:bodyPr anchor="ctr"/>
          <a:lstStyle/>
          <a:p>
            <a:pPr eaLnBrk="0" hangingPunct="0">
              <a:lnSpc>
                <a:spcPct val="120000"/>
              </a:lnSpc>
              <a:defRPr/>
            </a:pPr>
            <a:r>
              <a:rPr lang="fr-FR" sz="1200" i="1" dirty="0">
                <a:ea typeface="+mj-ea"/>
                <a:cs typeface="Arial" charset="0"/>
              </a:rPr>
              <a:t>Car2go à Ulm en Allemagne</a:t>
            </a:r>
          </a:p>
        </p:txBody>
      </p:sp>
      <p:pic>
        <p:nvPicPr>
          <p:cNvPr id="23562" name="Picture 11"/>
          <p:cNvPicPr>
            <a:picLocks noChangeAspect="1" noChangeArrowheads="1"/>
          </p:cNvPicPr>
          <p:nvPr/>
        </p:nvPicPr>
        <p:blipFill>
          <a:blip r:embed="rId4" cstate="print"/>
          <a:srcRect l="35938" t="30833" r="19270" b="10834"/>
          <a:stretch>
            <a:fillRect/>
          </a:stretch>
        </p:blipFill>
        <p:spPr bwMode="auto">
          <a:xfrm>
            <a:off x="5019675" y="1785938"/>
            <a:ext cx="4124325" cy="3357562"/>
          </a:xfrm>
          <a:prstGeom prst="rect">
            <a:avLst/>
          </a:prstGeom>
          <a:noFill/>
          <a:ln w="9525">
            <a:noFill/>
            <a:miter lim="800000"/>
            <a:headEnd/>
            <a:tailEnd/>
          </a:ln>
        </p:spPr>
      </p:pic>
      <p:pic>
        <p:nvPicPr>
          <p:cNvPr id="23563" name="Picture 8" descr="C:\Documents and Settings\Stéphane\Bureau\458878_dsc00015.jpg"/>
          <p:cNvPicPr>
            <a:picLocks noChangeAspect="1" noChangeArrowheads="1"/>
          </p:cNvPicPr>
          <p:nvPr/>
        </p:nvPicPr>
        <p:blipFill>
          <a:blip r:embed="rId5" cstate="print">
            <a:lum bright="20000"/>
          </a:blip>
          <a:srcRect/>
          <a:stretch>
            <a:fillRect/>
          </a:stretch>
        </p:blipFill>
        <p:spPr bwMode="auto">
          <a:xfrm>
            <a:off x="3429000" y="4714875"/>
            <a:ext cx="285750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Rectangle 19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Text Box 4"/>
          <p:cNvSpPr txBox="1">
            <a:spLocks noChangeArrowheads="1"/>
          </p:cNvSpPr>
          <p:nvPr/>
        </p:nvSpPr>
        <p:spPr bwMode="auto">
          <a:xfrm>
            <a:off x="6697663" y="4065588"/>
            <a:ext cx="1368425" cy="244475"/>
          </a:xfrm>
          <a:prstGeom prst="rect">
            <a:avLst/>
          </a:prstGeom>
          <a:solidFill>
            <a:srgbClr val="CCFFCC"/>
          </a:solidFill>
          <a:ln w="9525">
            <a:noFill/>
            <a:miter lim="800000"/>
            <a:headEnd/>
            <a:tailEnd/>
          </a:ln>
        </p:spPr>
        <p:txBody>
          <a:bodyPr>
            <a:spAutoFit/>
          </a:bodyPr>
          <a:lstStyle/>
          <a:p>
            <a:pPr algn="ctr">
              <a:spcBef>
                <a:spcPct val="50000"/>
              </a:spcBef>
            </a:pPr>
            <a:r>
              <a:rPr lang="fr-FR" sz="1000" b="1" i="1"/>
              <a:t>Commerce</a:t>
            </a:r>
          </a:p>
        </p:txBody>
      </p:sp>
      <p:sp>
        <p:nvSpPr>
          <p:cNvPr id="8" name="Rectangle 5"/>
          <p:cNvSpPr>
            <a:spLocks noChangeArrowheads="1"/>
          </p:cNvSpPr>
          <p:nvPr/>
        </p:nvSpPr>
        <p:spPr bwMode="auto">
          <a:xfrm>
            <a:off x="936625" y="1762125"/>
            <a:ext cx="1800225" cy="2952750"/>
          </a:xfrm>
          <a:prstGeom prst="rect">
            <a:avLst/>
          </a:prstGeom>
          <a:noFill/>
          <a:ln w="9525">
            <a:solidFill>
              <a:schemeClr val="tx1"/>
            </a:solidFill>
            <a:miter lim="800000"/>
            <a:headEnd/>
            <a:tailEnd/>
          </a:ln>
        </p:spPr>
        <p:txBody>
          <a:bodyPr wrap="none" anchor="ctr"/>
          <a:lstStyle/>
          <a:p>
            <a:endParaRPr lang="fr-FR"/>
          </a:p>
        </p:txBody>
      </p:sp>
      <p:sp>
        <p:nvSpPr>
          <p:cNvPr id="9" name="Rectangle 6"/>
          <p:cNvSpPr>
            <a:spLocks noChangeArrowheads="1"/>
          </p:cNvSpPr>
          <p:nvPr/>
        </p:nvSpPr>
        <p:spPr bwMode="auto">
          <a:xfrm>
            <a:off x="6481763" y="1762125"/>
            <a:ext cx="1800225" cy="2952750"/>
          </a:xfrm>
          <a:prstGeom prst="rect">
            <a:avLst/>
          </a:prstGeom>
          <a:noFill/>
          <a:ln w="9525">
            <a:solidFill>
              <a:schemeClr val="tx1"/>
            </a:solidFill>
            <a:miter lim="800000"/>
            <a:headEnd/>
            <a:tailEnd/>
          </a:ln>
        </p:spPr>
        <p:txBody>
          <a:bodyPr wrap="none" anchor="ctr"/>
          <a:lstStyle/>
          <a:p>
            <a:endParaRPr lang="fr-FR"/>
          </a:p>
        </p:txBody>
      </p:sp>
      <p:sp>
        <p:nvSpPr>
          <p:cNvPr id="10" name="Line 7"/>
          <p:cNvSpPr>
            <a:spLocks noChangeShapeType="1"/>
          </p:cNvSpPr>
          <p:nvPr/>
        </p:nvSpPr>
        <p:spPr bwMode="auto">
          <a:xfrm>
            <a:off x="433388" y="4714875"/>
            <a:ext cx="8496300" cy="0"/>
          </a:xfrm>
          <a:prstGeom prst="line">
            <a:avLst/>
          </a:prstGeom>
          <a:noFill/>
          <a:ln w="9525">
            <a:solidFill>
              <a:schemeClr val="tx1"/>
            </a:solidFill>
            <a:round/>
            <a:headEnd/>
            <a:tailEnd/>
          </a:ln>
        </p:spPr>
        <p:txBody>
          <a:bodyPr/>
          <a:lstStyle/>
          <a:p>
            <a:endParaRPr lang="fr-FR"/>
          </a:p>
        </p:txBody>
      </p:sp>
      <p:pic>
        <p:nvPicPr>
          <p:cNvPr id="11" name="Picture 8" descr="MCj03971480000[1]"/>
          <p:cNvPicPr>
            <a:picLocks noChangeAspect="1" noChangeArrowheads="1"/>
          </p:cNvPicPr>
          <p:nvPr/>
        </p:nvPicPr>
        <p:blipFill>
          <a:blip r:embed="rId3" cstate="print"/>
          <a:srcRect/>
          <a:stretch>
            <a:fillRect/>
          </a:stretch>
        </p:blipFill>
        <p:spPr bwMode="auto">
          <a:xfrm>
            <a:off x="1203325" y="4786313"/>
            <a:ext cx="381000" cy="393700"/>
          </a:xfrm>
          <a:prstGeom prst="rect">
            <a:avLst/>
          </a:prstGeom>
          <a:noFill/>
          <a:ln w="9525">
            <a:noFill/>
            <a:miter lim="800000"/>
            <a:headEnd/>
            <a:tailEnd/>
          </a:ln>
        </p:spPr>
      </p:pic>
      <p:pic>
        <p:nvPicPr>
          <p:cNvPr id="12" name="Picture 9" descr="MCj03971480000[1]"/>
          <p:cNvPicPr>
            <a:picLocks noChangeAspect="1" noChangeArrowheads="1"/>
          </p:cNvPicPr>
          <p:nvPr/>
        </p:nvPicPr>
        <p:blipFill>
          <a:blip r:embed="rId3" cstate="print"/>
          <a:srcRect/>
          <a:stretch>
            <a:fillRect/>
          </a:stretch>
        </p:blipFill>
        <p:spPr bwMode="auto">
          <a:xfrm>
            <a:off x="1636713" y="4786313"/>
            <a:ext cx="381000" cy="393700"/>
          </a:xfrm>
          <a:prstGeom prst="rect">
            <a:avLst/>
          </a:prstGeom>
          <a:noFill/>
          <a:ln w="9525">
            <a:noFill/>
            <a:miter lim="800000"/>
            <a:headEnd/>
            <a:tailEnd/>
          </a:ln>
        </p:spPr>
      </p:pic>
      <p:pic>
        <p:nvPicPr>
          <p:cNvPr id="13" name="Picture 10" descr="MCj03971480000[1]"/>
          <p:cNvPicPr>
            <a:picLocks noChangeAspect="1" noChangeArrowheads="1"/>
          </p:cNvPicPr>
          <p:nvPr/>
        </p:nvPicPr>
        <p:blipFill>
          <a:blip r:embed="rId3" cstate="print"/>
          <a:srcRect/>
          <a:stretch>
            <a:fillRect/>
          </a:stretch>
        </p:blipFill>
        <p:spPr bwMode="auto">
          <a:xfrm>
            <a:off x="2068513" y="4786313"/>
            <a:ext cx="381000" cy="393700"/>
          </a:xfrm>
          <a:prstGeom prst="rect">
            <a:avLst/>
          </a:prstGeom>
          <a:noFill/>
          <a:ln w="9525">
            <a:noFill/>
            <a:miter lim="800000"/>
            <a:headEnd/>
            <a:tailEnd/>
          </a:ln>
        </p:spPr>
      </p:pic>
      <p:pic>
        <p:nvPicPr>
          <p:cNvPr id="14" name="Picture 11" descr="MCj03971480000[1]"/>
          <p:cNvPicPr>
            <a:picLocks noChangeAspect="1" noChangeArrowheads="1"/>
          </p:cNvPicPr>
          <p:nvPr/>
        </p:nvPicPr>
        <p:blipFill>
          <a:blip r:embed="rId3" cstate="print"/>
          <a:srcRect/>
          <a:stretch>
            <a:fillRect/>
          </a:stretch>
        </p:blipFill>
        <p:spPr bwMode="auto">
          <a:xfrm>
            <a:off x="2500313" y="4786313"/>
            <a:ext cx="381000" cy="393700"/>
          </a:xfrm>
          <a:prstGeom prst="rect">
            <a:avLst/>
          </a:prstGeom>
          <a:noFill/>
          <a:ln w="9525">
            <a:noFill/>
            <a:miter lim="800000"/>
            <a:headEnd/>
            <a:tailEnd/>
          </a:ln>
        </p:spPr>
      </p:pic>
      <p:pic>
        <p:nvPicPr>
          <p:cNvPr id="15" name="Picture 12" descr="MCj03971480000[1]"/>
          <p:cNvPicPr>
            <a:picLocks noChangeAspect="1" noChangeArrowheads="1"/>
          </p:cNvPicPr>
          <p:nvPr/>
        </p:nvPicPr>
        <p:blipFill>
          <a:blip r:embed="rId3" cstate="print"/>
          <a:srcRect/>
          <a:stretch>
            <a:fillRect/>
          </a:stretch>
        </p:blipFill>
        <p:spPr bwMode="auto">
          <a:xfrm>
            <a:off x="771525" y="4786313"/>
            <a:ext cx="381000" cy="393700"/>
          </a:xfrm>
          <a:prstGeom prst="rect">
            <a:avLst/>
          </a:prstGeom>
          <a:noFill/>
          <a:ln w="9525">
            <a:noFill/>
            <a:miter lim="800000"/>
            <a:headEnd/>
            <a:tailEnd/>
          </a:ln>
        </p:spPr>
      </p:pic>
      <p:pic>
        <p:nvPicPr>
          <p:cNvPr id="16" name="Picture 13" descr="MCj03971480000[1]"/>
          <p:cNvPicPr>
            <a:picLocks noChangeAspect="1" noChangeArrowheads="1"/>
          </p:cNvPicPr>
          <p:nvPr/>
        </p:nvPicPr>
        <p:blipFill>
          <a:blip r:embed="rId3" cstate="print"/>
          <a:srcRect/>
          <a:stretch>
            <a:fillRect/>
          </a:stretch>
        </p:blipFill>
        <p:spPr bwMode="auto">
          <a:xfrm>
            <a:off x="1203325" y="5256213"/>
            <a:ext cx="381000" cy="393700"/>
          </a:xfrm>
          <a:prstGeom prst="rect">
            <a:avLst/>
          </a:prstGeom>
          <a:noFill/>
          <a:ln w="9525">
            <a:noFill/>
            <a:miter lim="800000"/>
            <a:headEnd/>
            <a:tailEnd/>
          </a:ln>
        </p:spPr>
      </p:pic>
      <p:pic>
        <p:nvPicPr>
          <p:cNvPr id="17" name="Picture 14" descr="MCj03971480000[1]"/>
          <p:cNvPicPr>
            <a:picLocks noChangeAspect="1" noChangeArrowheads="1"/>
          </p:cNvPicPr>
          <p:nvPr/>
        </p:nvPicPr>
        <p:blipFill>
          <a:blip r:embed="rId3" cstate="print"/>
          <a:srcRect/>
          <a:stretch>
            <a:fillRect/>
          </a:stretch>
        </p:blipFill>
        <p:spPr bwMode="auto">
          <a:xfrm>
            <a:off x="1636713" y="5256213"/>
            <a:ext cx="381000" cy="393700"/>
          </a:xfrm>
          <a:prstGeom prst="rect">
            <a:avLst/>
          </a:prstGeom>
          <a:noFill/>
          <a:ln w="9525">
            <a:noFill/>
            <a:miter lim="800000"/>
            <a:headEnd/>
            <a:tailEnd/>
          </a:ln>
        </p:spPr>
      </p:pic>
      <p:pic>
        <p:nvPicPr>
          <p:cNvPr id="18" name="Picture 15" descr="MCj03971480000[1]"/>
          <p:cNvPicPr>
            <a:picLocks noChangeAspect="1" noChangeArrowheads="1"/>
          </p:cNvPicPr>
          <p:nvPr/>
        </p:nvPicPr>
        <p:blipFill>
          <a:blip r:embed="rId3" cstate="print"/>
          <a:srcRect/>
          <a:stretch>
            <a:fillRect/>
          </a:stretch>
        </p:blipFill>
        <p:spPr bwMode="auto">
          <a:xfrm>
            <a:off x="2068513" y="5256213"/>
            <a:ext cx="381000" cy="393700"/>
          </a:xfrm>
          <a:prstGeom prst="rect">
            <a:avLst/>
          </a:prstGeom>
          <a:noFill/>
          <a:ln w="9525">
            <a:noFill/>
            <a:miter lim="800000"/>
            <a:headEnd/>
            <a:tailEnd/>
          </a:ln>
        </p:spPr>
      </p:pic>
      <p:pic>
        <p:nvPicPr>
          <p:cNvPr id="19" name="Picture 16" descr="MCj03971480000[1]"/>
          <p:cNvPicPr>
            <a:picLocks noChangeAspect="1" noChangeArrowheads="1"/>
          </p:cNvPicPr>
          <p:nvPr/>
        </p:nvPicPr>
        <p:blipFill>
          <a:blip r:embed="rId3" cstate="print"/>
          <a:srcRect/>
          <a:stretch>
            <a:fillRect/>
          </a:stretch>
        </p:blipFill>
        <p:spPr bwMode="auto">
          <a:xfrm>
            <a:off x="2500313" y="5256213"/>
            <a:ext cx="381000" cy="393700"/>
          </a:xfrm>
          <a:prstGeom prst="rect">
            <a:avLst/>
          </a:prstGeom>
          <a:noFill/>
          <a:ln w="9525">
            <a:noFill/>
            <a:miter lim="800000"/>
            <a:headEnd/>
            <a:tailEnd/>
          </a:ln>
        </p:spPr>
      </p:pic>
      <p:pic>
        <p:nvPicPr>
          <p:cNvPr id="20" name="Picture 17" descr="MCj03971480000[1]"/>
          <p:cNvPicPr>
            <a:picLocks noChangeAspect="1" noChangeArrowheads="1"/>
          </p:cNvPicPr>
          <p:nvPr/>
        </p:nvPicPr>
        <p:blipFill>
          <a:blip r:embed="rId3" cstate="print"/>
          <a:srcRect/>
          <a:stretch>
            <a:fillRect/>
          </a:stretch>
        </p:blipFill>
        <p:spPr bwMode="auto">
          <a:xfrm>
            <a:off x="771525" y="5256213"/>
            <a:ext cx="381000" cy="393700"/>
          </a:xfrm>
          <a:prstGeom prst="rect">
            <a:avLst/>
          </a:prstGeom>
          <a:noFill/>
          <a:ln w="9525">
            <a:noFill/>
            <a:miter lim="800000"/>
            <a:headEnd/>
            <a:tailEnd/>
          </a:ln>
        </p:spPr>
      </p:pic>
      <p:pic>
        <p:nvPicPr>
          <p:cNvPr id="21" name="Picture 18" descr="MCj03971480000[1]"/>
          <p:cNvPicPr>
            <a:picLocks noChangeAspect="1" noChangeArrowheads="1"/>
          </p:cNvPicPr>
          <p:nvPr/>
        </p:nvPicPr>
        <p:blipFill>
          <a:blip r:embed="rId3" cstate="print"/>
          <a:srcRect/>
          <a:stretch>
            <a:fillRect/>
          </a:stretch>
        </p:blipFill>
        <p:spPr bwMode="auto">
          <a:xfrm>
            <a:off x="433388" y="4248150"/>
            <a:ext cx="381000" cy="393700"/>
          </a:xfrm>
          <a:prstGeom prst="rect">
            <a:avLst/>
          </a:prstGeom>
          <a:noFill/>
          <a:ln w="9525">
            <a:noFill/>
            <a:miter lim="800000"/>
            <a:headEnd/>
            <a:tailEnd/>
          </a:ln>
        </p:spPr>
      </p:pic>
      <p:pic>
        <p:nvPicPr>
          <p:cNvPr id="22" name="Picture 19" descr="MCj03971480000[1]"/>
          <p:cNvPicPr>
            <a:picLocks noChangeAspect="1" noChangeArrowheads="1"/>
          </p:cNvPicPr>
          <p:nvPr/>
        </p:nvPicPr>
        <p:blipFill>
          <a:blip r:embed="rId3" cstate="print"/>
          <a:srcRect/>
          <a:stretch>
            <a:fillRect/>
          </a:stretch>
        </p:blipFill>
        <p:spPr bwMode="auto">
          <a:xfrm>
            <a:off x="4660900" y="4248150"/>
            <a:ext cx="381000" cy="393700"/>
          </a:xfrm>
          <a:prstGeom prst="rect">
            <a:avLst/>
          </a:prstGeom>
          <a:noFill/>
          <a:ln w="9525">
            <a:noFill/>
            <a:miter lim="800000"/>
            <a:headEnd/>
            <a:tailEnd/>
          </a:ln>
        </p:spPr>
      </p:pic>
      <p:pic>
        <p:nvPicPr>
          <p:cNvPr id="23" name="Picture 20" descr="MCj03971480000[1]"/>
          <p:cNvPicPr>
            <a:picLocks noChangeAspect="1" noChangeArrowheads="1"/>
          </p:cNvPicPr>
          <p:nvPr/>
        </p:nvPicPr>
        <p:blipFill>
          <a:blip r:embed="rId3" cstate="print"/>
          <a:srcRect/>
          <a:stretch>
            <a:fillRect/>
          </a:stretch>
        </p:blipFill>
        <p:spPr bwMode="auto">
          <a:xfrm>
            <a:off x="4156075" y="4248150"/>
            <a:ext cx="381000" cy="393700"/>
          </a:xfrm>
          <a:prstGeom prst="rect">
            <a:avLst/>
          </a:prstGeom>
          <a:noFill/>
          <a:ln w="9525">
            <a:noFill/>
            <a:miter lim="800000"/>
            <a:headEnd/>
            <a:tailEnd/>
          </a:ln>
        </p:spPr>
      </p:pic>
      <p:pic>
        <p:nvPicPr>
          <p:cNvPr id="24" name="Picture 21" descr="MCj03971480000[1]"/>
          <p:cNvPicPr>
            <a:picLocks noChangeAspect="1" noChangeArrowheads="1"/>
          </p:cNvPicPr>
          <p:nvPr/>
        </p:nvPicPr>
        <p:blipFill>
          <a:blip r:embed="rId3" cstate="print"/>
          <a:srcRect/>
          <a:stretch>
            <a:fillRect/>
          </a:stretch>
        </p:blipFill>
        <p:spPr bwMode="auto">
          <a:xfrm>
            <a:off x="2881313" y="4248150"/>
            <a:ext cx="381000" cy="393700"/>
          </a:xfrm>
          <a:prstGeom prst="rect">
            <a:avLst/>
          </a:prstGeom>
          <a:noFill/>
          <a:ln w="9525">
            <a:noFill/>
            <a:miter lim="800000"/>
            <a:headEnd/>
            <a:tailEnd/>
          </a:ln>
        </p:spPr>
      </p:pic>
      <p:sp>
        <p:nvSpPr>
          <p:cNvPr id="25" name="Rectangle 22"/>
          <p:cNvSpPr>
            <a:spLocks noChangeArrowheads="1"/>
          </p:cNvSpPr>
          <p:nvPr/>
        </p:nvSpPr>
        <p:spPr bwMode="auto">
          <a:xfrm>
            <a:off x="649288" y="4714875"/>
            <a:ext cx="2374900" cy="1511300"/>
          </a:xfrm>
          <a:prstGeom prst="rect">
            <a:avLst/>
          </a:prstGeom>
          <a:noFill/>
          <a:ln w="9525">
            <a:solidFill>
              <a:schemeClr val="tx1"/>
            </a:solidFill>
            <a:miter lim="800000"/>
            <a:headEnd/>
            <a:tailEnd/>
          </a:ln>
        </p:spPr>
        <p:txBody>
          <a:bodyPr wrap="none" anchor="ctr"/>
          <a:lstStyle/>
          <a:p>
            <a:endParaRPr lang="fr-FR"/>
          </a:p>
        </p:txBody>
      </p:sp>
      <p:pic>
        <p:nvPicPr>
          <p:cNvPr id="26" name="Picture 23" descr="MCj03971480000[1]"/>
          <p:cNvPicPr>
            <a:picLocks noChangeAspect="1" noChangeArrowheads="1"/>
          </p:cNvPicPr>
          <p:nvPr/>
        </p:nvPicPr>
        <p:blipFill>
          <a:blip r:embed="rId3" cstate="print"/>
          <a:srcRect/>
          <a:stretch>
            <a:fillRect/>
          </a:stretch>
        </p:blipFill>
        <p:spPr bwMode="auto">
          <a:xfrm>
            <a:off x="6746875" y="4786313"/>
            <a:ext cx="381000" cy="393700"/>
          </a:xfrm>
          <a:prstGeom prst="rect">
            <a:avLst/>
          </a:prstGeom>
          <a:noFill/>
          <a:ln w="9525">
            <a:noFill/>
            <a:miter lim="800000"/>
            <a:headEnd/>
            <a:tailEnd/>
          </a:ln>
        </p:spPr>
      </p:pic>
      <p:pic>
        <p:nvPicPr>
          <p:cNvPr id="27" name="Picture 24" descr="MCj03971480000[1]"/>
          <p:cNvPicPr>
            <a:picLocks noChangeAspect="1" noChangeArrowheads="1"/>
          </p:cNvPicPr>
          <p:nvPr/>
        </p:nvPicPr>
        <p:blipFill>
          <a:blip r:embed="rId3" cstate="print"/>
          <a:srcRect/>
          <a:stretch>
            <a:fillRect/>
          </a:stretch>
        </p:blipFill>
        <p:spPr bwMode="auto">
          <a:xfrm>
            <a:off x="7180263" y="4786313"/>
            <a:ext cx="381000" cy="393700"/>
          </a:xfrm>
          <a:prstGeom prst="rect">
            <a:avLst/>
          </a:prstGeom>
          <a:noFill/>
          <a:ln w="9525">
            <a:noFill/>
            <a:miter lim="800000"/>
            <a:headEnd/>
            <a:tailEnd/>
          </a:ln>
        </p:spPr>
      </p:pic>
      <p:pic>
        <p:nvPicPr>
          <p:cNvPr id="28" name="Picture 25" descr="MCj03971480000[1]"/>
          <p:cNvPicPr>
            <a:picLocks noChangeAspect="1" noChangeArrowheads="1"/>
          </p:cNvPicPr>
          <p:nvPr/>
        </p:nvPicPr>
        <p:blipFill>
          <a:blip r:embed="rId3" cstate="print"/>
          <a:srcRect/>
          <a:stretch>
            <a:fillRect/>
          </a:stretch>
        </p:blipFill>
        <p:spPr bwMode="auto">
          <a:xfrm>
            <a:off x="7612063" y="4786313"/>
            <a:ext cx="381000" cy="393700"/>
          </a:xfrm>
          <a:prstGeom prst="rect">
            <a:avLst/>
          </a:prstGeom>
          <a:noFill/>
          <a:ln w="9525">
            <a:noFill/>
            <a:miter lim="800000"/>
            <a:headEnd/>
            <a:tailEnd/>
          </a:ln>
        </p:spPr>
      </p:pic>
      <p:pic>
        <p:nvPicPr>
          <p:cNvPr id="29" name="Picture 26" descr="MCj03971480000[1]"/>
          <p:cNvPicPr>
            <a:picLocks noChangeAspect="1" noChangeArrowheads="1"/>
          </p:cNvPicPr>
          <p:nvPr/>
        </p:nvPicPr>
        <p:blipFill>
          <a:blip r:embed="rId3" cstate="print"/>
          <a:srcRect/>
          <a:stretch>
            <a:fillRect/>
          </a:stretch>
        </p:blipFill>
        <p:spPr bwMode="auto">
          <a:xfrm>
            <a:off x="8043863" y="4786313"/>
            <a:ext cx="381000" cy="393700"/>
          </a:xfrm>
          <a:prstGeom prst="rect">
            <a:avLst/>
          </a:prstGeom>
          <a:noFill/>
          <a:ln w="9525">
            <a:noFill/>
            <a:miter lim="800000"/>
            <a:headEnd/>
            <a:tailEnd/>
          </a:ln>
        </p:spPr>
      </p:pic>
      <p:pic>
        <p:nvPicPr>
          <p:cNvPr id="30" name="Picture 27" descr="MCj03971480000[1]"/>
          <p:cNvPicPr>
            <a:picLocks noChangeAspect="1" noChangeArrowheads="1"/>
          </p:cNvPicPr>
          <p:nvPr/>
        </p:nvPicPr>
        <p:blipFill>
          <a:blip r:embed="rId3" cstate="print"/>
          <a:srcRect/>
          <a:stretch>
            <a:fillRect/>
          </a:stretch>
        </p:blipFill>
        <p:spPr bwMode="auto">
          <a:xfrm>
            <a:off x="6315075" y="4786313"/>
            <a:ext cx="381000" cy="393700"/>
          </a:xfrm>
          <a:prstGeom prst="rect">
            <a:avLst/>
          </a:prstGeom>
          <a:noFill/>
          <a:ln w="9525">
            <a:noFill/>
            <a:miter lim="800000"/>
            <a:headEnd/>
            <a:tailEnd/>
          </a:ln>
        </p:spPr>
      </p:pic>
      <p:pic>
        <p:nvPicPr>
          <p:cNvPr id="31" name="Picture 28" descr="MCj03971480000[1]"/>
          <p:cNvPicPr>
            <a:picLocks noChangeAspect="1" noChangeArrowheads="1"/>
          </p:cNvPicPr>
          <p:nvPr/>
        </p:nvPicPr>
        <p:blipFill>
          <a:blip r:embed="rId3" cstate="print"/>
          <a:srcRect/>
          <a:stretch>
            <a:fillRect/>
          </a:stretch>
        </p:blipFill>
        <p:spPr bwMode="auto">
          <a:xfrm>
            <a:off x="8404225" y="4248150"/>
            <a:ext cx="381000" cy="393700"/>
          </a:xfrm>
          <a:prstGeom prst="rect">
            <a:avLst/>
          </a:prstGeom>
          <a:noFill/>
          <a:ln w="9525">
            <a:noFill/>
            <a:miter lim="800000"/>
            <a:headEnd/>
            <a:tailEnd/>
          </a:ln>
        </p:spPr>
      </p:pic>
      <p:pic>
        <p:nvPicPr>
          <p:cNvPr id="32" name="Picture 29" descr="MCj03971480000[1]"/>
          <p:cNvPicPr>
            <a:picLocks noChangeAspect="1" noChangeArrowheads="1"/>
          </p:cNvPicPr>
          <p:nvPr/>
        </p:nvPicPr>
        <p:blipFill>
          <a:blip r:embed="rId3" cstate="print"/>
          <a:srcRect/>
          <a:stretch>
            <a:fillRect/>
          </a:stretch>
        </p:blipFill>
        <p:spPr bwMode="auto">
          <a:xfrm>
            <a:off x="5976938" y="4248150"/>
            <a:ext cx="381000" cy="393700"/>
          </a:xfrm>
          <a:prstGeom prst="rect">
            <a:avLst/>
          </a:prstGeom>
          <a:noFill/>
          <a:ln w="9525">
            <a:noFill/>
            <a:miter lim="800000"/>
            <a:headEnd/>
            <a:tailEnd/>
          </a:ln>
        </p:spPr>
      </p:pic>
      <p:sp>
        <p:nvSpPr>
          <p:cNvPr id="33" name="Rectangle 30"/>
          <p:cNvSpPr>
            <a:spLocks noChangeArrowheads="1"/>
          </p:cNvSpPr>
          <p:nvPr/>
        </p:nvSpPr>
        <p:spPr bwMode="auto">
          <a:xfrm>
            <a:off x="6192838" y="4714875"/>
            <a:ext cx="2374900" cy="1511300"/>
          </a:xfrm>
          <a:prstGeom prst="rect">
            <a:avLst/>
          </a:prstGeom>
          <a:noFill/>
          <a:ln w="9525">
            <a:solidFill>
              <a:schemeClr val="tx1"/>
            </a:solidFill>
            <a:miter lim="800000"/>
            <a:headEnd/>
            <a:tailEnd/>
          </a:ln>
        </p:spPr>
        <p:txBody>
          <a:bodyPr wrap="none" anchor="ctr"/>
          <a:lstStyle/>
          <a:p>
            <a:endParaRPr lang="fr-FR"/>
          </a:p>
        </p:txBody>
      </p:sp>
      <p:grpSp>
        <p:nvGrpSpPr>
          <p:cNvPr id="2" name="Group 31"/>
          <p:cNvGrpSpPr>
            <a:grpSpLocks/>
          </p:cNvGrpSpPr>
          <p:nvPr/>
        </p:nvGrpSpPr>
        <p:grpSpPr bwMode="auto">
          <a:xfrm>
            <a:off x="1223963" y="2049463"/>
            <a:ext cx="144462" cy="431800"/>
            <a:chOff x="839" y="1616"/>
            <a:chExt cx="544" cy="1224"/>
          </a:xfrm>
        </p:grpSpPr>
        <p:sp>
          <p:nvSpPr>
            <p:cNvPr id="24765" name="Line 32"/>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66" name="Line 33"/>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67" name="Line 34"/>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68" name="Line 35"/>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69" name="Oval 36"/>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3" name="Group 37"/>
          <p:cNvGrpSpPr>
            <a:grpSpLocks/>
          </p:cNvGrpSpPr>
          <p:nvPr/>
        </p:nvGrpSpPr>
        <p:grpSpPr bwMode="auto">
          <a:xfrm>
            <a:off x="1441450" y="2049463"/>
            <a:ext cx="144463" cy="431800"/>
            <a:chOff x="839" y="1616"/>
            <a:chExt cx="544" cy="1224"/>
          </a:xfrm>
        </p:grpSpPr>
        <p:sp>
          <p:nvSpPr>
            <p:cNvPr id="24760" name="Line 38"/>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61" name="Line 39"/>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62" name="Line 40"/>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63" name="Line 41"/>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64" name="Oval 42"/>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4" name="Group 43"/>
          <p:cNvGrpSpPr>
            <a:grpSpLocks/>
          </p:cNvGrpSpPr>
          <p:nvPr/>
        </p:nvGrpSpPr>
        <p:grpSpPr bwMode="auto">
          <a:xfrm>
            <a:off x="1944688" y="2049463"/>
            <a:ext cx="144462" cy="431800"/>
            <a:chOff x="839" y="1616"/>
            <a:chExt cx="544" cy="1224"/>
          </a:xfrm>
        </p:grpSpPr>
        <p:sp>
          <p:nvSpPr>
            <p:cNvPr id="24755" name="Line 44"/>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56" name="Line 45"/>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57" name="Line 46"/>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58" name="Line 47"/>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59" name="Oval 48"/>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sp>
        <p:nvSpPr>
          <p:cNvPr id="52" name="Rectangle 49"/>
          <p:cNvSpPr>
            <a:spLocks noChangeArrowheads="1"/>
          </p:cNvSpPr>
          <p:nvPr/>
        </p:nvSpPr>
        <p:spPr bwMode="auto">
          <a:xfrm>
            <a:off x="1152525" y="1978025"/>
            <a:ext cx="1368425" cy="576263"/>
          </a:xfrm>
          <a:prstGeom prst="rect">
            <a:avLst/>
          </a:prstGeom>
          <a:noFill/>
          <a:ln w="9525">
            <a:solidFill>
              <a:schemeClr val="tx1"/>
            </a:solidFill>
            <a:miter lim="800000"/>
            <a:headEnd/>
            <a:tailEnd/>
          </a:ln>
        </p:spPr>
        <p:txBody>
          <a:bodyPr wrap="none" anchor="ctr"/>
          <a:lstStyle/>
          <a:p>
            <a:endParaRPr lang="fr-FR"/>
          </a:p>
        </p:txBody>
      </p:sp>
      <p:sp>
        <p:nvSpPr>
          <p:cNvPr id="53" name="Rectangle 50"/>
          <p:cNvSpPr>
            <a:spLocks noChangeArrowheads="1"/>
          </p:cNvSpPr>
          <p:nvPr/>
        </p:nvSpPr>
        <p:spPr bwMode="auto">
          <a:xfrm>
            <a:off x="1152525" y="2770188"/>
            <a:ext cx="1368425" cy="576262"/>
          </a:xfrm>
          <a:prstGeom prst="rect">
            <a:avLst/>
          </a:prstGeom>
          <a:noFill/>
          <a:ln w="9525">
            <a:solidFill>
              <a:schemeClr val="tx1"/>
            </a:solidFill>
            <a:miter lim="800000"/>
            <a:headEnd/>
            <a:tailEnd/>
          </a:ln>
        </p:spPr>
        <p:txBody>
          <a:bodyPr wrap="none" anchor="ctr"/>
          <a:lstStyle/>
          <a:p>
            <a:endParaRPr lang="fr-FR"/>
          </a:p>
        </p:txBody>
      </p:sp>
      <p:sp>
        <p:nvSpPr>
          <p:cNvPr id="54" name="Rectangle 51"/>
          <p:cNvSpPr>
            <a:spLocks noChangeArrowheads="1"/>
          </p:cNvSpPr>
          <p:nvPr/>
        </p:nvSpPr>
        <p:spPr bwMode="auto">
          <a:xfrm>
            <a:off x="1152525" y="3562350"/>
            <a:ext cx="1368425" cy="576263"/>
          </a:xfrm>
          <a:prstGeom prst="rect">
            <a:avLst/>
          </a:prstGeom>
          <a:noFill/>
          <a:ln w="9525">
            <a:solidFill>
              <a:schemeClr val="tx1"/>
            </a:solidFill>
            <a:miter lim="800000"/>
            <a:headEnd/>
            <a:tailEnd/>
          </a:ln>
        </p:spPr>
        <p:txBody>
          <a:bodyPr wrap="none" anchor="ctr"/>
          <a:lstStyle/>
          <a:p>
            <a:endParaRPr lang="fr-FR"/>
          </a:p>
        </p:txBody>
      </p:sp>
      <p:grpSp>
        <p:nvGrpSpPr>
          <p:cNvPr id="5" name="Group 52"/>
          <p:cNvGrpSpPr>
            <a:grpSpLocks/>
          </p:cNvGrpSpPr>
          <p:nvPr/>
        </p:nvGrpSpPr>
        <p:grpSpPr bwMode="auto">
          <a:xfrm>
            <a:off x="2160588" y="2841625"/>
            <a:ext cx="144462" cy="431800"/>
            <a:chOff x="839" y="1616"/>
            <a:chExt cx="544" cy="1224"/>
          </a:xfrm>
        </p:grpSpPr>
        <p:sp>
          <p:nvSpPr>
            <p:cNvPr id="24750" name="Line 53"/>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51" name="Line 54"/>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52" name="Line 55"/>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53" name="Line 56"/>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54" name="Oval 57"/>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6" name="Group 58"/>
          <p:cNvGrpSpPr>
            <a:grpSpLocks/>
          </p:cNvGrpSpPr>
          <p:nvPr/>
        </p:nvGrpSpPr>
        <p:grpSpPr bwMode="auto">
          <a:xfrm>
            <a:off x="1441450" y="3633788"/>
            <a:ext cx="144463" cy="431800"/>
            <a:chOff x="839" y="1616"/>
            <a:chExt cx="544" cy="1224"/>
          </a:xfrm>
        </p:grpSpPr>
        <p:sp>
          <p:nvSpPr>
            <p:cNvPr id="24745" name="Line 59"/>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46" name="Line 60"/>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47" name="Line 61"/>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48" name="Line 62"/>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49" name="Oval 63"/>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34" name="Group 64"/>
          <p:cNvGrpSpPr>
            <a:grpSpLocks/>
          </p:cNvGrpSpPr>
          <p:nvPr/>
        </p:nvGrpSpPr>
        <p:grpSpPr bwMode="auto">
          <a:xfrm>
            <a:off x="1657350" y="3633788"/>
            <a:ext cx="144463" cy="431800"/>
            <a:chOff x="839" y="1616"/>
            <a:chExt cx="544" cy="1224"/>
          </a:xfrm>
        </p:grpSpPr>
        <p:sp>
          <p:nvSpPr>
            <p:cNvPr id="24740" name="Line 65"/>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41" name="Line 66"/>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42" name="Line 67"/>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43" name="Line 68"/>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44" name="Oval 69"/>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35" name="Group 70"/>
          <p:cNvGrpSpPr>
            <a:grpSpLocks/>
          </p:cNvGrpSpPr>
          <p:nvPr/>
        </p:nvGrpSpPr>
        <p:grpSpPr bwMode="auto">
          <a:xfrm>
            <a:off x="1441450" y="2841625"/>
            <a:ext cx="144463" cy="431800"/>
            <a:chOff x="839" y="1616"/>
            <a:chExt cx="544" cy="1224"/>
          </a:xfrm>
        </p:grpSpPr>
        <p:sp>
          <p:nvSpPr>
            <p:cNvPr id="24735" name="Line 71"/>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36" name="Line 72"/>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37" name="Line 73"/>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38" name="Line 74"/>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39" name="Oval 75"/>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sp>
        <p:nvSpPr>
          <p:cNvPr id="79" name="Rectangle 76"/>
          <p:cNvSpPr>
            <a:spLocks noChangeArrowheads="1"/>
          </p:cNvSpPr>
          <p:nvPr/>
        </p:nvSpPr>
        <p:spPr bwMode="auto">
          <a:xfrm>
            <a:off x="6697663" y="1906588"/>
            <a:ext cx="576262" cy="576262"/>
          </a:xfrm>
          <a:prstGeom prst="rect">
            <a:avLst/>
          </a:prstGeom>
          <a:noFill/>
          <a:ln w="9525">
            <a:solidFill>
              <a:schemeClr val="tx1"/>
            </a:solidFill>
            <a:miter lim="800000"/>
            <a:headEnd/>
            <a:tailEnd/>
          </a:ln>
        </p:spPr>
        <p:txBody>
          <a:bodyPr wrap="none" anchor="ctr"/>
          <a:lstStyle/>
          <a:p>
            <a:endParaRPr lang="fr-FR"/>
          </a:p>
        </p:txBody>
      </p:sp>
      <p:sp>
        <p:nvSpPr>
          <p:cNvPr id="80" name="Rectangle 77"/>
          <p:cNvSpPr>
            <a:spLocks noChangeArrowheads="1"/>
          </p:cNvSpPr>
          <p:nvPr/>
        </p:nvSpPr>
        <p:spPr bwMode="auto">
          <a:xfrm>
            <a:off x="7489825" y="1906588"/>
            <a:ext cx="576263" cy="576262"/>
          </a:xfrm>
          <a:prstGeom prst="rect">
            <a:avLst/>
          </a:prstGeom>
          <a:noFill/>
          <a:ln w="9525">
            <a:solidFill>
              <a:schemeClr val="tx1"/>
            </a:solidFill>
            <a:miter lim="800000"/>
            <a:headEnd/>
            <a:tailEnd/>
          </a:ln>
        </p:spPr>
        <p:txBody>
          <a:bodyPr wrap="none" anchor="ctr"/>
          <a:lstStyle/>
          <a:p>
            <a:endParaRPr lang="fr-FR"/>
          </a:p>
        </p:txBody>
      </p:sp>
      <p:sp>
        <p:nvSpPr>
          <p:cNvPr id="81" name="Rectangle 78"/>
          <p:cNvSpPr>
            <a:spLocks noChangeArrowheads="1"/>
          </p:cNvSpPr>
          <p:nvPr/>
        </p:nvSpPr>
        <p:spPr bwMode="auto">
          <a:xfrm>
            <a:off x="6697663" y="2625725"/>
            <a:ext cx="576262" cy="576263"/>
          </a:xfrm>
          <a:prstGeom prst="rect">
            <a:avLst/>
          </a:prstGeom>
          <a:noFill/>
          <a:ln w="9525">
            <a:solidFill>
              <a:schemeClr val="tx1"/>
            </a:solidFill>
            <a:miter lim="800000"/>
            <a:headEnd/>
            <a:tailEnd/>
          </a:ln>
        </p:spPr>
        <p:txBody>
          <a:bodyPr wrap="none" anchor="ctr"/>
          <a:lstStyle/>
          <a:p>
            <a:endParaRPr lang="fr-FR"/>
          </a:p>
        </p:txBody>
      </p:sp>
      <p:sp>
        <p:nvSpPr>
          <p:cNvPr id="82" name="Rectangle 79"/>
          <p:cNvSpPr>
            <a:spLocks noChangeArrowheads="1"/>
          </p:cNvSpPr>
          <p:nvPr/>
        </p:nvSpPr>
        <p:spPr bwMode="auto">
          <a:xfrm>
            <a:off x="7489825" y="2625725"/>
            <a:ext cx="576263" cy="576263"/>
          </a:xfrm>
          <a:prstGeom prst="rect">
            <a:avLst/>
          </a:prstGeom>
          <a:noFill/>
          <a:ln w="9525">
            <a:solidFill>
              <a:schemeClr val="tx1"/>
            </a:solidFill>
            <a:miter lim="800000"/>
            <a:headEnd/>
            <a:tailEnd/>
          </a:ln>
        </p:spPr>
        <p:txBody>
          <a:bodyPr wrap="none" anchor="ctr"/>
          <a:lstStyle/>
          <a:p>
            <a:endParaRPr lang="fr-FR"/>
          </a:p>
        </p:txBody>
      </p:sp>
      <p:sp>
        <p:nvSpPr>
          <p:cNvPr id="83" name="Rectangle 80"/>
          <p:cNvSpPr>
            <a:spLocks noChangeArrowheads="1"/>
          </p:cNvSpPr>
          <p:nvPr/>
        </p:nvSpPr>
        <p:spPr bwMode="auto">
          <a:xfrm>
            <a:off x="6697663" y="3346450"/>
            <a:ext cx="576262" cy="576263"/>
          </a:xfrm>
          <a:prstGeom prst="rect">
            <a:avLst/>
          </a:prstGeom>
          <a:noFill/>
          <a:ln w="9525">
            <a:solidFill>
              <a:schemeClr val="tx1"/>
            </a:solidFill>
            <a:miter lim="800000"/>
            <a:headEnd/>
            <a:tailEnd/>
          </a:ln>
        </p:spPr>
        <p:txBody>
          <a:bodyPr wrap="none" anchor="ctr"/>
          <a:lstStyle/>
          <a:p>
            <a:endParaRPr lang="fr-FR"/>
          </a:p>
        </p:txBody>
      </p:sp>
      <p:sp>
        <p:nvSpPr>
          <p:cNvPr id="84" name="Rectangle 81"/>
          <p:cNvSpPr>
            <a:spLocks noChangeArrowheads="1"/>
          </p:cNvSpPr>
          <p:nvPr/>
        </p:nvSpPr>
        <p:spPr bwMode="auto">
          <a:xfrm>
            <a:off x="7489825" y="3346450"/>
            <a:ext cx="576263" cy="576263"/>
          </a:xfrm>
          <a:prstGeom prst="rect">
            <a:avLst/>
          </a:prstGeom>
          <a:noFill/>
          <a:ln w="9525">
            <a:solidFill>
              <a:schemeClr val="tx1"/>
            </a:solidFill>
            <a:miter lim="800000"/>
            <a:headEnd/>
            <a:tailEnd/>
          </a:ln>
        </p:spPr>
        <p:txBody>
          <a:bodyPr wrap="none" anchor="ctr"/>
          <a:lstStyle/>
          <a:p>
            <a:endParaRPr lang="fr-FR"/>
          </a:p>
        </p:txBody>
      </p:sp>
      <p:sp>
        <p:nvSpPr>
          <p:cNvPr id="85" name="Rectangle 82"/>
          <p:cNvSpPr>
            <a:spLocks noChangeArrowheads="1"/>
          </p:cNvSpPr>
          <p:nvPr/>
        </p:nvSpPr>
        <p:spPr bwMode="auto">
          <a:xfrm>
            <a:off x="6697663" y="4283075"/>
            <a:ext cx="1368425" cy="431800"/>
          </a:xfrm>
          <a:prstGeom prst="rect">
            <a:avLst/>
          </a:prstGeom>
          <a:noFill/>
          <a:ln w="9525">
            <a:solidFill>
              <a:schemeClr val="tx1"/>
            </a:solidFill>
            <a:miter lim="800000"/>
            <a:headEnd/>
            <a:tailEnd/>
          </a:ln>
        </p:spPr>
        <p:txBody>
          <a:bodyPr wrap="none" anchor="ctr"/>
          <a:lstStyle/>
          <a:p>
            <a:endParaRPr lang="fr-FR"/>
          </a:p>
        </p:txBody>
      </p:sp>
      <p:sp>
        <p:nvSpPr>
          <p:cNvPr id="86" name="Rectangle 83"/>
          <p:cNvSpPr>
            <a:spLocks noChangeArrowheads="1"/>
          </p:cNvSpPr>
          <p:nvPr/>
        </p:nvSpPr>
        <p:spPr bwMode="auto">
          <a:xfrm>
            <a:off x="6697663" y="4065588"/>
            <a:ext cx="1368425" cy="217487"/>
          </a:xfrm>
          <a:prstGeom prst="rect">
            <a:avLst/>
          </a:prstGeom>
          <a:noFill/>
          <a:ln w="9525">
            <a:solidFill>
              <a:schemeClr val="tx1"/>
            </a:solidFill>
            <a:miter lim="800000"/>
            <a:headEnd/>
            <a:tailEnd/>
          </a:ln>
        </p:spPr>
        <p:txBody>
          <a:bodyPr wrap="none" anchor="ctr"/>
          <a:lstStyle/>
          <a:p>
            <a:endParaRPr lang="fr-FR"/>
          </a:p>
        </p:txBody>
      </p:sp>
      <p:grpSp>
        <p:nvGrpSpPr>
          <p:cNvPr id="36" name="Group 84"/>
          <p:cNvGrpSpPr>
            <a:grpSpLocks/>
          </p:cNvGrpSpPr>
          <p:nvPr/>
        </p:nvGrpSpPr>
        <p:grpSpPr bwMode="auto">
          <a:xfrm>
            <a:off x="6840538" y="3417888"/>
            <a:ext cx="144462" cy="431800"/>
            <a:chOff x="839" y="1616"/>
            <a:chExt cx="544" cy="1224"/>
          </a:xfrm>
        </p:grpSpPr>
        <p:sp>
          <p:nvSpPr>
            <p:cNvPr id="24730" name="Line 85"/>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31" name="Line 86"/>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32" name="Line 87"/>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33" name="Line 88"/>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34" name="Oval 89"/>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37" name="Group 90"/>
          <p:cNvGrpSpPr>
            <a:grpSpLocks/>
          </p:cNvGrpSpPr>
          <p:nvPr/>
        </p:nvGrpSpPr>
        <p:grpSpPr bwMode="auto">
          <a:xfrm>
            <a:off x="7058025" y="3417888"/>
            <a:ext cx="144463" cy="431800"/>
            <a:chOff x="839" y="1616"/>
            <a:chExt cx="544" cy="1224"/>
          </a:xfrm>
        </p:grpSpPr>
        <p:sp>
          <p:nvSpPr>
            <p:cNvPr id="24725" name="Line 91"/>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26" name="Line 92"/>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27" name="Line 93"/>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28" name="Line 94"/>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29" name="Oval 95"/>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38" name="Group 96"/>
          <p:cNvGrpSpPr>
            <a:grpSpLocks/>
          </p:cNvGrpSpPr>
          <p:nvPr/>
        </p:nvGrpSpPr>
        <p:grpSpPr bwMode="auto">
          <a:xfrm>
            <a:off x="7631113" y="3417888"/>
            <a:ext cx="144462" cy="431800"/>
            <a:chOff x="839" y="1616"/>
            <a:chExt cx="544" cy="1224"/>
          </a:xfrm>
        </p:grpSpPr>
        <p:sp>
          <p:nvSpPr>
            <p:cNvPr id="24720" name="Line 97"/>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21" name="Line 98"/>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22" name="Line 99"/>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23" name="Line 100"/>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24" name="Oval 101"/>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39" name="Group 102"/>
          <p:cNvGrpSpPr>
            <a:grpSpLocks/>
          </p:cNvGrpSpPr>
          <p:nvPr/>
        </p:nvGrpSpPr>
        <p:grpSpPr bwMode="auto">
          <a:xfrm>
            <a:off x="7848600" y="3417888"/>
            <a:ext cx="144463" cy="431800"/>
            <a:chOff x="839" y="1616"/>
            <a:chExt cx="544" cy="1224"/>
          </a:xfrm>
        </p:grpSpPr>
        <p:sp>
          <p:nvSpPr>
            <p:cNvPr id="24715" name="Line 103"/>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16" name="Line 104"/>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17" name="Line 105"/>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18" name="Line 106"/>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19" name="Oval 107"/>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40" name="Group 108"/>
          <p:cNvGrpSpPr>
            <a:grpSpLocks/>
          </p:cNvGrpSpPr>
          <p:nvPr/>
        </p:nvGrpSpPr>
        <p:grpSpPr bwMode="auto">
          <a:xfrm>
            <a:off x="7632700" y="2698750"/>
            <a:ext cx="144463" cy="431800"/>
            <a:chOff x="839" y="1616"/>
            <a:chExt cx="544" cy="1224"/>
          </a:xfrm>
        </p:grpSpPr>
        <p:sp>
          <p:nvSpPr>
            <p:cNvPr id="24710" name="Line 109"/>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11" name="Line 110"/>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12" name="Line 111"/>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13" name="Line 112"/>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14" name="Oval 113"/>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41" name="Group 114"/>
          <p:cNvGrpSpPr>
            <a:grpSpLocks/>
          </p:cNvGrpSpPr>
          <p:nvPr/>
        </p:nvGrpSpPr>
        <p:grpSpPr bwMode="auto">
          <a:xfrm>
            <a:off x="7850188" y="2698750"/>
            <a:ext cx="144462" cy="431800"/>
            <a:chOff x="839" y="1616"/>
            <a:chExt cx="544" cy="1224"/>
          </a:xfrm>
        </p:grpSpPr>
        <p:sp>
          <p:nvSpPr>
            <p:cNvPr id="24705" name="Line 115"/>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06" name="Line 116"/>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07" name="Line 117"/>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08" name="Line 118"/>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09" name="Oval 119"/>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42" name="Group 120"/>
          <p:cNvGrpSpPr>
            <a:grpSpLocks/>
          </p:cNvGrpSpPr>
          <p:nvPr/>
        </p:nvGrpSpPr>
        <p:grpSpPr bwMode="auto">
          <a:xfrm>
            <a:off x="6842125" y="2698750"/>
            <a:ext cx="144463" cy="431800"/>
            <a:chOff x="839" y="1616"/>
            <a:chExt cx="544" cy="1224"/>
          </a:xfrm>
        </p:grpSpPr>
        <p:sp>
          <p:nvSpPr>
            <p:cNvPr id="24700" name="Line 121"/>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701" name="Line 122"/>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02" name="Line 123"/>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703" name="Line 124"/>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704" name="Oval 125"/>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43" name="Group 126"/>
          <p:cNvGrpSpPr>
            <a:grpSpLocks/>
          </p:cNvGrpSpPr>
          <p:nvPr/>
        </p:nvGrpSpPr>
        <p:grpSpPr bwMode="auto">
          <a:xfrm>
            <a:off x="7059613" y="2698750"/>
            <a:ext cx="144462" cy="431800"/>
            <a:chOff x="839" y="1616"/>
            <a:chExt cx="544" cy="1224"/>
          </a:xfrm>
        </p:grpSpPr>
        <p:sp>
          <p:nvSpPr>
            <p:cNvPr id="24695" name="Line 127"/>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696" name="Line 128"/>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97" name="Line 129"/>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98" name="Line 130"/>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699" name="Oval 131"/>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44" name="Group 132"/>
          <p:cNvGrpSpPr>
            <a:grpSpLocks/>
          </p:cNvGrpSpPr>
          <p:nvPr/>
        </p:nvGrpSpPr>
        <p:grpSpPr bwMode="auto">
          <a:xfrm>
            <a:off x="6842125" y="1978025"/>
            <a:ext cx="144463" cy="431800"/>
            <a:chOff x="839" y="1616"/>
            <a:chExt cx="544" cy="1224"/>
          </a:xfrm>
        </p:grpSpPr>
        <p:sp>
          <p:nvSpPr>
            <p:cNvPr id="24690" name="Line 133"/>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691" name="Line 134"/>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92" name="Line 135"/>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93" name="Line 136"/>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694" name="Oval 137"/>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45" name="Group 138"/>
          <p:cNvGrpSpPr>
            <a:grpSpLocks/>
          </p:cNvGrpSpPr>
          <p:nvPr/>
        </p:nvGrpSpPr>
        <p:grpSpPr bwMode="auto">
          <a:xfrm>
            <a:off x="7059613" y="1978025"/>
            <a:ext cx="144462" cy="431800"/>
            <a:chOff x="839" y="1616"/>
            <a:chExt cx="544" cy="1224"/>
          </a:xfrm>
        </p:grpSpPr>
        <p:sp>
          <p:nvSpPr>
            <p:cNvPr id="24685" name="Line 139"/>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686" name="Line 140"/>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87" name="Line 141"/>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88" name="Line 142"/>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689" name="Oval 143"/>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46" name="Group 144"/>
          <p:cNvGrpSpPr>
            <a:grpSpLocks/>
          </p:cNvGrpSpPr>
          <p:nvPr/>
        </p:nvGrpSpPr>
        <p:grpSpPr bwMode="auto">
          <a:xfrm>
            <a:off x="7631113" y="1978025"/>
            <a:ext cx="144462" cy="431800"/>
            <a:chOff x="839" y="1616"/>
            <a:chExt cx="544" cy="1224"/>
          </a:xfrm>
        </p:grpSpPr>
        <p:sp>
          <p:nvSpPr>
            <p:cNvPr id="24680" name="Line 145"/>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681" name="Line 146"/>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82" name="Line 147"/>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83" name="Line 148"/>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684" name="Oval 149"/>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47" name="Group 150"/>
          <p:cNvGrpSpPr>
            <a:grpSpLocks/>
          </p:cNvGrpSpPr>
          <p:nvPr/>
        </p:nvGrpSpPr>
        <p:grpSpPr bwMode="auto">
          <a:xfrm>
            <a:off x="7848600" y="1978025"/>
            <a:ext cx="144463" cy="431800"/>
            <a:chOff x="839" y="1616"/>
            <a:chExt cx="544" cy="1224"/>
          </a:xfrm>
        </p:grpSpPr>
        <p:sp>
          <p:nvSpPr>
            <p:cNvPr id="24675" name="Line 151"/>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676" name="Line 152"/>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77" name="Line 153"/>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78" name="Line 154"/>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679" name="Oval 155"/>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pic>
        <p:nvPicPr>
          <p:cNvPr id="159" name="Picture 156" descr="MCj03971480000[1]"/>
          <p:cNvPicPr>
            <a:picLocks noChangeAspect="1" noChangeArrowheads="1"/>
          </p:cNvPicPr>
          <p:nvPr/>
        </p:nvPicPr>
        <p:blipFill>
          <a:blip r:embed="rId3" cstate="print"/>
          <a:srcRect/>
          <a:stretch>
            <a:fillRect/>
          </a:stretch>
        </p:blipFill>
        <p:spPr bwMode="auto">
          <a:xfrm rot="-413846">
            <a:off x="5545138" y="4283075"/>
            <a:ext cx="381000" cy="393700"/>
          </a:xfrm>
          <a:prstGeom prst="rect">
            <a:avLst/>
          </a:prstGeom>
          <a:noFill/>
          <a:ln w="9525">
            <a:noFill/>
            <a:miter lim="800000"/>
            <a:headEnd/>
            <a:tailEnd/>
          </a:ln>
        </p:spPr>
      </p:pic>
      <p:sp>
        <p:nvSpPr>
          <p:cNvPr id="160" name="Text Box 157"/>
          <p:cNvSpPr txBox="1">
            <a:spLocks noChangeArrowheads="1"/>
          </p:cNvSpPr>
          <p:nvPr/>
        </p:nvSpPr>
        <p:spPr bwMode="auto">
          <a:xfrm>
            <a:off x="649288" y="6226175"/>
            <a:ext cx="2374900" cy="346075"/>
          </a:xfrm>
          <a:prstGeom prst="rect">
            <a:avLst/>
          </a:prstGeom>
          <a:noFill/>
          <a:ln w="9525">
            <a:solidFill>
              <a:schemeClr val="tx1"/>
            </a:solidFill>
            <a:miter lim="800000"/>
            <a:headEnd/>
            <a:tailEnd/>
          </a:ln>
        </p:spPr>
        <p:txBody>
          <a:bodyPr>
            <a:spAutoFit/>
          </a:bodyPr>
          <a:lstStyle/>
          <a:p>
            <a:pPr algn="ctr">
              <a:spcBef>
                <a:spcPct val="50000"/>
              </a:spcBef>
            </a:pPr>
            <a:r>
              <a:rPr lang="fr-FR" sz="1600" b="1"/>
              <a:t>150 places</a:t>
            </a:r>
          </a:p>
        </p:txBody>
      </p:sp>
      <p:sp>
        <p:nvSpPr>
          <p:cNvPr id="161" name="Text Box 158"/>
          <p:cNvSpPr txBox="1">
            <a:spLocks noChangeArrowheads="1"/>
          </p:cNvSpPr>
          <p:nvPr/>
        </p:nvSpPr>
        <p:spPr bwMode="auto">
          <a:xfrm>
            <a:off x="6192838" y="6226175"/>
            <a:ext cx="2374900" cy="346075"/>
          </a:xfrm>
          <a:prstGeom prst="rect">
            <a:avLst/>
          </a:prstGeom>
          <a:noFill/>
          <a:ln w="9525">
            <a:solidFill>
              <a:schemeClr val="tx1"/>
            </a:solidFill>
            <a:miter lim="800000"/>
            <a:headEnd/>
            <a:tailEnd/>
          </a:ln>
        </p:spPr>
        <p:txBody>
          <a:bodyPr>
            <a:spAutoFit/>
          </a:bodyPr>
          <a:lstStyle/>
          <a:p>
            <a:pPr algn="ctr">
              <a:spcBef>
                <a:spcPct val="50000"/>
              </a:spcBef>
            </a:pPr>
            <a:r>
              <a:rPr lang="fr-FR" sz="1600" b="1"/>
              <a:t>150 places</a:t>
            </a:r>
          </a:p>
        </p:txBody>
      </p:sp>
      <p:sp>
        <p:nvSpPr>
          <p:cNvPr id="162" name="Rectangle 159"/>
          <p:cNvSpPr>
            <a:spLocks noChangeArrowheads="1"/>
          </p:cNvSpPr>
          <p:nvPr/>
        </p:nvSpPr>
        <p:spPr bwMode="auto">
          <a:xfrm>
            <a:off x="3024188" y="4714875"/>
            <a:ext cx="3168650" cy="1511300"/>
          </a:xfrm>
          <a:prstGeom prst="rect">
            <a:avLst/>
          </a:prstGeom>
          <a:noFill/>
          <a:ln w="9525">
            <a:solidFill>
              <a:schemeClr val="tx1"/>
            </a:solidFill>
            <a:miter lim="800000"/>
            <a:headEnd/>
            <a:tailEnd/>
          </a:ln>
        </p:spPr>
        <p:txBody>
          <a:bodyPr wrap="none" anchor="ctr"/>
          <a:lstStyle/>
          <a:p>
            <a:endParaRPr lang="fr-FR"/>
          </a:p>
        </p:txBody>
      </p:sp>
      <p:sp>
        <p:nvSpPr>
          <p:cNvPr id="163" name="Text Box 160"/>
          <p:cNvSpPr txBox="1">
            <a:spLocks noChangeArrowheads="1"/>
          </p:cNvSpPr>
          <p:nvPr/>
        </p:nvSpPr>
        <p:spPr bwMode="auto">
          <a:xfrm>
            <a:off x="3024188" y="6226175"/>
            <a:ext cx="3168650" cy="346075"/>
          </a:xfrm>
          <a:prstGeom prst="rect">
            <a:avLst/>
          </a:prstGeom>
          <a:noFill/>
          <a:ln w="9525">
            <a:solidFill>
              <a:schemeClr val="tx1"/>
            </a:solidFill>
            <a:miter lim="800000"/>
            <a:headEnd/>
            <a:tailEnd/>
          </a:ln>
        </p:spPr>
        <p:txBody>
          <a:bodyPr>
            <a:spAutoFit/>
          </a:bodyPr>
          <a:lstStyle/>
          <a:p>
            <a:pPr algn="ctr">
              <a:spcBef>
                <a:spcPct val="50000"/>
              </a:spcBef>
            </a:pPr>
            <a:r>
              <a:rPr lang="fr-FR" sz="1600" b="1"/>
              <a:t>210 places</a:t>
            </a:r>
          </a:p>
        </p:txBody>
      </p:sp>
      <p:pic>
        <p:nvPicPr>
          <p:cNvPr id="164" name="Picture 161" descr="MCj03074480000[1]"/>
          <p:cNvPicPr>
            <a:picLocks noChangeAspect="1" noChangeArrowheads="1"/>
          </p:cNvPicPr>
          <p:nvPr/>
        </p:nvPicPr>
        <p:blipFill>
          <a:blip r:embed="rId4" cstate="print"/>
          <a:srcRect/>
          <a:stretch>
            <a:fillRect/>
          </a:stretch>
        </p:blipFill>
        <p:spPr bwMode="auto">
          <a:xfrm>
            <a:off x="3241675" y="3994150"/>
            <a:ext cx="346075" cy="719138"/>
          </a:xfrm>
          <a:prstGeom prst="rect">
            <a:avLst/>
          </a:prstGeom>
          <a:noFill/>
          <a:ln w="9525">
            <a:noFill/>
            <a:miter lim="800000"/>
            <a:headEnd/>
            <a:tailEnd/>
          </a:ln>
        </p:spPr>
      </p:pic>
      <p:pic>
        <p:nvPicPr>
          <p:cNvPr id="165" name="Picture 162" descr="MCj03074480000[1]"/>
          <p:cNvPicPr>
            <a:picLocks noChangeAspect="1" noChangeArrowheads="1"/>
          </p:cNvPicPr>
          <p:nvPr/>
        </p:nvPicPr>
        <p:blipFill>
          <a:blip r:embed="rId4" cstate="print"/>
          <a:srcRect/>
          <a:stretch>
            <a:fillRect/>
          </a:stretch>
        </p:blipFill>
        <p:spPr bwMode="auto">
          <a:xfrm>
            <a:off x="5616575" y="3994150"/>
            <a:ext cx="346075" cy="719138"/>
          </a:xfrm>
          <a:prstGeom prst="rect">
            <a:avLst/>
          </a:prstGeom>
          <a:noFill/>
          <a:ln w="9525">
            <a:noFill/>
            <a:miter lim="800000"/>
            <a:headEnd/>
            <a:tailEnd/>
          </a:ln>
        </p:spPr>
      </p:pic>
      <p:sp>
        <p:nvSpPr>
          <p:cNvPr id="166" name="Text Box 163"/>
          <p:cNvSpPr txBox="1">
            <a:spLocks noChangeArrowheads="1"/>
          </p:cNvSpPr>
          <p:nvPr/>
        </p:nvSpPr>
        <p:spPr bwMode="auto">
          <a:xfrm>
            <a:off x="936625" y="1401763"/>
            <a:ext cx="1800225" cy="346075"/>
          </a:xfrm>
          <a:prstGeom prst="rect">
            <a:avLst/>
          </a:prstGeom>
          <a:solidFill>
            <a:srgbClr val="99CCFF"/>
          </a:solidFill>
          <a:ln w="9525">
            <a:solidFill>
              <a:schemeClr val="tx1"/>
            </a:solidFill>
            <a:miter lim="800000"/>
            <a:headEnd/>
            <a:tailEnd/>
          </a:ln>
        </p:spPr>
        <p:txBody>
          <a:bodyPr>
            <a:spAutoFit/>
          </a:bodyPr>
          <a:lstStyle/>
          <a:p>
            <a:pPr algn="ctr">
              <a:spcBef>
                <a:spcPct val="50000"/>
              </a:spcBef>
            </a:pPr>
            <a:r>
              <a:rPr lang="fr-FR" sz="1600" b="1" i="1"/>
              <a:t>Bureaux</a:t>
            </a:r>
          </a:p>
        </p:txBody>
      </p:sp>
      <p:sp>
        <p:nvSpPr>
          <p:cNvPr id="167" name="Text Box 164"/>
          <p:cNvSpPr txBox="1">
            <a:spLocks noChangeArrowheads="1"/>
          </p:cNvSpPr>
          <p:nvPr/>
        </p:nvSpPr>
        <p:spPr bwMode="auto">
          <a:xfrm>
            <a:off x="6481763" y="1401763"/>
            <a:ext cx="1800225" cy="346075"/>
          </a:xfrm>
          <a:prstGeom prst="rect">
            <a:avLst/>
          </a:prstGeom>
          <a:solidFill>
            <a:srgbClr val="CC99FF"/>
          </a:solidFill>
          <a:ln w="9525">
            <a:solidFill>
              <a:schemeClr val="tx1"/>
            </a:solidFill>
            <a:miter lim="800000"/>
            <a:headEnd/>
            <a:tailEnd/>
          </a:ln>
        </p:spPr>
        <p:txBody>
          <a:bodyPr>
            <a:spAutoFit/>
          </a:bodyPr>
          <a:lstStyle/>
          <a:p>
            <a:pPr algn="ctr">
              <a:spcBef>
                <a:spcPct val="50000"/>
              </a:spcBef>
            </a:pPr>
            <a:r>
              <a:rPr lang="fr-FR" sz="1600" b="1" i="1"/>
              <a:t>Logements </a:t>
            </a:r>
          </a:p>
        </p:txBody>
      </p:sp>
      <p:pic>
        <p:nvPicPr>
          <p:cNvPr id="168" name="Picture 165" descr="MCj03248240000[1]"/>
          <p:cNvPicPr>
            <a:picLocks noChangeAspect="1" noChangeArrowheads="1"/>
          </p:cNvPicPr>
          <p:nvPr/>
        </p:nvPicPr>
        <p:blipFill>
          <a:blip r:embed="rId5" cstate="print"/>
          <a:srcRect/>
          <a:stretch>
            <a:fillRect/>
          </a:stretch>
        </p:blipFill>
        <p:spPr bwMode="auto">
          <a:xfrm>
            <a:off x="5184775" y="1370013"/>
            <a:ext cx="1152525" cy="835025"/>
          </a:xfrm>
          <a:prstGeom prst="rect">
            <a:avLst/>
          </a:prstGeom>
          <a:noFill/>
          <a:ln w="9525">
            <a:noFill/>
            <a:miter lim="800000"/>
            <a:headEnd/>
            <a:tailEnd/>
          </a:ln>
        </p:spPr>
      </p:pic>
      <p:pic>
        <p:nvPicPr>
          <p:cNvPr id="169" name="Picture 166" descr="MCj03195540000[1]"/>
          <p:cNvPicPr>
            <a:picLocks noChangeAspect="1" noChangeArrowheads="1"/>
          </p:cNvPicPr>
          <p:nvPr/>
        </p:nvPicPr>
        <p:blipFill>
          <a:blip r:embed="rId6" cstate="print"/>
          <a:srcRect/>
          <a:stretch>
            <a:fillRect/>
          </a:stretch>
        </p:blipFill>
        <p:spPr bwMode="auto">
          <a:xfrm>
            <a:off x="2954338" y="1401763"/>
            <a:ext cx="1006475" cy="1008062"/>
          </a:xfrm>
          <a:prstGeom prst="rect">
            <a:avLst/>
          </a:prstGeom>
          <a:noFill/>
          <a:ln w="9525">
            <a:noFill/>
            <a:miter lim="800000"/>
            <a:headEnd/>
            <a:tailEnd/>
          </a:ln>
        </p:spPr>
      </p:pic>
      <p:grpSp>
        <p:nvGrpSpPr>
          <p:cNvPr id="48" name="Group 167"/>
          <p:cNvGrpSpPr>
            <a:grpSpLocks/>
          </p:cNvGrpSpPr>
          <p:nvPr/>
        </p:nvGrpSpPr>
        <p:grpSpPr bwMode="auto">
          <a:xfrm>
            <a:off x="6842125" y="4283075"/>
            <a:ext cx="144463" cy="431800"/>
            <a:chOff x="839" y="1616"/>
            <a:chExt cx="544" cy="1224"/>
          </a:xfrm>
        </p:grpSpPr>
        <p:sp>
          <p:nvSpPr>
            <p:cNvPr id="24670" name="Line 168"/>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671" name="Line 169"/>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72" name="Line 170"/>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73" name="Line 171"/>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674" name="Oval 172"/>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pic>
        <p:nvPicPr>
          <p:cNvPr id="176" name="Picture 173" descr="MCj03971480000[1]"/>
          <p:cNvPicPr>
            <a:picLocks noChangeAspect="1" noChangeArrowheads="1"/>
          </p:cNvPicPr>
          <p:nvPr/>
        </p:nvPicPr>
        <p:blipFill>
          <a:blip r:embed="rId3" cstate="print"/>
          <a:srcRect/>
          <a:stretch>
            <a:fillRect/>
          </a:stretch>
        </p:blipFill>
        <p:spPr bwMode="auto">
          <a:xfrm rot="-413846">
            <a:off x="2860675" y="4248150"/>
            <a:ext cx="381000" cy="393700"/>
          </a:xfrm>
          <a:prstGeom prst="rect">
            <a:avLst/>
          </a:prstGeom>
          <a:noFill/>
          <a:ln w="9525">
            <a:noFill/>
            <a:miter lim="800000"/>
            <a:headEnd/>
            <a:tailEnd/>
          </a:ln>
        </p:spPr>
      </p:pic>
      <p:pic>
        <p:nvPicPr>
          <p:cNvPr id="177" name="Picture 174" descr="MMj03181790000[1]"/>
          <p:cNvPicPr>
            <a:picLocks noChangeAspect="1" noChangeArrowheads="1" noCrop="1"/>
          </p:cNvPicPr>
          <p:nvPr/>
        </p:nvPicPr>
        <p:blipFill>
          <a:blip r:embed="rId7" cstate="print"/>
          <a:srcRect/>
          <a:stretch>
            <a:fillRect/>
          </a:stretch>
        </p:blipFill>
        <p:spPr bwMode="auto">
          <a:xfrm>
            <a:off x="4608513" y="4121150"/>
            <a:ext cx="454025" cy="593725"/>
          </a:xfrm>
          <a:prstGeom prst="rect">
            <a:avLst/>
          </a:prstGeom>
          <a:noFill/>
          <a:ln w="9525">
            <a:noFill/>
            <a:miter lim="800000"/>
            <a:headEnd/>
            <a:tailEnd/>
          </a:ln>
        </p:spPr>
      </p:pic>
      <p:grpSp>
        <p:nvGrpSpPr>
          <p:cNvPr id="49" name="Group 175"/>
          <p:cNvGrpSpPr>
            <a:grpSpLocks/>
          </p:cNvGrpSpPr>
          <p:nvPr/>
        </p:nvGrpSpPr>
        <p:grpSpPr bwMode="auto">
          <a:xfrm>
            <a:off x="7058025" y="4283075"/>
            <a:ext cx="144463" cy="431800"/>
            <a:chOff x="839" y="1616"/>
            <a:chExt cx="544" cy="1224"/>
          </a:xfrm>
        </p:grpSpPr>
        <p:sp>
          <p:nvSpPr>
            <p:cNvPr id="24665" name="Line 176"/>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666" name="Line 177"/>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67" name="Line 178"/>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68" name="Line 179"/>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669" name="Oval 180"/>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grpSp>
        <p:nvGrpSpPr>
          <p:cNvPr id="50" name="Group 181"/>
          <p:cNvGrpSpPr>
            <a:grpSpLocks/>
          </p:cNvGrpSpPr>
          <p:nvPr/>
        </p:nvGrpSpPr>
        <p:grpSpPr bwMode="auto">
          <a:xfrm>
            <a:off x="7632700" y="4283075"/>
            <a:ext cx="144463" cy="431800"/>
            <a:chOff x="839" y="1616"/>
            <a:chExt cx="544" cy="1224"/>
          </a:xfrm>
        </p:grpSpPr>
        <p:sp>
          <p:nvSpPr>
            <p:cNvPr id="24660" name="Line 182"/>
            <p:cNvSpPr>
              <a:spLocks noChangeShapeType="1"/>
            </p:cNvSpPr>
            <p:nvPr/>
          </p:nvSpPr>
          <p:spPr bwMode="auto">
            <a:xfrm>
              <a:off x="1110" y="1875"/>
              <a:ext cx="0" cy="644"/>
            </a:xfrm>
            <a:prstGeom prst="line">
              <a:avLst/>
            </a:prstGeom>
            <a:noFill/>
            <a:ln w="38100">
              <a:solidFill>
                <a:schemeClr val="tx1"/>
              </a:solidFill>
              <a:round/>
              <a:headEnd/>
              <a:tailEnd/>
            </a:ln>
          </p:spPr>
          <p:txBody>
            <a:bodyPr lIns="0" tIns="0" rIns="0" bIns="0">
              <a:spAutoFit/>
            </a:bodyPr>
            <a:lstStyle/>
            <a:p>
              <a:endParaRPr lang="fr-FR"/>
            </a:p>
          </p:txBody>
        </p:sp>
        <p:sp>
          <p:nvSpPr>
            <p:cNvPr id="24661" name="Line 183"/>
            <p:cNvSpPr>
              <a:spLocks noChangeShapeType="1"/>
            </p:cNvSpPr>
            <p:nvPr/>
          </p:nvSpPr>
          <p:spPr bwMode="auto">
            <a:xfrm flipH="1">
              <a:off x="906"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62" name="Line 184"/>
            <p:cNvSpPr>
              <a:spLocks noChangeShapeType="1"/>
            </p:cNvSpPr>
            <p:nvPr/>
          </p:nvSpPr>
          <p:spPr bwMode="auto">
            <a:xfrm>
              <a:off x="1110" y="2519"/>
              <a:ext cx="204" cy="321"/>
            </a:xfrm>
            <a:prstGeom prst="line">
              <a:avLst/>
            </a:prstGeom>
            <a:noFill/>
            <a:ln w="38100">
              <a:solidFill>
                <a:schemeClr val="tx1"/>
              </a:solidFill>
              <a:round/>
              <a:headEnd/>
              <a:tailEnd/>
            </a:ln>
          </p:spPr>
          <p:txBody>
            <a:bodyPr lIns="0" tIns="0" rIns="0" bIns="0">
              <a:spAutoFit/>
            </a:bodyPr>
            <a:lstStyle/>
            <a:p>
              <a:endParaRPr lang="fr-FR"/>
            </a:p>
          </p:txBody>
        </p:sp>
        <p:sp>
          <p:nvSpPr>
            <p:cNvPr id="24663" name="Line 185"/>
            <p:cNvSpPr>
              <a:spLocks noChangeShapeType="1"/>
            </p:cNvSpPr>
            <p:nvPr/>
          </p:nvSpPr>
          <p:spPr bwMode="auto">
            <a:xfrm>
              <a:off x="839" y="2090"/>
              <a:ext cx="544" cy="0"/>
            </a:xfrm>
            <a:prstGeom prst="line">
              <a:avLst/>
            </a:prstGeom>
            <a:noFill/>
            <a:ln w="38100">
              <a:solidFill>
                <a:schemeClr val="tx1"/>
              </a:solidFill>
              <a:round/>
              <a:headEnd/>
              <a:tailEnd/>
            </a:ln>
          </p:spPr>
          <p:txBody>
            <a:bodyPr lIns="0" tIns="0" rIns="0" bIns="0">
              <a:spAutoFit/>
            </a:bodyPr>
            <a:lstStyle/>
            <a:p>
              <a:endParaRPr lang="fr-FR"/>
            </a:p>
          </p:txBody>
        </p:sp>
        <p:sp>
          <p:nvSpPr>
            <p:cNvPr id="24664" name="Oval 186"/>
            <p:cNvSpPr>
              <a:spLocks noChangeArrowheads="1"/>
            </p:cNvSpPr>
            <p:nvPr/>
          </p:nvSpPr>
          <p:spPr bwMode="auto">
            <a:xfrm>
              <a:off x="930" y="1616"/>
              <a:ext cx="363" cy="272"/>
            </a:xfrm>
            <a:prstGeom prst="ellipse">
              <a:avLst/>
            </a:prstGeom>
            <a:solidFill>
              <a:schemeClr val="tx1"/>
            </a:solidFill>
            <a:ln w="9525" algn="ctr">
              <a:noFill/>
              <a:round/>
              <a:headEnd/>
              <a:tailEnd/>
            </a:ln>
          </p:spPr>
          <p:txBody>
            <a:bodyPr lIns="0" tIns="0" rIns="0" bIns="0" anchor="ctr">
              <a:spAutoFit/>
            </a:bodyPr>
            <a:lstStyle/>
            <a:p>
              <a:endParaRPr lang="fr-FR"/>
            </a:p>
          </p:txBody>
        </p:sp>
      </p:grpSp>
      <p:pic>
        <p:nvPicPr>
          <p:cNvPr id="190" name="Picture 187" descr="MCj03235350000[1]"/>
          <p:cNvPicPr>
            <a:picLocks noChangeAspect="1" noChangeArrowheads="1"/>
          </p:cNvPicPr>
          <p:nvPr/>
        </p:nvPicPr>
        <p:blipFill>
          <a:blip r:embed="rId8" cstate="print"/>
          <a:srcRect/>
          <a:stretch>
            <a:fillRect/>
          </a:stretch>
        </p:blipFill>
        <p:spPr bwMode="auto">
          <a:xfrm>
            <a:off x="4176713" y="4208463"/>
            <a:ext cx="314325" cy="506412"/>
          </a:xfrm>
          <a:prstGeom prst="rect">
            <a:avLst/>
          </a:prstGeom>
          <a:noFill/>
          <a:ln w="9525">
            <a:noFill/>
            <a:miter lim="800000"/>
            <a:headEnd/>
            <a:tailEnd/>
          </a:ln>
        </p:spPr>
      </p:pic>
      <p:sp>
        <p:nvSpPr>
          <p:cNvPr id="191" name="Text Box 188"/>
          <p:cNvSpPr txBox="1">
            <a:spLocks noChangeArrowheads="1"/>
          </p:cNvSpPr>
          <p:nvPr/>
        </p:nvSpPr>
        <p:spPr bwMode="auto">
          <a:xfrm>
            <a:off x="5381625" y="2136775"/>
            <a:ext cx="873125" cy="366713"/>
          </a:xfrm>
          <a:prstGeom prst="rect">
            <a:avLst/>
          </a:prstGeom>
          <a:noFill/>
          <a:ln w="9525">
            <a:noFill/>
            <a:miter lim="800000"/>
            <a:headEnd/>
            <a:tailEnd/>
          </a:ln>
        </p:spPr>
        <p:txBody>
          <a:bodyPr wrap="none">
            <a:spAutoFit/>
          </a:bodyPr>
          <a:lstStyle/>
          <a:p>
            <a:r>
              <a:rPr lang="fr-FR"/>
              <a:t>La nuit</a:t>
            </a:r>
          </a:p>
        </p:txBody>
      </p:sp>
      <p:sp>
        <p:nvSpPr>
          <p:cNvPr id="192" name="Text Box 189"/>
          <p:cNvSpPr txBox="1">
            <a:spLocks noChangeArrowheads="1"/>
          </p:cNvSpPr>
          <p:nvPr/>
        </p:nvSpPr>
        <p:spPr bwMode="auto">
          <a:xfrm>
            <a:off x="3168650" y="2338388"/>
            <a:ext cx="436563" cy="366712"/>
          </a:xfrm>
          <a:prstGeom prst="rect">
            <a:avLst/>
          </a:prstGeom>
          <a:noFill/>
          <a:ln w="9525">
            <a:noFill/>
            <a:miter lim="800000"/>
            <a:headEnd/>
            <a:tailEnd/>
          </a:ln>
        </p:spPr>
        <p:txBody>
          <a:bodyPr wrap="none">
            <a:spAutoFit/>
          </a:bodyPr>
          <a:lstStyle/>
          <a:p>
            <a:r>
              <a:rPr lang="fr-FR"/>
              <a:t>8h</a:t>
            </a:r>
          </a:p>
        </p:txBody>
      </p:sp>
      <p:sp>
        <p:nvSpPr>
          <p:cNvPr id="193" name="Text Box 190"/>
          <p:cNvSpPr txBox="1">
            <a:spLocks noChangeArrowheads="1"/>
          </p:cNvSpPr>
          <p:nvPr/>
        </p:nvSpPr>
        <p:spPr bwMode="auto">
          <a:xfrm>
            <a:off x="3163888" y="2338388"/>
            <a:ext cx="561975" cy="366712"/>
          </a:xfrm>
          <a:prstGeom prst="rect">
            <a:avLst/>
          </a:prstGeom>
          <a:noFill/>
          <a:ln w="9525">
            <a:noFill/>
            <a:miter lim="800000"/>
            <a:headEnd/>
            <a:tailEnd/>
          </a:ln>
        </p:spPr>
        <p:txBody>
          <a:bodyPr wrap="none">
            <a:spAutoFit/>
          </a:bodyPr>
          <a:lstStyle/>
          <a:p>
            <a:r>
              <a:rPr lang="fr-FR"/>
              <a:t>10h</a:t>
            </a:r>
          </a:p>
        </p:txBody>
      </p:sp>
      <p:sp>
        <p:nvSpPr>
          <p:cNvPr id="195" name="Titre 1"/>
          <p:cNvSpPr txBox="1">
            <a:spLocks/>
          </p:cNvSpPr>
          <p:nvPr/>
        </p:nvSpPr>
        <p:spPr bwMode="auto">
          <a:xfrm>
            <a:off x="1285875" y="785813"/>
            <a:ext cx="7643813" cy="428625"/>
          </a:xfrm>
          <a:prstGeom prst="rect">
            <a:avLst/>
          </a:prstGeom>
          <a:solidFill>
            <a:schemeClr val="bg1"/>
          </a:solidFill>
          <a:ln w="9525">
            <a:noFill/>
            <a:miter lim="800000"/>
            <a:headEnd/>
            <a:tailEnd/>
          </a:ln>
        </p:spPr>
        <p:txBody>
          <a:bodyPr anchor="ctr"/>
          <a:lstStyle/>
          <a:p>
            <a:pPr eaLnBrk="0" hangingPunct="0">
              <a:lnSpc>
                <a:spcPct val="120000"/>
              </a:lnSpc>
              <a:defRPr/>
            </a:pPr>
            <a:r>
              <a:rPr lang="fr-FR" sz="2000" b="1" dirty="0">
                <a:ea typeface="+mj-ea"/>
                <a:cs typeface="Arial" charset="0"/>
              </a:rPr>
              <a:t>Concept de mutualisation du stationnement </a:t>
            </a:r>
          </a:p>
        </p:txBody>
      </p:sp>
      <p:sp>
        <p:nvSpPr>
          <p:cNvPr id="24657" name="Rectangle 5"/>
          <p:cNvSpPr>
            <a:spLocks noChangeArrowheads="1"/>
          </p:cNvSpPr>
          <p:nvPr/>
        </p:nvSpPr>
        <p:spPr bwMode="auto">
          <a:xfrm>
            <a:off x="0" y="21431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3. Une nouvelle place pour la voiture ? </a:t>
            </a:r>
          </a:p>
        </p:txBody>
      </p:sp>
      <p:sp>
        <p:nvSpPr>
          <p:cNvPr id="196" name="Titre 1"/>
          <p:cNvSpPr txBox="1">
            <a:spLocks/>
          </p:cNvSpPr>
          <p:nvPr/>
        </p:nvSpPr>
        <p:spPr bwMode="auto">
          <a:xfrm>
            <a:off x="8143875" y="142875"/>
            <a:ext cx="714375"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12</a:t>
            </a:r>
          </a:p>
        </p:txBody>
      </p:sp>
      <p:sp>
        <p:nvSpPr>
          <p:cNvPr id="197" name="Flèche droite 196"/>
          <p:cNvSpPr/>
          <p:nvPr/>
        </p:nvSpPr>
        <p:spPr>
          <a:xfrm>
            <a:off x="214313" y="857250"/>
            <a:ext cx="1000125" cy="35718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0">
                                            <p:txEl>
                                              <p:charRg st="4294967295" end="429496729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61">
                                            <p:txEl>
                                              <p:charRg st="4294967295" end="429496729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1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1"/>
                                        </p:tgtEl>
                                        <p:attrNameLst>
                                          <p:attrName>style.visibility</p:attrName>
                                        </p:attrNameLst>
                                      </p:cBhvr>
                                      <p:to>
                                        <p:strVal val="visible"/>
                                      </p:to>
                                    </p:set>
                                  </p:childTnLst>
                                  <p:subTnLst>
                                    <p:set>
                                      <p:cBhvr override="childStyle">
                                        <p:cTn dur="1" fill="hold" display="0" masterRel="nextClick" afterEffect="1"/>
                                        <p:tgtEl>
                                          <p:spTgt spid="191"/>
                                        </p:tgtEl>
                                        <p:attrNameLst>
                                          <p:attrName>style.visibility</p:attrName>
                                        </p:attrNameLst>
                                      </p:cBhvr>
                                      <p:to>
                                        <p:strVal val="hidden"/>
                                      </p:to>
                                    </p:set>
                                  </p:subTnLst>
                                </p:cTn>
                              </p:par>
                              <p:par>
                                <p:cTn id="53" presetID="1" presetClass="entr" presetSubtype="0" fill="hold" grpId="0" nodeType="withEffect">
                                  <p:stCondLst>
                                    <p:cond delay="0"/>
                                  </p:stCondLst>
                                  <p:childTnLst>
                                    <p:set>
                                      <p:cBhvr>
                                        <p:cTn id="54" dur="1" fill="hold">
                                          <p:stCondLst>
                                            <p:cond delay="0"/>
                                          </p:stCondLst>
                                        </p:cTn>
                                        <p:tgtEl>
                                          <p:spTgt spid="16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68"/>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7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80"/>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8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8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grpId="1" nodeType="withEffect">
                                  <p:stCondLst>
                                    <p:cond delay="0"/>
                                  </p:stCondLst>
                                  <p:childTnLst>
                                    <p:set>
                                      <p:cBhvr>
                                        <p:cTn id="84" dur="1" fill="hold">
                                          <p:stCondLst>
                                            <p:cond delay="0"/>
                                          </p:stCondLst>
                                        </p:cTn>
                                        <p:tgtEl>
                                          <p:spTgt spid="8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childTnLst>
                                </p:cTn>
                              </p:par>
                              <p:par>
                                <p:cTn id="89" presetID="1" presetClass="entr" presetSubtype="0" fill="hold" grpId="1" nodeType="withEffect">
                                  <p:stCondLst>
                                    <p:cond delay="0"/>
                                  </p:stCondLst>
                                  <p:childTnLst>
                                    <p:set>
                                      <p:cBhvr>
                                        <p:cTn id="90" dur="1" fill="hold">
                                          <p:stCondLst>
                                            <p:cond delay="0"/>
                                          </p:stCondLst>
                                        </p:cTn>
                                        <p:tgtEl>
                                          <p:spTgt spid="8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3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par>
                                <p:cTn id="95" presetID="1" presetClass="entr" presetSubtype="0" fill="hold" grpId="1" nodeType="withEffect">
                                  <p:stCondLst>
                                    <p:cond delay="0"/>
                                  </p:stCondLst>
                                  <p:childTnLst>
                                    <p:set>
                                      <p:cBhvr>
                                        <p:cTn id="96" dur="1" fill="hold">
                                          <p:stCondLst>
                                            <p:cond delay="0"/>
                                          </p:stCondLst>
                                        </p:cTn>
                                        <p:tgtEl>
                                          <p:spTgt spid="86"/>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85"/>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2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59"/>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1"/>
                                        </p:tgtEl>
                                        <p:attrNameLst>
                                          <p:attrName>style.visibility</p:attrName>
                                        </p:attrNameLst>
                                      </p:cBhvr>
                                      <p:to>
                                        <p:strVal val="visible"/>
                                      </p:to>
                                    </p:set>
                                  </p:childTnLst>
                                </p:cTn>
                              </p:par>
                              <p:par>
                                <p:cTn id="111" presetID="1" presetClass="entr" presetSubtype="0" fill="hold" grpId="1" nodeType="withEffect">
                                  <p:stCondLst>
                                    <p:cond delay="0"/>
                                  </p:stCondLst>
                                  <p:childTnLst>
                                    <p:set>
                                      <p:cBhvr>
                                        <p:cTn id="112" dur="1" fill="hold">
                                          <p:stCondLst>
                                            <p:cond delay="0"/>
                                          </p:stCondLst>
                                        </p:cTn>
                                        <p:tgtEl>
                                          <p:spTgt spid="25"/>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60"/>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18"/>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1"/>
                                        </p:tgtEl>
                                        <p:attrNameLst>
                                          <p:attrName>style.visibility</p:attrName>
                                        </p:attrNameLst>
                                      </p:cBhvr>
                                      <p:to>
                                        <p:strVal val="visible"/>
                                      </p:to>
                                    </p:set>
                                  </p:childTnLst>
                                </p:cTn>
                              </p:par>
                              <p:par>
                                <p:cTn id="119" presetID="1" presetClass="entr" presetSubtype="0" fill="hold" grpId="1" nodeType="withEffect">
                                  <p:stCondLst>
                                    <p:cond delay="0"/>
                                  </p:stCondLst>
                                  <p:childTnLst>
                                    <p:set>
                                      <p:cBhvr>
                                        <p:cTn id="120" dur="1" fill="hold">
                                          <p:stCondLst>
                                            <p:cond delay="0"/>
                                          </p:stCondLst>
                                        </p:cTn>
                                        <p:tgtEl>
                                          <p:spTgt spid="33"/>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26"/>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27"/>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8"/>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9"/>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2" presetClass="exit" presetSubtype="4" fill="hold" nodeType="clickEffect">
                                  <p:stCondLst>
                                    <p:cond delay="0"/>
                                  </p:stCondLst>
                                  <p:childTnLst>
                                    <p:anim calcmode="lin" valueType="num">
                                      <p:cBhvr additive="base">
                                        <p:cTn id="134" dur="500"/>
                                        <p:tgtEl>
                                          <p:spTgt spid="44"/>
                                        </p:tgtEl>
                                        <p:attrNameLst>
                                          <p:attrName>ppt_x</p:attrName>
                                        </p:attrNameLst>
                                      </p:cBhvr>
                                      <p:tavLst>
                                        <p:tav tm="0">
                                          <p:val>
                                            <p:strVal val="ppt_x"/>
                                          </p:val>
                                        </p:tav>
                                        <p:tav tm="100000">
                                          <p:val>
                                            <p:strVal val="ppt_x"/>
                                          </p:val>
                                        </p:tav>
                                      </p:tavLst>
                                    </p:anim>
                                    <p:anim calcmode="lin" valueType="num">
                                      <p:cBhvr additive="base">
                                        <p:cTn id="135" dur="500"/>
                                        <p:tgtEl>
                                          <p:spTgt spid="44"/>
                                        </p:tgtEl>
                                        <p:attrNameLst>
                                          <p:attrName>ppt_y</p:attrName>
                                        </p:attrNameLst>
                                      </p:cBhvr>
                                      <p:tavLst>
                                        <p:tav tm="0">
                                          <p:val>
                                            <p:strVal val="ppt_y"/>
                                          </p:val>
                                        </p:tav>
                                        <p:tav tm="100000">
                                          <p:val>
                                            <p:strVal val="1+ppt_h/2"/>
                                          </p:val>
                                        </p:tav>
                                      </p:tavLst>
                                    </p:anim>
                                    <p:set>
                                      <p:cBhvr>
                                        <p:cTn id="136" dur="1" fill="hold">
                                          <p:stCondLst>
                                            <p:cond delay="499"/>
                                          </p:stCondLst>
                                        </p:cTn>
                                        <p:tgtEl>
                                          <p:spTgt spid="44"/>
                                        </p:tgtEl>
                                        <p:attrNameLst>
                                          <p:attrName>style.visibility</p:attrName>
                                        </p:attrNameLst>
                                      </p:cBhvr>
                                      <p:to>
                                        <p:strVal val="hidden"/>
                                      </p:to>
                                    </p:set>
                                  </p:childTnLst>
                                </p:cTn>
                              </p:par>
                              <p:par>
                                <p:cTn id="137" presetID="2" presetClass="exit" presetSubtype="4" fill="hold" nodeType="withEffect">
                                  <p:stCondLst>
                                    <p:cond delay="0"/>
                                  </p:stCondLst>
                                  <p:childTnLst>
                                    <p:anim calcmode="lin" valueType="num">
                                      <p:cBhvr additive="base">
                                        <p:cTn id="138" dur="500"/>
                                        <p:tgtEl>
                                          <p:spTgt spid="46"/>
                                        </p:tgtEl>
                                        <p:attrNameLst>
                                          <p:attrName>ppt_x</p:attrName>
                                        </p:attrNameLst>
                                      </p:cBhvr>
                                      <p:tavLst>
                                        <p:tav tm="0">
                                          <p:val>
                                            <p:strVal val="ppt_x"/>
                                          </p:val>
                                        </p:tav>
                                        <p:tav tm="100000">
                                          <p:val>
                                            <p:strVal val="ppt_x"/>
                                          </p:val>
                                        </p:tav>
                                      </p:tavLst>
                                    </p:anim>
                                    <p:anim calcmode="lin" valueType="num">
                                      <p:cBhvr additive="base">
                                        <p:cTn id="139" dur="500"/>
                                        <p:tgtEl>
                                          <p:spTgt spid="46"/>
                                        </p:tgtEl>
                                        <p:attrNameLst>
                                          <p:attrName>ppt_y</p:attrName>
                                        </p:attrNameLst>
                                      </p:cBhvr>
                                      <p:tavLst>
                                        <p:tav tm="0">
                                          <p:val>
                                            <p:strVal val="ppt_y"/>
                                          </p:val>
                                        </p:tav>
                                        <p:tav tm="100000">
                                          <p:val>
                                            <p:strVal val="1+ppt_h/2"/>
                                          </p:val>
                                        </p:tav>
                                      </p:tavLst>
                                    </p:anim>
                                    <p:set>
                                      <p:cBhvr>
                                        <p:cTn id="140" dur="1" fill="hold">
                                          <p:stCondLst>
                                            <p:cond delay="499"/>
                                          </p:stCondLst>
                                        </p:cTn>
                                        <p:tgtEl>
                                          <p:spTgt spid="46"/>
                                        </p:tgtEl>
                                        <p:attrNameLst>
                                          <p:attrName>style.visibility</p:attrName>
                                        </p:attrNameLst>
                                      </p:cBhvr>
                                      <p:to>
                                        <p:strVal val="hidden"/>
                                      </p:to>
                                    </p:set>
                                  </p:childTnLst>
                                </p:cTn>
                              </p:par>
                              <p:par>
                                <p:cTn id="141" presetID="2" presetClass="exit" presetSubtype="4" fill="hold" nodeType="withEffect">
                                  <p:stCondLst>
                                    <p:cond delay="0"/>
                                  </p:stCondLst>
                                  <p:childTnLst>
                                    <p:anim calcmode="lin" valueType="num">
                                      <p:cBhvr additive="base">
                                        <p:cTn id="142" dur="500"/>
                                        <p:tgtEl>
                                          <p:spTgt spid="47"/>
                                        </p:tgtEl>
                                        <p:attrNameLst>
                                          <p:attrName>ppt_x</p:attrName>
                                        </p:attrNameLst>
                                      </p:cBhvr>
                                      <p:tavLst>
                                        <p:tav tm="0">
                                          <p:val>
                                            <p:strVal val="ppt_x"/>
                                          </p:val>
                                        </p:tav>
                                        <p:tav tm="100000">
                                          <p:val>
                                            <p:strVal val="ppt_x"/>
                                          </p:val>
                                        </p:tav>
                                      </p:tavLst>
                                    </p:anim>
                                    <p:anim calcmode="lin" valueType="num">
                                      <p:cBhvr additive="base">
                                        <p:cTn id="143" dur="500"/>
                                        <p:tgtEl>
                                          <p:spTgt spid="47"/>
                                        </p:tgtEl>
                                        <p:attrNameLst>
                                          <p:attrName>ppt_y</p:attrName>
                                        </p:attrNameLst>
                                      </p:cBhvr>
                                      <p:tavLst>
                                        <p:tav tm="0">
                                          <p:val>
                                            <p:strVal val="ppt_y"/>
                                          </p:val>
                                        </p:tav>
                                        <p:tav tm="100000">
                                          <p:val>
                                            <p:strVal val="1+ppt_h/2"/>
                                          </p:val>
                                        </p:tav>
                                      </p:tavLst>
                                    </p:anim>
                                    <p:set>
                                      <p:cBhvr>
                                        <p:cTn id="144" dur="1" fill="hold">
                                          <p:stCondLst>
                                            <p:cond delay="499"/>
                                          </p:stCondLst>
                                        </p:cTn>
                                        <p:tgtEl>
                                          <p:spTgt spid="47"/>
                                        </p:tgtEl>
                                        <p:attrNameLst>
                                          <p:attrName>style.visibility</p:attrName>
                                        </p:attrNameLst>
                                      </p:cBhvr>
                                      <p:to>
                                        <p:strVal val="hidden"/>
                                      </p:to>
                                    </p:set>
                                  </p:childTnLst>
                                </p:cTn>
                              </p:par>
                              <p:par>
                                <p:cTn id="145" presetID="2" presetClass="exit" presetSubtype="4" fill="hold" nodeType="withEffect">
                                  <p:stCondLst>
                                    <p:cond delay="0"/>
                                  </p:stCondLst>
                                  <p:childTnLst>
                                    <p:anim calcmode="lin" valueType="num">
                                      <p:cBhvr additive="base">
                                        <p:cTn id="146" dur="500"/>
                                        <p:tgtEl>
                                          <p:spTgt spid="42"/>
                                        </p:tgtEl>
                                        <p:attrNameLst>
                                          <p:attrName>ppt_x</p:attrName>
                                        </p:attrNameLst>
                                      </p:cBhvr>
                                      <p:tavLst>
                                        <p:tav tm="0">
                                          <p:val>
                                            <p:strVal val="ppt_x"/>
                                          </p:val>
                                        </p:tav>
                                        <p:tav tm="100000">
                                          <p:val>
                                            <p:strVal val="ppt_x"/>
                                          </p:val>
                                        </p:tav>
                                      </p:tavLst>
                                    </p:anim>
                                    <p:anim calcmode="lin" valueType="num">
                                      <p:cBhvr additive="base">
                                        <p:cTn id="147" dur="500"/>
                                        <p:tgtEl>
                                          <p:spTgt spid="42"/>
                                        </p:tgtEl>
                                        <p:attrNameLst>
                                          <p:attrName>ppt_y</p:attrName>
                                        </p:attrNameLst>
                                      </p:cBhvr>
                                      <p:tavLst>
                                        <p:tav tm="0">
                                          <p:val>
                                            <p:strVal val="ppt_y"/>
                                          </p:val>
                                        </p:tav>
                                        <p:tav tm="100000">
                                          <p:val>
                                            <p:strVal val="1+ppt_h/2"/>
                                          </p:val>
                                        </p:tav>
                                      </p:tavLst>
                                    </p:anim>
                                    <p:set>
                                      <p:cBhvr>
                                        <p:cTn id="148" dur="1" fill="hold">
                                          <p:stCondLst>
                                            <p:cond delay="499"/>
                                          </p:stCondLst>
                                        </p:cTn>
                                        <p:tgtEl>
                                          <p:spTgt spid="42"/>
                                        </p:tgtEl>
                                        <p:attrNameLst>
                                          <p:attrName>style.visibility</p:attrName>
                                        </p:attrNameLst>
                                      </p:cBhvr>
                                      <p:to>
                                        <p:strVal val="hidden"/>
                                      </p:to>
                                    </p:set>
                                  </p:childTnLst>
                                </p:cTn>
                              </p:par>
                              <p:par>
                                <p:cTn id="149" presetID="2" presetClass="exit" presetSubtype="4" fill="hold" nodeType="withEffect">
                                  <p:stCondLst>
                                    <p:cond delay="0"/>
                                  </p:stCondLst>
                                  <p:childTnLst>
                                    <p:anim calcmode="lin" valueType="num">
                                      <p:cBhvr additive="base">
                                        <p:cTn id="150" dur="500"/>
                                        <p:tgtEl>
                                          <p:spTgt spid="43"/>
                                        </p:tgtEl>
                                        <p:attrNameLst>
                                          <p:attrName>ppt_x</p:attrName>
                                        </p:attrNameLst>
                                      </p:cBhvr>
                                      <p:tavLst>
                                        <p:tav tm="0">
                                          <p:val>
                                            <p:strVal val="ppt_x"/>
                                          </p:val>
                                        </p:tav>
                                        <p:tav tm="100000">
                                          <p:val>
                                            <p:strVal val="ppt_x"/>
                                          </p:val>
                                        </p:tav>
                                      </p:tavLst>
                                    </p:anim>
                                    <p:anim calcmode="lin" valueType="num">
                                      <p:cBhvr additive="base">
                                        <p:cTn id="151" dur="500"/>
                                        <p:tgtEl>
                                          <p:spTgt spid="43"/>
                                        </p:tgtEl>
                                        <p:attrNameLst>
                                          <p:attrName>ppt_y</p:attrName>
                                        </p:attrNameLst>
                                      </p:cBhvr>
                                      <p:tavLst>
                                        <p:tav tm="0">
                                          <p:val>
                                            <p:strVal val="ppt_y"/>
                                          </p:val>
                                        </p:tav>
                                        <p:tav tm="100000">
                                          <p:val>
                                            <p:strVal val="1+ppt_h/2"/>
                                          </p:val>
                                        </p:tav>
                                      </p:tavLst>
                                    </p:anim>
                                    <p:set>
                                      <p:cBhvr>
                                        <p:cTn id="152" dur="1" fill="hold">
                                          <p:stCondLst>
                                            <p:cond delay="499"/>
                                          </p:stCondLst>
                                        </p:cTn>
                                        <p:tgtEl>
                                          <p:spTgt spid="43"/>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additive="base">
                                        <p:cTn id="154" dur="500"/>
                                        <p:tgtEl>
                                          <p:spTgt spid="37"/>
                                        </p:tgtEl>
                                        <p:attrNameLst>
                                          <p:attrName>ppt_x</p:attrName>
                                        </p:attrNameLst>
                                      </p:cBhvr>
                                      <p:tavLst>
                                        <p:tav tm="0">
                                          <p:val>
                                            <p:strVal val="ppt_x"/>
                                          </p:val>
                                        </p:tav>
                                        <p:tav tm="100000">
                                          <p:val>
                                            <p:strVal val="ppt_x"/>
                                          </p:val>
                                        </p:tav>
                                      </p:tavLst>
                                    </p:anim>
                                    <p:anim calcmode="lin" valueType="num">
                                      <p:cBhvr additive="base">
                                        <p:cTn id="155" dur="500"/>
                                        <p:tgtEl>
                                          <p:spTgt spid="37"/>
                                        </p:tgtEl>
                                        <p:attrNameLst>
                                          <p:attrName>ppt_y</p:attrName>
                                        </p:attrNameLst>
                                      </p:cBhvr>
                                      <p:tavLst>
                                        <p:tav tm="0">
                                          <p:val>
                                            <p:strVal val="ppt_y"/>
                                          </p:val>
                                        </p:tav>
                                        <p:tav tm="100000">
                                          <p:val>
                                            <p:strVal val="1+ppt_h/2"/>
                                          </p:val>
                                        </p:tav>
                                      </p:tavLst>
                                    </p:anim>
                                    <p:set>
                                      <p:cBhvr>
                                        <p:cTn id="156" dur="1" fill="hold">
                                          <p:stCondLst>
                                            <p:cond delay="499"/>
                                          </p:stCondLst>
                                        </p:cTn>
                                        <p:tgtEl>
                                          <p:spTgt spid="37"/>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additive="base">
                                        <p:cTn id="158" dur="500"/>
                                        <p:tgtEl>
                                          <p:spTgt spid="38"/>
                                        </p:tgtEl>
                                        <p:attrNameLst>
                                          <p:attrName>ppt_x</p:attrName>
                                        </p:attrNameLst>
                                      </p:cBhvr>
                                      <p:tavLst>
                                        <p:tav tm="0">
                                          <p:val>
                                            <p:strVal val="ppt_x"/>
                                          </p:val>
                                        </p:tav>
                                        <p:tav tm="100000">
                                          <p:val>
                                            <p:strVal val="ppt_x"/>
                                          </p:val>
                                        </p:tav>
                                      </p:tavLst>
                                    </p:anim>
                                    <p:anim calcmode="lin" valueType="num">
                                      <p:cBhvr additive="base">
                                        <p:cTn id="159" dur="500"/>
                                        <p:tgtEl>
                                          <p:spTgt spid="38"/>
                                        </p:tgtEl>
                                        <p:attrNameLst>
                                          <p:attrName>ppt_y</p:attrName>
                                        </p:attrNameLst>
                                      </p:cBhvr>
                                      <p:tavLst>
                                        <p:tav tm="0">
                                          <p:val>
                                            <p:strVal val="ppt_y"/>
                                          </p:val>
                                        </p:tav>
                                        <p:tav tm="100000">
                                          <p:val>
                                            <p:strVal val="1+ppt_h/2"/>
                                          </p:val>
                                        </p:tav>
                                      </p:tavLst>
                                    </p:anim>
                                    <p:set>
                                      <p:cBhvr>
                                        <p:cTn id="160" dur="1" fill="hold">
                                          <p:stCondLst>
                                            <p:cond delay="499"/>
                                          </p:stCondLst>
                                        </p:cTn>
                                        <p:tgtEl>
                                          <p:spTgt spid="38"/>
                                        </p:tgtEl>
                                        <p:attrNameLst>
                                          <p:attrName>style.visibility</p:attrName>
                                        </p:attrNameLst>
                                      </p:cBhvr>
                                      <p:to>
                                        <p:strVal val="hidden"/>
                                      </p:to>
                                    </p:set>
                                  </p:childTnLst>
                                </p:cTn>
                              </p:par>
                              <p:par>
                                <p:cTn id="161" presetID="2" presetClass="exit" presetSubtype="4" fill="hold" nodeType="withEffect">
                                  <p:stCondLst>
                                    <p:cond delay="0"/>
                                  </p:stCondLst>
                                  <p:childTnLst>
                                    <p:anim calcmode="lin" valueType="num">
                                      <p:cBhvr additive="base">
                                        <p:cTn id="162" dur="500"/>
                                        <p:tgtEl>
                                          <p:spTgt spid="39"/>
                                        </p:tgtEl>
                                        <p:attrNameLst>
                                          <p:attrName>ppt_x</p:attrName>
                                        </p:attrNameLst>
                                      </p:cBhvr>
                                      <p:tavLst>
                                        <p:tav tm="0">
                                          <p:val>
                                            <p:strVal val="ppt_x"/>
                                          </p:val>
                                        </p:tav>
                                        <p:tav tm="100000">
                                          <p:val>
                                            <p:strVal val="ppt_x"/>
                                          </p:val>
                                        </p:tav>
                                      </p:tavLst>
                                    </p:anim>
                                    <p:anim calcmode="lin" valueType="num">
                                      <p:cBhvr additive="base">
                                        <p:cTn id="163" dur="500"/>
                                        <p:tgtEl>
                                          <p:spTgt spid="39"/>
                                        </p:tgtEl>
                                        <p:attrNameLst>
                                          <p:attrName>ppt_y</p:attrName>
                                        </p:attrNameLst>
                                      </p:cBhvr>
                                      <p:tavLst>
                                        <p:tav tm="0">
                                          <p:val>
                                            <p:strVal val="ppt_y"/>
                                          </p:val>
                                        </p:tav>
                                        <p:tav tm="100000">
                                          <p:val>
                                            <p:strVal val="1+ppt_h/2"/>
                                          </p:val>
                                        </p:tav>
                                      </p:tavLst>
                                    </p:anim>
                                    <p:set>
                                      <p:cBhvr>
                                        <p:cTn id="164" dur="1" fill="hold">
                                          <p:stCondLst>
                                            <p:cond delay="499"/>
                                          </p:stCondLst>
                                        </p:cTn>
                                        <p:tgtEl>
                                          <p:spTgt spid="39"/>
                                        </p:tgtEl>
                                        <p:attrNameLst>
                                          <p:attrName>style.visibility</p:attrName>
                                        </p:attrNameLst>
                                      </p:cBhvr>
                                      <p:to>
                                        <p:strVal val="hidden"/>
                                      </p:to>
                                    </p:set>
                                  </p:childTnLst>
                                </p:cTn>
                              </p:par>
                              <p:par>
                                <p:cTn id="165" presetID="2" presetClass="exit" presetSubtype="4" fill="hold" nodeType="withEffect">
                                  <p:stCondLst>
                                    <p:cond delay="0"/>
                                  </p:stCondLst>
                                  <p:childTnLst>
                                    <p:anim calcmode="lin" valueType="num">
                                      <p:cBhvr additive="base">
                                        <p:cTn id="166" dur="500"/>
                                        <p:tgtEl>
                                          <p:spTgt spid="168"/>
                                        </p:tgtEl>
                                        <p:attrNameLst>
                                          <p:attrName>ppt_x</p:attrName>
                                        </p:attrNameLst>
                                      </p:cBhvr>
                                      <p:tavLst>
                                        <p:tav tm="0">
                                          <p:val>
                                            <p:strVal val="ppt_x"/>
                                          </p:val>
                                        </p:tav>
                                        <p:tav tm="100000">
                                          <p:val>
                                            <p:strVal val="ppt_x"/>
                                          </p:val>
                                        </p:tav>
                                      </p:tavLst>
                                    </p:anim>
                                    <p:anim calcmode="lin" valueType="num">
                                      <p:cBhvr additive="base">
                                        <p:cTn id="167" dur="500"/>
                                        <p:tgtEl>
                                          <p:spTgt spid="168"/>
                                        </p:tgtEl>
                                        <p:attrNameLst>
                                          <p:attrName>ppt_y</p:attrName>
                                        </p:attrNameLst>
                                      </p:cBhvr>
                                      <p:tavLst>
                                        <p:tav tm="0">
                                          <p:val>
                                            <p:strVal val="ppt_y"/>
                                          </p:val>
                                        </p:tav>
                                        <p:tav tm="100000">
                                          <p:val>
                                            <p:strVal val="1+ppt_h/2"/>
                                          </p:val>
                                        </p:tav>
                                      </p:tavLst>
                                    </p:anim>
                                    <p:set>
                                      <p:cBhvr>
                                        <p:cTn id="168" dur="1" fill="hold">
                                          <p:stCondLst>
                                            <p:cond delay="499"/>
                                          </p:stCondLst>
                                        </p:cTn>
                                        <p:tgtEl>
                                          <p:spTgt spid="168"/>
                                        </p:tgtEl>
                                        <p:attrNameLst>
                                          <p:attrName>style.visibility</p:attrName>
                                        </p:attrNameLst>
                                      </p:cBhvr>
                                      <p:to>
                                        <p:strVal val="hidden"/>
                                      </p:to>
                                    </p:set>
                                  </p:childTnLst>
                                </p:cTn>
                              </p:par>
                              <p:par>
                                <p:cTn id="169" presetID="2" presetClass="exit" presetSubtype="4" fill="hold" nodeType="withEffect">
                                  <p:stCondLst>
                                    <p:cond delay="0"/>
                                  </p:stCondLst>
                                  <p:childTnLst>
                                    <p:anim calcmode="lin" valueType="num">
                                      <p:cBhvr additive="base">
                                        <p:cTn id="170" dur="500"/>
                                        <p:tgtEl>
                                          <p:spTgt spid="24"/>
                                        </p:tgtEl>
                                        <p:attrNameLst>
                                          <p:attrName>ppt_x</p:attrName>
                                        </p:attrNameLst>
                                      </p:cBhvr>
                                      <p:tavLst>
                                        <p:tav tm="0">
                                          <p:val>
                                            <p:strVal val="ppt_x"/>
                                          </p:val>
                                        </p:tav>
                                        <p:tav tm="100000">
                                          <p:val>
                                            <p:strVal val="ppt_x"/>
                                          </p:val>
                                        </p:tav>
                                      </p:tavLst>
                                    </p:anim>
                                    <p:anim calcmode="lin" valueType="num">
                                      <p:cBhvr additive="base">
                                        <p:cTn id="171" dur="500"/>
                                        <p:tgtEl>
                                          <p:spTgt spid="24"/>
                                        </p:tgtEl>
                                        <p:attrNameLst>
                                          <p:attrName>ppt_y</p:attrName>
                                        </p:attrNameLst>
                                      </p:cBhvr>
                                      <p:tavLst>
                                        <p:tav tm="0">
                                          <p:val>
                                            <p:strVal val="ppt_y"/>
                                          </p:val>
                                        </p:tav>
                                        <p:tav tm="100000">
                                          <p:val>
                                            <p:strVal val="1+ppt_h/2"/>
                                          </p:val>
                                        </p:tav>
                                      </p:tavLst>
                                    </p:anim>
                                    <p:set>
                                      <p:cBhvr>
                                        <p:cTn id="172" dur="1" fill="hold">
                                          <p:stCondLst>
                                            <p:cond delay="499"/>
                                          </p:stCondLst>
                                        </p:cTn>
                                        <p:tgtEl>
                                          <p:spTgt spid="24"/>
                                        </p:tgtEl>
                                        <p:attrNameLst>
                                          <p:attrName>style.visibility</p:attrName>
                                        </p:attrNameLst>
                                      </p:cBhvr>
                                      <p:to>
                                        <p:strVal val="hidden"/>
                                      </p:to>
                                    </p:set>
                                  </p:childTnLst>
                                </p:cTn>
                              </p:par>
                              <p:par>
                                <p:cTn id="173" presetID="2" presetClass="exit" presetSubtype="4" fill="hold" nodeType="withEffect">
                                  <p:stCondLst>
                                    <p:cond delay="0"/>
                                  </p:stCondLst>
                                  <p:childTnLst>
                                    <p:anim calcmode="lin" valueType="num">
                                      <p:cBhvr additive="base">
                                        <p:cTn id="174" dur="500"/>
                                        <p:tgtEl>
                                          <p:spTgt spid="23"/>
                                        </p:tgtEl>
                                        <p:attrNameLst>
                                          <p:attrName>ppt_x</p:attrName>
                                        </p:attrNameLst>
                                      </p:cBhvr>
                                      <p:tavLst>
                                        <p:tav tm="0">
                                          <p:val>
                                            <p:strVal val="ppt_x"/>
                                          </p:val>
                                        </p:tav>
                                        <p:tav tm="100000">
                                          <p:val>
                                            <p:strVal val="ppt_x"/>
                                          </p:val>
                                        </p:tav>
                                      </p:tavLst>
                                    </p:anim>
                                    <p:anim calcmode="lin" valueType="num">
                                      <p:cBhvr additive="base">
                                        <p:cTn id="175" dur="500"/>
                                        <p:tgtEl>
                                          <p:spTgt spid="23"/>
                                        </p:tgtEl>
                                        <p:attrNameLst>
                                          <p:attrName>ppt_y</p:attrName>
                                        </p:attrNameLst>
                                      </p:cBhvr>
                                      <p:tavLst>
                                        <p:tav tm="0">
                                          <p:val>
                                            <p:strVal val="ppt_y"/>
                                          </p:val>
                                        </p:tav>
                                        <p:tav tm="100000">
                                          <p:val>
                                            <p:strVal val="1+ppt_h/2"/>
                                          </p:val>
                                        </p:tav>
                                      </p:tavLst>
                                    </p:anim>
                                    <p:set>
                                      <p:cBhvr>
                                        <p:cTn id="176" dur="1" fill="hold">
                                          <p:stCondLst>
                                            <p:cond delay="499"/>
                                          </p:stCondLst>
                                        </p:cTn>
                                        <p:tgtEl>
                                          <p:spTgt spid="23"/>
                                        </p:tgtEl>
                                        <p:attrNameLst>
                                          <p:attrName>style.visibility</p:attrName>
                                        </p:attrNameLst>
                                      </p:cBhvr>
                                      <p:to>
                                        <p:strVal val="hidden"/>
                                      </p:to>
                                    </p:set>
                                  </p:childTnLst>
                                </p:cTn>
                              </p:par>
                              <p:par>
                                <p:cTn id="177" presetID="2" presetClass="exit" presetSubtype="4" fill="hold" nodeType="withEffect">
                                  <p:stCondLst>
                                    <p:cond delay="0"/>
                                  </p:stCondLst>
                                  <p:childTnLst>
                                    <p:anim calcmode="lin" valueType="num">
                                      <p:cBhvr additive="base">
                                        <p:cTn id="178" dur="500"/>
                                        <p:tgtEl>
                                          <p:spTgt spid="22"/>
                                        </p:tgtEl>
                                        <p:attrNameLst>
                                          <p:attrName>ppt_x</p:attrName>
                                        </p:attrNameLst>
                                      </p:cBhvr>
                                      <p:tavLst>
                                        <p:tav tm="0">
                                          <p:val>
                                            <p:strVal val="ppt_x"/>
                                          </p:val>
                                        </p:tav>
                                        <p:tav tm="100000">
                                          <p:val>
                                            <p:strVal val="ppt_x"/>
                                          </p:val>
                                        </p:tav>
                                      </p:tavLst>
                                    </p:anim>
                                    <p:anim calcmode="lin" valueType="num">
                                      <p:cBhvr additive="base">
                                        <p:cTn id="179" dur="500"/>
                                        <p:tgtEl>
                                          <p:spTgt spid="22"/>
                                        </p:tgtEl>
                                        <p:attrNameLst>
                                          <p:attrName>ppt_y</p:attrName>
                                        </p:attrNameLst>
                                      </p:cBhvr>
                                      <p:tavLst>
                                        <p:tav tm="0">
                                          <p:val>
                                            <p:strVal val="ppt_y"/>
                                          </p:val>
                                        </p:tav>
                                        <p:tav tm="100000">
                                          <p:val>
                                            <p:strVal val="1+ppt_h/2"/>
                                          </p:val>
                                        </p:tav>
                                      </p:tavLst>
                                    </p:anim>
                                    <p:set>
                                      <p:cBhvr>
                                        <p:cTn id="180" dur="1" fill="hold">
                                          <p:stCondLst>
                                            <p:cond delay="499"/>
                                          </p:stCondLst>
                                        </p:cTn>
                                        <p:tgtEl>
                                          <p:spTgt spid="22"/>
                                        </p:tgtEl>
                                        <p:attrNameLst>
                                          <p:attrName>style.visibility</p:attrName>
                                        </p:attrNameLst>
                                      </p:cBhvr>
                                      <p:to>
                                        <p:strVal val="hidden"/>
                                      </p:to>
                                    </p:set>
                                  </p:childTnLst>
                                </p:cTn>
                              </p:par>
                              <p:par>
                                <p:cTn id="181" presetID="2" presetClass="exit" presetSubtype="4" fill="hold" nodeType="withEffect">
                                  <p:stCondLst>
                                    <p:cond delay="0"/>
                                  </p:stCondLst>
                                  <p:childTnLst>
                                    <p:anim calcmode="lin" valueType="num">
                                      <p:cBhvr additive="base">
                                        <p:cTn id="182" dur="500"/>
                                        <p:tgtEl>
                                          <p:spTgt spid="159"/>
                                        </p:tgtEl>
                                        <p:attrNameLst>
                                          <p:attrName>ppt_x</p:attrName>
                                        </p:attrNameLst>
                                      </p:cBhvr>
                                      <p:tavLst>
                                        <p:tav tm="0">
                                          <p:val>
                                            <p:strVal val="ppt_x"/>
                                          </p:val>
                                        </p:tav>
                                        <p:tav tm="100000">
                                          <p:val>
                                            <p:strVal val="ppt_x"/>
                                          </p:val>
                                        </p:tav>
                                      </p:tavLst>
                                    </p:anim>
                                    <p:anim calcmode="lin" valueType="num">
                                      <p:cBhvr additive="base">
                                        <p:cTn id="183" dur="500"/>
                                        <p:tgtEl>
                                          <p:spTgt spid="159"/>
                                        </p:tgtEl>
                                        <p:attrNameLst>
                                          <p:attrName>ppt_y</p:attrName>
                                        </p:attrNameLst>
                                      </p:cBhvr>
                                      <p:tavLst>
                                        <p:tav tm="0">
                                          <p:val>
                                            <p:strVal val="ppt_y"/>
                                          </p:val>
                                        </p:tav>
                                        <p:tav tm="100000">
                                          <p:val>
                                            <p:strVal val="1+ppt_h/2"/>
                                          </p:val>
                                        </p:tav>
                                      </p:tavLst>
                                    </p:anim>
                                    <p:set>
                                      <p:cBhvr>
                                        <p:cTn id="184" dur="1" fill="hold">
                                          <p:stCondLst>
                                            <p:cond delay="499"/>
                                          </p:stCondLst>
                                        </p:cTn>
                                        <p:tgtEl>
                                          <p:spTgt spid="159"/>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169"/>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92"/>
                                        </p:tgtEl>
                                        <p:attrNameLst>
                                          <p:attrName>style.visibility</p:attrName>
                                        </p:attrNameLst>
                                      </p:cBhvr>
                                      <p:to>
                                        <p:strVal val="visible"/>
                                      </p:to>
                                    </p:set>
                                  </p:childTnLst>
                                  <p:subTnLst>
                                    <p:set>
                                      <p:cBhvr override="childStyle">
                                        <p:cTn dur="1" fill="hold" display="0" masterRel="nextClick" afterEffect="1"/>
                                        <p:tgtEl>
                                          <p:spTgt spid="192"/>
                                        </p:tgtEl>
                                        <p:attrNameLst>
                                          <p:attrName>style.visibility</p:attrName>
                                        </p:attrNameLst>
                                      </p:cBhvr>
                                      <p:to>
                                        <p:strVal val="hidden"/>
                                      </p:to>
                                    </p:set>
                                  </p:sub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2"/>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3"/>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4"/>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3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5"/>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6"/>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34"/>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21"/>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24"/>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23"/>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22"/>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5"/>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1"/>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2"/>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3"/>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4"/>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20"/>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9"/>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6"/>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17"/>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nodeType="clickEffect">
                                  <p:stCondLst>
                                    <p:cond delay="0"/>
                                  </p:stCondLst>
                                  <p:childTnLst>
                                    <p:set>
                                      <p:cBhvr>
                                        <p:cTn id="234" dur="1" fill="hold">
                                          <p:stCondLst>
                                            <p:cond delay="0"/>
                                          </p:stCondLst>
                                        </p:cTn>
                                        <p:tgtEl>
                                          <p:spTgt spid="159"/>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48"/>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93"/>
                                        </p:tgtEl>
                                        <p:attrNameLst>
                                          <p:attrName>style.visibility</p:attrName>
                                        </p:attrNameLst>
                                      </p:cBhvr>
                                      <p:to>
                                        <p:strVal val="visible"/>
                                      </p:to>
                                    </p:set>
                                  </p:childTnLst>
                                  <p:subTnLst>
                                    <p:set>
                                      <p:cBhvr override="childStyle">
                                        <p:cTn dur="1" fill="hold" display="0" masterRel="nextClick" afterEffect="1"/>
                                        <p:tgtEl>
                                          <p:spTgt spid="193"/>
                                        </p:tgtEl>
                                        <p:attrNameLst>
                                          <p:attrName>style.visibility</p:attrName>
                                        </p:attrNameLst>
                                      </p:cBhvr>
                                      <p:to>
                                        <p:strVal val="hidden"/>
                                      </p:to>
                                    </p:set>
                                  </p:sub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164"/>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65"/>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9"/>
                                        </p:tgtEl>
                                        <p:attrNameLst>
                                          <p:attrName>style.visibility</p:attrName>
                                        </p:attrNameLst>
                                      </p:cBhvr>
                                      <p:to>
                                        <p:strVal val="visible"/>
                                      </p:to>
                                    </p:set>
                                  </p:childTnLst>
                                </p:cTn>
                              </p:par>
                              <p:par>
                                <p:cTn id="247" presetID="0" presetClass="path" presetSubtype="0" accel="50000" decel="50000" fill="hold" nodeType="withEffect">
                                  <p:stCondLst>
                                    <p:cond delay="0"/>
                                  </p:stCondLst>
                                  <p:childTnLst>
                                    <p:animMotion origin="layout" path="M 1.38889E-6 -2.22222E-6 L 0.0342 0.21783 " pathEditMode="relative" rAng="0" ptsTypes="AA">
                                      <p:cBhvr>
                                        <p:cTn id="248" dur="2000" fill="hold"/>
                                        <p:tgtEl>
                                          <p:spTgt spid="21"/>
                                        </p:tgtEl>
                                        <p:attrNameLst>
                                          <p:attrName>ppt_x</p:attrName>
                                          <p:attrName>ppt_y</p:attrName>
                                        </p:attrNameLst>
                                      </p:cBhvr>
                                      <p:rCtr x="17" y="109"/>
                                    </p:animMotion>
                                  </p:childTnLst>
                                </p:cTn>
                              </p:par>
                              <p:par>
                                <p:cTn id="249" presetID="0" presetClass="path" presetSubtype="0" accel="50000" decel="50000" fill="hold" nodeType="withEffect">
                                  <p:stCondLst>
                                    <p:cond delay="0"/>
                                  </p:stCondLst>
                                  <p:childTnLst>
                                    <p:animMotion origin="layout" path="M 3.05556E-6 -2.22222E-6 L -0.18629 0.21783 " pathEditMode="relative" rAng="0" ptsTypes="AA">
                                      <p:cBhvr>
                                        <p:cTn id="250" dur="2000" fill="hold"/>
                                        <p:tgtEl>
                                          <p:spTgt spid="24"/>
                                        </p:tgtEl>
                                        <p:attrNameLst>
                                          <p:attrName>ppt_x</p:attrName>
                                          <p:attrName>ppt_y</p:attrName>
                                        </p:attrNameLst>
                                      </p:cBhvr>
                                      <p:rCtr x="-93" y="109"/>
                                    </p:animMotion>
                                  </p:childTnLst>
                                </p:cTn>
                              </p:par>
                              <p:par>
                                <p:cTn id="251" presetID="0" presetClass="path" presetSubtype="0" accel="50000" decel="50000" fill="hold" nodeType="withEffect">
                                  <p:stCondLst>
                                    <p:cond delay="0"/>
                                  </p:stCondLst>
                                  <p:childTnLst>
                                    <p:animMotion origin="layout" path="M 3.33333E-6 -2.22222E-6 L -0.27848 0.21783 " pathEditMode="relative" rAng="0" ptsTypes="AA">
                                      <p:cBhvr>
                                        <p:cTn id="252" dur="2000" fill="hold"/>
                                        <p:tgtEl>
                                          <p:spTgt spid="23"/>
                                        </p:tgtEl>
                                        <p:attrNameLst>
                                          <p:attrName>ppt_x</p:attrName>
                                          <p:attrName>ppt_y</p:attrName>
                                        </p:attrNameLst>
                                      </p:cBhvr>
                                      <p:rCtr x="-139" y="109"/>
                                    </p:animMotion>
                                  </p:childTnLst>
                                </p:cTn>
                              </p:par>
                              <p:par>
                                <p:cTn id="253" presetID="0" presetClass="path" presetSubtype="0" accel="50000" decel="50000" fill="hold" nodeType="withEffect">
                                  <p:stCondLst>
                                    <p:cond delay="0"/>
                                  </p:stCondLst>
                                  <p:childTnLst>
                                    <p:animMotion origin="layout" path="M 5E-6 -2.22222E-6 L -0.28629 0.21783 " pathEditMode="relative" rAng="0" ptsTypes="AA">
                                      <p:cBhvr>
                                        <p:cTn id="254" dur="2000" fill="hold"/>
                                        <p:tgtEl>
                                          <p:spTgt spid="22"/>
                                        </p:tgtEl>
                                        <p:attrNameLst>
                                          <p:attrName>ppt_x</p:attrName>
                                          <p:attrName>ppt_y</p:attrName>
                                        </p:attrNameLst>
                                      </p:cBhvr>
                                      <p:rCtr x="-143" y="109"/>
                                    </p:animMotion>
                                  </p:childTnLst>
                                </p:cTn>
                              </p:par>
                              <p:par>
                                <p:cTn id="255" presetID="0" presetClass="path" presetSubtype="0" accel="50000" decel="50000" fill="hold" nodeType="withEffect">
                                  <p:stCondLst>
                                    <p:cond delay="0"/>
                                  </p:stCondLst>
                                  <p:childTnLst>
                                    <p:animMotion origin="layout" path="M 0 -2.22222E-6 L -0.17604 0.14422 " pathEditMode="relative" rAng="0" ptsTypes="AA">
                                      <p:cBhvr>
                                        <p:cTn id="256" dur="2000" fill="hold"/>
                                        <p:tgtEl>
                                          <p:spTgt spid="31"/>
                                        </p:tgtEl>
                                        <p:attrNameLst>
                                          <p:attrName>ppt_x</p:attrName>
                                          <p:attrName>ppt_y</p:attrName>
                                        </p:attrNameLst>
                                      </p:cBhvr>
                                      <p:rCtr x="-88" y="72"/>
                                    </p:animMotion>
                                  </p:childTnLst>
                                </p:cTn>
                              </p:par>
                              <p:par>
                                <p:cTn id="257" presetID="0" presetClass="path" presetSubtype="0" accel="50000" decel="50000" fill="hold" nodeType="withEffect">
                                  <p:stCondLst>
                                    <p:cond delay="0"/>
                                  </p:stCondLst>
                                  <p:childTnLst>
                                    <p:animMotion origin="layout" path="M 1.38889E-6 -4.81481E-6 L 0.04219 0.14977 " pathEditMode="relative" rAng="0" ptsTypes="AA">
                                      <p:cBhvr>
                                        <p:cTn id="258" dur="2000" fill="hold"/>
                                        <p:tgtEl>
                                          <p:spTgt spid="32"/>
                                        </p:tgtEl>
                                        <p:attrNameLst>
                                          <p:attrName>ppt_x</p:attrName>
                                          <p:attrName>ppt_y</p:attrName>
                                        </p:attrNameLst>
                                      </p:cBhvr>
                                      <p:rCtr x="21" y="75"/>
                                    </p:animMotion>
                                  </p:childTnLst>
                                </p:cTn>
                              </p:par>
                              <p:par>
                                <p:cTn id="259" presetID="0" presetClass="path" presetSubtype="0" accel="50000" decel="50000" fill="hold" nodeType="withEffect">
                                  <p:stCondLst>
                                    <p:cond delay="0"/>
                                  </p:stCondLst>
                                  <p:childTnLst>
                                    <p:animMotion origin="layout" path="M -6.66667E-6 3.7037E-6 L 0.04722 3.7037E-6 " pathEditMode="relative" ptsTypes="AA">
                                      <p:cBhvr>
                                        <p:cTn id="260" dur="2000" fill="hold"/>
                                        <p:tgtEl>
                                          <p:spTgt spid="159"/>
                                        </p:tgtEl>
                                        <p:attrNameLst>
                                          <p:attrName>ppt_x</p:attrName>
                                          <p:attrName>ppt_y</p:attrName>
                                        </p:attrNameLst>
                                      </p:cBhvr>
                                    </p:animMotion>
                                  </p:childTnLst>
                                </p:cTn>
                              </p:par>
                            </p:childTnLst>
                          </p:cTn>
                        </p:par>
                      </p:childTnLst>
                    </p:cTn>
                  </p:par>
                  <p:par>
                    <p:cTn id="261" fill="hold">
                      <p:stCondLst>
                        <p:cond delay="indefinite"/>
                      </p:stCondLst>
                      <p:childTnLst>
                        <p:par>
                          <p:cTn id="262" fill="hold">
                            <p:stCondLst>
                              <p:cond delay="0"/>
                            </p:stCondLst>
                            <p:childTnLst>
                              <p:par>
                                <p:cTn id="263" presetID="1" presetClass="entr" presetSubtype="0" fill="hold" nodeType="clickEffect">
                                  <p:stCondLst>
                                    <p:cond delay="0"/>
                                  </p:stCondLst>
                                  <p:childTnLst>
                                    <p:set>
                                      <p:cBhvr>
                                        <p:cTn id="264" dur="1" fill="hold">
                                          <p:stCondLst>
                                            <p:cond delay="0"/>
                                          </p:stCondLst>
                                        </p:cTn>
                                        <p:tgtEl>
                                          <p:spTgt spid="176"/>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77"/>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49"/>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50"/>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90"/>
                                        </p:tgtEl>
                                        <p:attrNameLst>
                                          <p:attrName>style.visibility</p:attrName>
                                        </p:attrNameLst>
                                      </p:cBhvr>
                                      <p:to>
                                        <p:strVal val="visible"/>
                                      </p:to>
                                    </p:set>
                                  </p:childTnLst>
                                </p:cTn>
                              </p:par>
                            </p:childTnLst>
                          </p:cTn>
                        </p:par>
                      </p:childTnLst>
                    </p:cTn>
                  </p:par>
                  <p:par>
                    <p:cTn id="273" fill="hold">
                      <p:stCondLst>
                        <p:cond delay="indefinite"/>
                      </p:stCondLst>
                      <p:childTnLst>
                        <p:par>
                          <p:cTn id="274" fill="hold">
                            <p:stCondLst>
                              <p:cond delay="0"/>
                            </p:stCondLst>
                            <p:childTnLst>
                              <p:par>
                                <p:cTn id="275" presetID="1" presetClass="entr" presetSubtype="0" fill="hold" grpId="0" nodeType="clickEffect">
                                  <p:stCondLst>
                                    <p:cond delay="0"/>
                                  </p:stCondLst>
                                  <p:childTnLst>
                                    <p:set>
                                      <p:cBhvr>
                                        <p:cTn id="276" dur="1" fill="hold">
                                          <p:stCondLst>
                                            <p:cond delay="0"/>
                                          </p:stCondLst>
                                        </p:cTn>
                                        <p:tgtEl>
                                          <p:spTgt spid="163"/>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62"/>
                                        </p:tgtEl>
                                        <p:attrNameLst>
                                          <p:attrName>style.visibility</p:attrName>
                                        </p:attrNameLst>
                                      </p:cBhvr>
                                      <p:to>
                                        <p:strVal val="visible"/>
                                      </p:to>
                                    </p:set>
                                  </p:childTnLst>
                                </p:cTn>
                              </p:par>
                              <p:par>
                                <p:cTn id="279" presetID="2" presetClass="exit" presetSubtype="4" fill="hold" grpId="2" nodeType="withEffect">
                                  <p:stCondLst>
                                    <p:cond delay="0"/>
                                  </p:stCondLst>
                                  <p:childTnLst>
                                    <p:anim calcmode="lin" valueType="num">
                                      <p:cBhvr additive="base">
                                        <p:cTn id="280" dur="500"/>
                                        <p:tgtEl>
                                          <p:spTgt spid="25"/>
                                        </p:tgtEl>
                                        <p:attrNameLst>
                                          <p:attrName>ppt_x</p:attrName>
                                        </p:attrNameLst>
                                      </p:cBhvr>
                                      <p:tavLst>
                                        <p:tav tm="0">
                                          <p:val>
                                            <p:strVal val="ppt_x"/>
                                          </p:val>
                                        </p:tav>
                                        <p:tav tm="100000">
                                          <p:val>
                                            <p:strVal val="ppt_x"/>
                                          </p:val>
                                        </p:tav>
                                      </p:tavLst>
                                    </p:anim>
                                    <p:anim calcmode="lin" valueType="num">
                                      <p:cBhvr additive="base">
                                        <p:cTn id="281" dur="500"/>
                                        <p:tgtEl>
                                          <p:spTgt spid="25"/>
                                        </p:tgtEl>
                                        <p:attrNameLst>
                                          <p:attrName>ppt_y</p:attrName>
                                        </p:attrNameLst>
                                      </p:cBhvr>
                                      <p:tavLst>
                                        <p:tav tm="0">
                                          <p:val>
                                            <p:strVal val="ppt_y"/>
                                          </p:val>
                                        </p:tav>
                                        <p:tav tm="100000">
                                          <p:val>
                                            <p:strVal val="1+ppt_h/2"/>
                                          </p:val>
                                        </p:tav>
                                      </p:tavLst>
                                    </p:anim>
                                    <p:set>
                                      <p:cBhvr>
                                        <p:cTn id="282" dur="1" fill="hold">
                                          <p:stCondLst>
                                            <p:cond delay="499"/>
                                          </p:stCondLst>
                                        </p:cTn>
                                        <p:tgtEl>
                                          <p:spTgt spid="25"/>
                                        </p:tgtEl>
                                        <p:attrNameLst>
                                          <p:attrName>style.visibility</p:attrName>
                                        </p:attrNameLst>
                                      </p:cBhvr>
                                      <p:to>
                                        <p:strVal val="hidden"/>
                                      </p:to>
                                    </p:set>
                                  </p:childTnLst>
                                </p:cTn>
                              </p:par>
                              <p:par>
                                <p:cTn id="283" presetID="2" presetClass="exit" presetSubtype="4" fill="hold" grpId="2" nodeType="withEffect">
                                  <p:stCondLst>
                                    <p:cond delay="0"/>
                                  </p:stCondLst>
                                  <p:childTnLst>
                                    <p:anim calcmode="lin" valueType="num">
                                      <p:cBhvr additive="base">
                                        <p:cTn id="284" dur="500"/>
                                        <p:tgtEl>
                                          <p:spTgt spid="33"/>
                                        </p:tgtEl>
                                        <p:attrNameLst>
                                          <p:attrName>ppt_x</p:attrName>
                                        </p:attrNameLst>
                                      </p:cBhvr>
                                      <p:tavLst>
                                        <p:tav tm="0">
                                          <p:val>
                                            <p:strVal val="ppt_x"/>
                                          </p:val>
                                        </p:tav>
                                        <p:tav tm="100000">
                                          <p:val>
                                            <p:strVal val="ppt_x"/>
                                          </p:val>
                                        </p:tav>
                                      </p:tavLst>
                                    </p:anim>
                                    <p:anim calcmode="lin" valueType="num">
                                      <p:cBhvr additive="base">
                                        <p:cTn id="285" dur="500"/>
                                        <p:tgtEl>
                                          <p:spTgt spid="33"/>
                                        </p:tgtEl>
                                        <p:attrNameLst>
                                          <p:attrName>ppt_y</p:attrName>
                                        </p:attrNameLst>
                                      </p:cBhvr>
                                      <p:tavLst>
                                        <p:tav tm="0">
                                          <p:val>
                                            <p:strVal val="ppt_y"/>
                                          </p:val>
                                        </p:tav>
                                        <p:tav tm="100000">
                                          <p:val>
                                            <p:strVal val="1+ppt_h/2"/>
                                          </p:val>
                                        </p:tav>
                                      </p:tavLst>
                                    </p:anim>
                                    <p:set>
                                      <p:cBhvr>
                                        <p:cTn id="286" dur="1" fill="hold">
                                          <p:stCondLst>
                                            <p:cond delay="499"/>
                                          </p:stCondLst>
                                        </p:cTn>
                                        <p:tgtEl>
                                          <p:spTgt spid="33"/>
                                        </p:tgtEl>
                                        <p:attrNameLst>
                                          <p:attrName>style.visibility</p:attrName>
                                        </p:attrNameLst>
                                      </p:cBhvr>
                                      <p:to>
                                        <p:strVal val="hidden"/>
                                      </p:to>
                                    </p:set>
                                  </p:childTnLst>
                                </p:cTn>
                              </p:par>
                              <p:par>
                                <p:cTn id="287" presetID="63" presetClass="path" presetSubtype="0" accel="50000" decel="50000" fill="hold" nodeType="withEffect">
                                  <p:stCondLst>
                                    <p:cond delay="0"/>
                                  </p:stCondLst>
                                  <p:childTnLst>
                                    <p:animMotion origin="layout" path="M 0 0  L 0.25 0  E" pathEditMode="relative" ptsTypes="">
                                      <p:cBhvr>
                                        <p:cTn id="288" dur="2000" fill="hold"/>
                                        <p:tgtEl>
                                          <p:spTgt spid="11"/>
                                        </p:tgtEl>
                                        <p:attrNameLst>
                                          <p:attrName>ppt_x</p:attrName>
                                          <p:attrName>ppt_y</p:attrName>
                                        </p:attrNameLst>
                                      </p:cBhvr>
                                    </p:animMotion>
                                  </p:childTnLst>
                                </p:cTn>
                              </p:par>
                              <p:par>
                                <p:cTn id="289" presetID="63" presetClass="path" presetSubtype="0" accel="50000" decel="50000" fill="hold" nodeType="withEffect">
                                  <p:stCondLst>
                                    <p:cond delay="0"/>
                                  </p:stCondLst>
                                  <p:childTnLst>
                                    <p:animMotion origin="layout" path="M 0 0  L 0.25 0  E" pathEditMode="relative" ptsTypes="">
                                      <p:cBhvr>
                                        <p:cTn id="290" dur="2000" fill="hold"/>
                                        <p:tgtEl>
                                          <p:spTgt spid="12"/>
                                        </p:tgtEl>
                                        <p:attrNameLst>
                                          <p:attrName>ppt_x</p:attrName>
                                          <p:attrName>ppt_y</p:attrName>
                                        </p:attrNameLst>
                                      </p:cBhvr>
                                    </p:animMotion>
                                  </p:childTnLst>
                                </p:cTn>
                              </p:par>
                              <p:par>
                                <p:cTn id="291" presetID="63" presetClass="path" presetSubtype="0" accel="50000" decel="50000" fill="hold" nodeType="withEffect">
                                  <p:stCondLst>
                                    <p:cond delay="0"/>
                                  </p:stCondLst>
                                  <p:childTnLst>
                                    <p:animMotion origin="layout" path="M 0 0  L 0.25 0  E" pathEditMode="relative" ptsTypes="">
                                      <p:cBhvr>
                                        <p:cTn id="292" dur="2000" fill="hold"/>
                                        <p:tgtEl>
                                          <p:spTgt spid="13"/>
                                        </p:tgtEl>
                                        <p:attrNameLst>
                                          <p:attrName>ppt_x</p:attrName>
                                          <p:attrName>ppt_y</p:attrName>
                                        </p:attrNameLst>
                                      </p:cBhvr>
                                    </p:animMotion>
                                  </p:childTnLst>
                                </p:cTn>
                              </p:par>
                              <p:par>
                                <p:cTn id="293" presetID="63" presetClass="path" presetSubtype="0" accel="50000" decel="50000" fill="hold" nodeType="withEffect">
                                  <p:stCondLst>
                                    <p:cond delay="0"/>
                                  </p:stCondLst>
                                  <p:childTnLst>
                                    <p:animMotion origin="layout" path="M 0 0  L 0.25 0  E" pathEditMode="relative" ptsTypes="">
                                      <p:cBhvr>
                                        <p:cTn id="294" dur="2000" fill="hold"/>
                                        <p:tgtEl>
                                          <p:spTgt spid="14"/>
                                        </p:tgtEl>
                                        <p:attrNameLst>
                                          <p:attrName>ppt_x</p:attrName>
                                          <p:attrName>ppt_y</p:attrName>
                                        </p:attrNameLst>
                                      </p:cBhvr>
                                    </p:animMotion>
                                  </p:childTnLst>
                                </p:cTn>
                              </p:par>
                              <p:par>
                                <p:cTn id="295" presetID="63" presetClass="path" presetSubtype="0" accel="50000" decel="50000" fill="hold" nodeType="withEffect">
                                  <p:stCondLst>
                                    <p:cond delay="0"/>
                                  </p:stCondLst>
                                  <p:childTnLst>
                                    <p:animMotion origin="layout" path="M 0 0  L 0.25 0  E" pathEditMode="relative" ptsTypes="">
                                      <p:cBhvr>
                                        <p:cTn id="296" dur="2000" fill="hold"/>
                                        <p:tgtEl>
                                          <p:spTgt spid="15"/>
                                        </p:tgtEl>
                                        <p:attrNameLst>
                                          <p:attrName>ppt_x</p:attrName>
                                          <p:attrName>ppt_y</p:attrName>
                                        </p:attrNameLst>
                                      </p:cBhvr>
                                    </p:animMotion>
                                  </p:childTnLst>
                                </p:cTn>
                              </p:par>
                              <p:par>
                                <p:cTn id="297" presetID="63" presetClass="path" presetSubtype="0" accel="50000" decel="50000" fill="hold" nodeType="withEffect">
                                  <p:stCondLst>
                                    <p:cond delay="0"/>
                                  </p:stCondLst>
                                  <p:childTnLst>
                                    <p:animMotion origin="layout" path="M 0 0  L 0.25 0  E" pathEditMode="relative" ptsTypes="">
                                      <p:cBhvr>
                                        <p:cTn id="298" dur="2000" fill="hold"/>
                                        <p:tgtEl>
                                          <p:spTgt spid="16"/>
                                        </p:tgtEl>
                                        <p:attrNameLst>
                                          <p:attrName>ppt_x</p:attrName>
                                          <p:attrName>ppt_y</p:attrName>
                                        </p:attrNameLst>
                                      </p:cBhvr>
                                    </p:animMotion>
                                  </p:childTnLst>
                                </p:cTn>
                              </p:par>
                              <p:par>
                                <p:cTn id="299" presetID="63" presetClass="path" presetSubtype="0" accel="50000" decel="50000" fill="hold" nodeType="withEffect">
                                  <p:stCondLst>
                                    <p:cond delay="0"/>
                                  </p:stCondLst>
                                  <p:childTnLst>
                                    <p:animMotion origin="layout" path="M 0 0  L 0.25 0  E" pathEditMode="relative" ptsTypes="">
                                      <p:cBhvr>
                                        <p:cTn id="300" dur="2000" fill="hold"/>
                                        <p:tgtEl>
                                          <p:spTgt spid="17"/>
                                        </p:tgtEl>
                                        <p:attrNameLst>
                                          <p:attrName>ppt_x</p:attrName>
                                          <p:attrName>ppt_y</p:attrName>
                                        </p:attrNameLst>
                                      </p:cBhvr>
                                    </p:animMotion>
                                  </p:childTnLst>
                                </p:cTn>
                              </p:par>
                              <p:par>
                                <p:cTn id="301" presetID="63" presetClass="path" presetSubtype="0" accel="50000" decel="50000" fill="hold" nodeType="withEffect">
                                  <p:stCondLst>
                                    <p:cond delay="0"/>
                                  </p:stCondLst>
                                  <p:childTnLst>
                                    <p:animMotion origin="layout" path="M 0 0  L 0.25 0  E" pathEditMode="relative" ptsTypes="">
                                      <p:cBhvr>
                                        <p:cTn id="302" dur="2000" fill="hold"/>
                                        <p:tgtEl>
                                          <p:spTgt spid="18"/>
                                        </p:tgtEl>
                                        <p:attrNameLst>
                                          <p:attrName>ppt_x</p:attrName>
                                          <p:attrName>ppt_y</p:attrName>
                                        </p:attrNameLst>
                                      </p:cBhvr>
                                    </p:animMotion>
                                  </p:childTnLst>
                                </p:cTn>
                              </p:par>
                              <p:par>
                                <p:cTn id="303" presetID="63" presetClass="path" presetSubtype="0" accel="50000" decel="50000" fill="hold" nodeType="withEffect">
                                  <p:stCondLst>
                                    <p:cond delay="0"/>
                                  </p:stCondLst>
                                  <p:childTnLst>
                                    <p:animMotion origin="layout" path="M 0 0  L 0.25 0  E" pathEditMode="relative" ptsTypes="">
                                      <p:cBhvr>
                                        <p:cTn id="304" dur="2000" fill="hold"/>
                                        <p:tgtEl>
                                          <p:spTgt spid="19"/>
                                        </p:tgtEl>
                                        <p:attrNameLst>
                                          <p:attrName>ppt_x</p:attrName>
                                          <p:attrName>ppt_y</p:attrName>
                                        </p:attrNameLst>
                                      </p:cBhvr>
                                    </p:animMotion>
                                  </p:childTnLst>
                                </p:cTn>
                              </p:par>
                              <p:par>
                                <p:cTn id="305" presetID="63" presetClass="path" presetSubtype="0" accel="50000" decel="50000" fill="hold" nodeType="withEffect">
                                  <p:stCondLst>
                                    <p:cond delay="0"/>
                                  </p:stCondLst>
                                  <p:childTnLst>
                                    <p:animMotion origin="layout" path="M 0 0  L 0.25 0  E" pathEditMode="relative" ptsTypes="">
                                      <p:cBhvr>
                                        <p:cTn id="306" dur="2000" fill="hold"/>
                                        <p:tgtEl>
                                          <p:spTgt spid="20"/>
                                        </p:tgtEl>
                                        <p:attrNameLst>
                                          <p:attrName>ppt_x</p:attrName>
                                          <p:attrName>ppt_y</p:attrName>
                                        </p:attrNameLst>
                                      </p:cBhvr>
                                    </p:animMotion>
                                  </p:childTnLst>
                                </p:cTn>
                              </p:par>
                              <p:par>
                                <p:cTn id="307" presetID="0" presetClass="path" presetSubtype="0" accel="50000" decel="50000" fill="hold" nodeType="withEffect">
                                  <p:stCondLst>
                                    <p:cond delay="0"/>
                                  </p:stCondLst>
                                  <p:childTnLst>
                                    <p:animMotion origin="layout" path="M 0.0342 0.21783 L 0.28628 0.21783 " pathEditMode="relative" ptsTypes="AA">
                                      <p:cBhvr>
                                        <p:cTn id="308" dur="2000" fill="hold"/>
                                        <p:tgtEl>
                                          <p:spTgt spid="21"/>
                                        </p:tgtEl>
                                        <p:attrNameLst>
                                          <p:attrName>ppt_x</p:attrName>
                                          <p:attrName>ppt_y</p:attrName>
                                        </p:attrNameLst>
                                      </p:cBhvr>
                                    </p:animMotion>
                                  </p:childTnLst>
                                </p:cTn>
                              </p:par>
                              <p:par>
                                <p:cTn id="309" presetID="0" presetClass="path" presetSubtype="0" accel="50000" decel="50000" fill="hold" nodeType="withEffect">
                                  <p:stCondLst>
                                    <p:cond delay="0"/>
                                  </p:stCondLst>
                                  <p:childTnLst>
                                    <p:animMotion origin="layout" path="M -0.18629 0.21783 L 0.0658 0.21783 " pathEditMode="relative" ptsTypes="AA">
                                      <p:cBhvr>
                                        <p:cTn id="310" dur="2000" fill="hold"/>
                                        <p:tgtEl>
                                          <p:spTgt spid="24"/>
                                        </p:tgtEl>
                                        <p:attrNameLst>
                                          <p:attrName>ppt_x</p:attrName>
                                          <p:attrName>ppt_y</p:attrName>
                                        </p:attrNameLst>
                                      </p:cBhvr>
                                    </p:animMotion>
                                  </p:childTnLst>
                                </p:cTn>
                              </p:par>
                              <p:par>
                                <p:cTn id="311" presetID="0" presetClass="path" presetSubtype="0" accel="50000" decel="50000" fill="hold" nodeType="withEffect">
                                  <p:stCondLst>
                                    <p:cond delay="0"/>
                                  </p:stCondLst>
                                  <p:childTnLst>
                                    <p:animMotion origin="layout" path="M -0.27848 0.21783 L -0.02639 0.21783 " pathEditMode="relative" ptsTypes="AA">
                                      <p:cBhvr>
                                        <p:cTn id="312" dur="2000" fill="hold"/>
                                        <p:tgtEl>
                                          <p:spTgt spid="23"/>
                                        </p:tgtEl>
                                        <p:attrNameLst>
                                          <p:attrName>ppt_x</p:attrName>
                                          <p:attrName>ppt_y</p:attrName>
                                        </p:attrNameLst>
                                      </p:cBhvr>
                                    </p:animMotion>
                                  </p:childTnLst>
                                </p:cTn>
                              </p:par>
                              <p:par>
                                <p:cTn id="313" presetID="0" presetClass="path" presetSubtype="0" accel="50000" decel="50000" fill="hold" nodeType="withEffect">
                                  <p:stCondLst>
                                    <p:cond delay="0"/>
                                  </p:stCondLst>
                                  <p:childTnLst>
                                    <p:animMotion origin="layout" path="M -0.28629 0.21783 L -0.03438 0.21783 " pathEditMode="relative" ptsTypes="AA">
                                      <p:cBhvr>
                                        <p:cTn id="314" dur="2000" fill="hold"/>
                                        <p:tgtEl>
                                          <p:spTgt spid="22"/>
                                        </p:tgtEl>
                                        <p:attrNameLst>
                                          <p:attrName>ppt_x</p:attrName>
                                          <p:attrName>ppt_y</p:attrName>
                                        </p:attrNameLst>
                                      </p:cBhvr>
                                    </p:animMotion>
                                  </p:childTnLst>
                                </p:cTn>
                              </p:par>
                              <p:par>
                                <p:cTn id="315" presetID="0" presetClass="path" presetSubtype="0" accel="50000" decel="50000" fill="hold" nodeType="withEffect">
                                  <p:stCondLst>
                                    <p:cond delay="0"/>
                                  </p:stCondLst>
                                  <p:childTnLst>
                                    <p:animMotion origin="layout" path="M 0.04219 0.14977 L -0.08386 0.14977 " pathEditMode="relative" ptsTypes="AA">
                                      <p:cBhvr>
                                        <p:cTn id="316" dur="2000" fill="hold"/>
                                        <p:tgtEl>
                                          <p:spTgt spid="32"/>
                                        </p:tgtEl>
                                        <p:attrNameLst>
                                          <p:attrName>ppt_x</p:attrName>
                                          <p:attrName>ppt_y</p:attrName>
                                        </p:attrNameLst>
                                      </p:cBhvr>
                                    </p:animMotion>
                                  </p:childTnLst>
                                </p:cTn>
                              </p:par>
                              <p:par>
                                <p:cTn id="317" presetID="0" presetClass="path" presetSubtype="0" accel="50000" decel="50000" fill="hold" nodeType="withEffect">
                                  <p:stCondLst>
                                    <p:cond delay="0"/>
                                  </p:stCondLst>
                                  <p:childTnLst>
                                    <p:animMotion origin="layout" path="M -0.17604 0.14422 L -0.30208 0.14422 " pathEditMode="relative" ptsTypes="AA">
                                      <p:cBhvr>
                                        <p:cTn id="318" dur="2000" fill="hold"/>
                                        <p:tgtEl>
                                          <p:spTgt spid="31"/>
                                        </p:tgtEl>
                                        <p:attrNameLst>
                                          <p:attrName>ppt_x</p:attrName>
                                          <p:attrName>ppt_y</p:attrName>
                                        </p:attrNameLst>
                                      </p:cBhvr>
                                    </p:animMotion>
                                  </p:childTnLst>
                                </p:cTn>
                              </p:par>
                              <p:par>
                                <p:cTn id="319" presetID="0" presetClass="path" presetSubtype="0" accel="50000" decel="50000" fill="hold" nodeType="withEffect">
                                  <p:stCondLst>
                                    <p:cond delay="0"/>
                                  </p:stCondLst>
                                  <p:childTnLst>
                                    <p:animMotion origin="layout" path="M 2.22222E-6 -4.44444E-6 L -0.12084 0.00278 " pathEditMode="relative" rAng="0" ptsTypes="AA">
                                      <p:cBhvr>
                                        <p:cTn id="320" dur="2000" fill="hold"/>
                                        <p:tgtEl>
                                          <p:spTgt spid="30"/>
                                        </p:tgtEl>
                                        <p:attrNameLst>
                                          <p:attrName>ppt_x</p:attrName>
                                          <p:attrName>ppt_y</p:attrName>
                                        </p:attrNameLst>
                                      </p:cBhvr>
                                      <p:rCtr x="-60" y="1"/>
                                    </p:animMotion>
                                  </p:childTnLst>
                                </p:cTn>
                              </p:par>
                              <p:par>
                                <p:cTn id="321" presetID="0" presetClass="path" presetSubtype="0" accel="50000" decel="50000" fill="hold" nodeType="withEffect">
                                  <p:stCondLst>
                                    <p:cond delay="0"/>
                                  </p:stCondLst>
                                  <p:childTnLst>
                                    <p:animMotion origin="layout" path="M 0 -4.44444E-6 L -0.12083 0.00278 " pathEditMode="relative" rAng="0" ptsTypes="AA">
                                      <p:cBhvr>
                                        <p:cTn id="322" dur="2000" fill="hold"/>
                                        <p:tgtEl>
                                          <p:spTgt spid="26"/>
                                        </p:tgtEl>
                                        <p:attrNameLst>
                                          <p:attrName>ppt_x</p:attrName>
                                          <p:attrName>ppt_y</p:attrName>
                                        </p:attrNameLst>
                                      </p:cBhvr>
                                      <p:rCtr x="-60" y="1"/>
                                    </p:animMotion>
                                  </p:childTnLst>
                                </p:cTn>
                              </p:par>
                              <p:par>
                                <p:cTn id="323" presetID="0" presetClass="path" presetSubtype="0" accel="50000" decel="50000" fill="hold" nodeType="withEffect">
                                  <p:stCondLst>
                                    <p:cond delay="0"/>
                                  </p:stCondLst>
                                  <p:childTnLst>
                                    <p:animMotion origin="layout" path="M 4.16667E-6 -4.44444E-6 L -0.26268 0.13936 " pathEditMode="relative" rAng="0" ptsTypes="AA">
                                      <p:cBhvr>
                                        <p:cTn id="324" dur="2000" fill="hold"/>
                                        <p:tgtEl>
                                          <p:spTgt spid="27"/>
                                        </p:tgtEl>
                                        <p:attrNameLst>
                                          <p:attrName>ppt_x</p:attrName>
                                          <p:attrName>ppt_y</p:attrName>
                                        </p:attrNameLst>
                                      </p:cBhvr>
                                      <p:rCtr x="-131" y="70"/>
                                    </p:animMotion>
                                  </p:childTnLst>
                                </p:cTn>
                              </p:par>
                              <p:par>
                                <p:cTn id="325" presetID="0" presetClass="path" presetSubtype="0" accel="50000" decel="50000" fill="hold" nodeType="withEffect">
                                  <p:stCondLst>
                                    <p:cond delay="0"/>
                                  </p:stCondLst>
                                  <p:childTnLst>
                                    <p:animMotion origin="layout" path="M 1.94444E-6 -4.44444E-6 L -0.26268 0.13936 " pathEditMode="relative" rAng="0" ptsTypes="AA">
                                      <p:cBhvr>
                                        <p:cTn id="326" dur="2000" fill="hold"/>
                                        <p:tgtEl>
                                          <p:spTgt spid="28"/>
                                        </p:tgtEl>
                                        <p:attrNameLst>
                                          <p:attrName>ppt_x</p:attrName>
                                          <p:attrName>ppt_y</p:attrName>
                                        </p:attrNameLst>
                                      </p:cBhvr>
                                      <p:rCtr x="-131" y="70"/>
                                    </p:animMotion>
                                  </p:childTnLst>
                                </p:cTn>
                              </p:par>
                              <p:par>
                                <p:cTn id="327" presetID="0" presetClass="path" presetSubtype="0" accel="50000" decel="50000" fill="hold" nodeType="withEffect">
                                  <p:stCondLst>
                                    <p:cond delay="0"/>
                                  </p:stCondLst>
                                  <p:childTnLst>
                                    <p:animMotion origin="layout" path="M -2.77778E-7 -4.44444E-6 L -0.26267 0.13936 " pathEditMode="relative" rAng="0" ptsTypes="AA">
                                      <p:cBhvr>
                                        <p:cTn id="328" dur="2000" fill="hold"/>
                                        <p:tgtEl>
                                          <p:spTgt spid="29"/>
                                        </p:tgtEl>
                                        <p:attrNameLst>
                                          <p:attrName>ppt_x</p:attrName>
                                          <p:attrName>ppt_y</p:attrName>
                                        </p:attrNameLst>
                                      </p:cBhvr>
                                      <p:rCtr x="-131" y="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0" grpId="1" animBg="1"/>
      <p:bldP spid="25" grpId="0" animBg="1"/>
      <p:bldP spid="25" grpId="1" animBg="1"/>
      <p:bldP spid="25" grpId="2" animBg="1"/>
      <p:bldP spid="33" grpId="0" animBg="1"/>
      <p:bldP spid="33" grpId="1" animBg="1"/>
      <p:bldP spid="33" grpId="2" animBg="1"/>
      <p:bldP spid="52" grpId="0" animBg="1"/>
      <p:bldP spid="53" grpId="0" animBg="1"/>
      <p:bldP spid="54" grpId="0" animBg="1"/>
      <p:bldP spid="79" grpId="0" animBg="1"/>
      <p:bldP spid="79"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160" grpId="0" animBg="1"/>
      <p:bldP spid="160" grpId="1"/>
      <p:bldP spid="161" grpId="0" animBg="1"/>
      <p:bldP spid="161" grpId="1"/>
      <p:bldP spid="162" grpId="0" animBg="1"/>
      <p:bldP spid="163" grpId="0" animBg="1"/>
      <p:bldP spid="166" grpId="0" animBg="1"/>
      <p:bldP spid="166" grpId="1" animBg="1"/>
      <p:bldP spid="167" grpId="0" animBg="1"/>
      <p:bldP spid="167" grpId="1" animBg="1"/>
      <p:bldP spid="191" grpId="0"/>
      <p:bldP spid="192" grpId="0"/>
      <p:bldP spid="1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re 1"/>
          <p:cNvSpPr txBox="1">
            <a:spLocks/>
          </p:cNvSpPr>
          <p:nvPr/>
        </p:nvSpPr>
        <p:spPr bwMode="auto">
          <a:xfrm>
            <a:off x="8143875" y="5286375"/>
            <a:ext cx="714375" cy="357188"/>
          </a:xfrm>
          <a:prstGeom prst="rect">
            <a:avLst/>
          </a:prstGeom>
          <a:solidFill>
            <a:schemeClr val="bg1"/>
          </a:solidFill>
          <a:ln w="9525">
            <a:noFill/>
            <a:miter lim="800000"/>
            <a:headEnd/>
            <a:tailEnd/>
          </a:ln>
        </p:spPr>
        <p:txBody>
          <a:bodyPr anchor="ctr"/>
          <a:lstStyle/>
          <a:p>
            <a:pPr eaLnBrk="0" hangingPunct="0">
              <a:lnSpc>
                <a:spcPct val="120000"/>
              </a:lnSpc>
              <a:defRPr/>
            </a:pPr>
            <a:r>
              <a:rPr lang="fr-FR" sz="1100" dirty="0" err="1">
                <a:ea typeface="+mj-ea"/>
                <a:cs typeface="Arial" charset="0"/>
              </a:rPr>
              <a:t>Segway</a:t>
            </a:r>
            <a:endParaRPr lang="fr-FR" sz="1100" dirty="0">
              <a:ea typeface="+mj-ea"/>
              <a:cs typeface="Arial" charset="0"/>
            </a:endParaRPr>
          </a:p>
        </p:txBody>
      </p:sp>
      <p:sp>
        <p:nvSpPr>
          <p:cNvPr id="22" name="Rectangle 21"/>
          <p:cNvSpPr/>
          <p:nvPr/>
        </p:nvSpPr>
        <p:spPr>
          <a:xfrm>
            <a:off x="0" y="5572125"/>
            <a:ext cx="9144000" cy="1214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5604" name="Rectangle 5"/>
          <p:cNvSpPr>
            <a:spLocks noChangeArrowheads="1"/>
          </p:cNvSpPr>
          <p:nvPr/>
        </p:nvSpPr>
        <p:spPr bwMode="auto">
          <a:xfrm>
            <a:off x="0" y="19526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4. Une voiture dans un système? </a:t>
            </a:r>
          </a:p>
        </p:txBody>
      </p:sp>
      <p:sp>
        <p:nvSpPr>
          <p:cNvPr id="6" name="Titre 1"/>
          <p:cNvSpPr txBox="1">
            <a:spLocks/>
          </p:cNvSpPr>
          <p:nvPr/>
        </p:nvSpPr>
        <p:spPr bwMode="auto">
          <a:xfrm>
            <a:off x="8143875" y="71438"/>
            <a:ext cx="714375"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13</a:t>
            </a:r>
          </a:p>
        </p:txBody>
      </p:sp>
      <p:sp>
        <p:nvSpPr>
          <p:cNvPr id="9" name="Titre 1"/>
          <p:cNvSpPr txBox="1">
            <a:spLocks/>
          </p:cNvSpPr>
          <p:nvPr/>
        </p:nvSpPr>
        <p:spPr bwMode="auto">
          <a:xfrm>
            <a:off x="357188" y="1571625"/>
            <a:ext cx="2143125" cy="428625"/>
          </a:xfrm>
          <a:prstGeom prst="rect">
            <a:avLst/>
          </a:prstGeom>
          <a:solidFill>
            <a:schemeClr val="bg1"/>
          </a:solidFill>
          <a:ln w="9525">
            <a:noFill/>
            <a:miter lim="800000"/>
            <a:headEnd/>
            <a:tailEnd/>
          </a:ln>
        </p:spPr>
        <p:txBody>
          <a:bodyPr anchor="ctr"/>
          <a:lstStyle/>
          <a:p>
            <a:pPr eaLnBrk="0" hangingPunct="0">
              <a:lnSpc>
                <a:spcPct val="120000"/>
              </a:lnSpc>
              <a:defRPr/>
            </a:pPr>
            <a:r>
              <a:rPr lang="fr-FR" b="1" dirty="0">
                <a:ea typeface="+mj-ea"/>
                <a:cs typeface="Arial" charset="0"/>
              </a:rPr>
              <a:t>Les transports en commun</a:t>
            </a:r>
          </a:p>
        </p:txBody>
      </p:sp>
      <p:sp>
        <p:nvSpPr>
          <p:cNvPr id="10" name="Titre 1"/>
          <p:cNvSpPr txBox="1">
            <a:spLocks/>
          </p:cNvSpPr>
          <p:nvPr/>
        </p:nvSpPr>
        <p:spPr bwMode="auto">
          <a:xfrm>
            <a:off x="6465888" y="4143375"/>
            <a:ext cx="2643187" cy="428625"/>
          </a:xfrm>
          <a:prstGeom prst="rect">
            <a:avLst/>
          </a:prstGeom>
          <a:solidFill>
            <a:schemeClr val="bg1"/>
          </a:solidFill>
          <a:ln w="9525">
            <a:noFill/>
            <a:miter lim="800000"/>
            <a:headEnd/>
            <a:tailEnd/>
          </a:ln>
        </p:spPr>
        <p:txBody>
          <a:bodyPr anchor="ctr"/>
          <a:lstStyle/>
          <a:p>
            <a:pPr eaLnBrk="0" hangingPunct="0">
              <a:lnSpc>
                <a:spcPct val="120000"/>
              </a:lnSpc>
              <a:defRPr/>
            </a:pPr>
            <a:r>
              <a:rPr lang="fr-FR" b="1" dirty="0">
                <a:ea typeface="+mj-ea"/>
                <a:cs typeface="Arial" charset="0"/>
              </a:rPr>
              <a:t>Les modes doux</a:t>
            </a:r>
          </a:p>
        </p:txBody>
      </p:sp>
      <p:sp>
        <p:nvSpPr>
          <p:cNvPr id="12" name="Titre 1"/>
          <p:cNvSpPr txBox="1">
            <a:spLocks/>
          </p:cNvSpPr>
          <p:nvPr/>
        </p:nvSpPr>
        <p:spPr bwMode="auto">
          <a:xfrm>
            <a:off x="357188" y="2000250"/>
            <a:ext cx="2214562" cy="428625"/>
          </a:xfrm>
          <a:prstGeom prst="rect">
            <a:avLst/>
          </a:prstGeom>
          <a:noFill/>
          <a:ln w="9525">
            <a:noFill/>
            <a:miter lim="800000"/>
            <a:headEnd/>
            <a:tailEnd/>
          </a:ln>
        </p:spPr>
        <p:txBody>
          <a:bodyPr anchor="ctr"/>
          <a:lstStyle/>
          <a:p>
            <a:pPr eaLnBrk="0" hangingPunct="0">
              <a:lnSpc>
                <a:spcPct val="120000"/>
              </a:lnSpc>
              <a:defRPr/>
            </a:pPr>
            <a:r>
              <a:rPr lang="fr-FR" sz="1400" dirty="0">
                <a:ea typeface="+mj-ea"/>
                <a:cs typeface="Arial" charset="0"/>
              </a:rPr>
              <a:t>Train TER /  Tram-train </a:t>
            </a:r>
          </a:p>
        </p:txBody>
      </p:sp>
      <p:pic>
        <p:nvPicPr>
          <p:cNvPr id="25609" name="Picture 6" descr="C:\Documents and Settings\Stéphane\Bureau\2007_Thann_gareThann5.JPG"/>
          <p:cNvPicPr>
            <a:picLocks noChangeAspect="1" noChangeArrowheads="1"/>
          </p:cNvPicPr>
          <p:nvPr/>
        </p:nvPicPr>
        <p:blipFill>
          <a:blip r:embed="rId3" cstate="print">
            <a:lum bright="20000"/>
          </a:blip>
          <a:srcRect/>
          <a:stretch>
            <a:fillRect/>
          </a:stretch>
        </p:blipFill>
        <p:spPr bwMode="auto">
          <a:xfrm>
            <a:off x="428625" y="2357438"/>
            <a:ext cx="1143000" cy="681037"/>
          </a:xfrm>
          <a:prstGeom prst="rect">
            <a:avLst/>
          </a:prstGeom>
          <a:noFill/>
          <a:ln w="9525">
            <a:noFill/>
            <a:miter lim="800000"/>
            <a:headEnd/>
            <a:tailEnd/>
          </a:ln>
        </p:spPr>
      </p:pic>
      <p:sp>
        <p:nvSpPr>
          <p:cNvPr id="14" name="Titre 1"/>
          <p:cNvSpPr txBox="1">
            <a:spLocks/>
          </p:cNvSpPr>
          <p:nvPr/>
        </p:nvSpPr>
        <p:spPr bwMode="auto">
          <a:xfrm>
            <a:off x="357188" y="5429250"/>
            <a:ext cx="1571625" cy="428625"/>
          </a:xfrm>
          <a:prstGeom prst="rect">
            <a:avLst/>
          </a:prstGeom>
          <a:solidFill>
            <a:schemeClr val="bg1"/>
          </a:solidFill>
          <a:ln w="9525">
            <a:noFill/>
            <a:miter lim="800000"/>
            <a:headEnd/>
            <a:tailEnd/>
          </a:ln>
        </p:spPr>
        <p:txBody>
          <a:bodyPr anchor="ctr"/>
          <a:lstStyle/>
          <a:p>
            <a:pPr eaLnBrk="0" hangingPunct="0">
              <a:lnSpc>
                <a:spcPct val="120000"/>
              </a:lnSpc>
              <a:defRPr/>
            </a:pPr>
            <a:r>
              <a:rPr lang="fr-FR" sz="1400" dirty="0">
                <a:ea typeface="+mj-ea"/>
                <a:cs typeface="Arial" charset="0"/>
              </a:rPr>
              <a:t>Autocar</a:t>
            </a:r>
          </a:p>
        </p:txBody>
      </p:sp>
      <p:pic>
        <p:nvPicPr>
          <p:cNvPr id="25611" name="Picture 7" descr="R:\3 ETUDES\TRANSPORT-DEPLACEMENT\ACCESSIBILITE RM INT\SOU\6. Photos\2. Car\car gare de Mulhouse.jpg"/>
          <p:cNvPicPr>
            <a:picLocks noChangeAspect="1" noChangeArrowheads="1"/>
          </p:cNvPicPr>
          <p:nvPr/>
        </p:nvPicPr>
        <p:blipFill>
          <a:blip r:embed="rId4" cstate="print"/>
          <a:srcRect/>
          <a:stretch>
            <a:fillRect/>
          </a:stretch>
        </p:blipFill>
        <p:spPr bwMode="auto">
          <a:xfrm>
            <a:off x="428625" y="5746750"/>
            <a:ext cx="1643063" cy="754063"/>
          </a:xfrm>
          <a:prstGeom prst="rect">
            <a:avLst/>
          </a:prstGeom>
          <a:noFill/>
          <a:ln w="9525">
            <a:noFill/>
            <a:miter lim="800000"/>
            <a:headEnd/>
            <a:tailEnd/>
          </a:ln>
        </p:spPr>
      </p:pic>
      <p:sp>
        <p:nvSpPr>
          <p:cNvPr id="13" name="Titre 1"/>
          <p:cNvSpPr txBox="1">
            <a:spLocks/>
          </p:cNvSpPr>
          <p:nvPr/>
        </p:nvSpPr>
        <p:spPr bwMode="auto">
          <a:xfrm>
            <a:off x="285750" y="3071813"/>
            <a:ext cx="2286000" cy="428625"/>
          </a:xfrm>
          <a:prstGeom prst="rect">
            <a:avLst/>
          </a:prstGeom>
          <a:noFill/>
          <a:ln w="9525">
            <a:noFill/>
            <a:miter lim="800000"/>
            <a:headEnd/>
            <a:tailEnd/>
          </a:ln>
        </p:spPr>
        <p:txBody>
          <a:bodyPr anchor="ctr"/>
          <a:lstStyle/>
          <a:p>
            <a:pPr eaLnBrk="0" hangingPunct="0">
              <a:lnSpc>
                <a:spcPct val="120000"/>
              </a:lnSpc>
              <a:defRPr/>
            </a:pPr>
            <a:r>
              <a:rPr lang="fr-FR" sz="1400" dirty="0">
                <a:ea typeface="+mj-ea"/>
                <a:cs typeface="Arial" charset="0"/>
              </a:rPr>
              <a:t>Tramway / bus</a:t>
            </a:r>
          </a:p>
        </p:txBody>
      </p:sp>
      <p:pic>
        <p:nvPicPr>
          <p:cNvPr id="25613" name="Picture 5" descr="R:\3 ETUDES\TRANSPORT-DEPLACEMENT\OBS PDU\Obs PDU 2009\SOU\3. Photos\PHOTO SITRAM\_Sélection_1__MBB5638.jpg"/>
          <p:cNvPicPr>
            <a:picLocks noChangeAspect="1" noChangeArrowheads="1"/>
          </p:cNvPicPr>
          <p:nvPr/>
        </p:nvPicPr>
        <p:blipFill>
          <a:blip r:embed="rId5" cstate="print"/>
          <a:srcRect/>
          <a:stretch>
            <a:fillRect/>
          </a:stretch>
        </p:blipFill>
        <p:spPr bwMode="auto">
          <a:xfrm>
            <a:off x="428625" y="3429000"/>
            <a:ext cx="1071563" cy="814388"/>
          </a:xfrm>
          <a:prstGeom prst="rect">
            <a:avLst/>
          </a:prstGeom>
          <a:noFill/>
          <a:ln w="9525">
            <a:noFill/>
            <a:miter lim="800000"/>
            <a:headEnd/>
            <a:tailEnd/>
          </a:ln>
        </p:spPr>
      </p:pic>
      <p:sp>
        <p:nvSpPr>
          <p:cNvPr id="8" name="Titre 1"/>
          <p:cNvSpPr txBox="1">
            <a:spLocks/>
          </p:cNvSpPr>
          <p:nvPr/>
        </p:nvSpPr>
        <p:spPr bwMode="auto">
          <a:xfrm>
            <a:off x="3500438" y="3714750"/>
            <a:ext cx="1785937" cy="428625"/>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1400" dirty="0">
                <a:ea typeface="+mj-ea"/>
                <a:cs typeface="Arial" charset="0"/>
              </a:rPr>
              <a:t>L’intégration tarifaire</a:t>
            </a:r>
          </a:p>
        </p:txBody>
      </p:sp>
      <p:pic>
        <p:nvPicPr>
          <p:cNvPr id="25615" name="Picture 12"/>
          <p:cNvPicPr>
            <a:picLocks noChangeAspect="1" noChangeArrowheads="1"/>
          </p:cNvPicPr>
          <p:nvPr/>
        </p:nvPicPr>
        <p:blipFill>
          <a:blip r:embed="rId6" cstate="print"/>
          <a:srcRect/>
          <a:stretch>
            <a:fillRect/>
          </a:stretch>
        </p:blipFill>
        <p:spPr bwMode="auto">
          <a:xfrm>
            <a:off x="3571875" y="4143375"/>
            <a:ext cx="787400" cy="571500"/>
          </a:xfrm>
          <a:prstGeom prst="rect">
            <a:avLst/>
          </a:prstGeom>
          <a:noFill/>
          <a:ln w="9525">
            <a:noFill/>
            <a:miter lim="800000"/>
            <a:headEnd/>
            <a:tailEnd/>
          </a:ln>
        </p:spPr>
      </p:pic>
      <p:sp>
        <p:nvSpPr>
          <p:cNvPr id="7" name="Titre 1"/>
          <p:cNvSpPr txBox="1">
            <a:spLocks/>
          </p:cNvSpPr>
          <p:nvPr/>
        </p:nvSpPr>
        <p:spPr bwMode="auto">
          <a:xfrm>
            <a:off x="3500438" y="2428875"/>
            <a:ext cx="2071687" cy="428625"/>
          </a:xfrm>
          <a:prstGeom prst="rect">
            <a:avLst/>
          </a:prstGeom>
          <a:solidFill>
            <a:schemeClr val="bg1"/>
          </a:solidFill>
          <a:ln w="9525">
            <a:noFill/>
            <a:miter lim="800000"/>
            <a:headEnd/>
            <a:tailEnd/>
          </a:ln>
        </p:spPr>
        <p:txBody>
          <a:bodyPr anchor="ctr"/>
          <a:lstStyle/>
          <a:p>
            <a:pPr eaLnBrk="0" hangingPunct="0">
              <a:lnSpc>
                <a:spcPct val="120000"/>
              </a:lnSpc>
              <a:defRPr/>
            </a:pPr>
            <a:r>
              <a:rPr lang="fr-FR" sz="1400" dirty="0">
                <a:ea typeface="+mj-ea"/>
                <a:cs typeface="Arial" charset="0"/>
              </a:rPr>
              <a:t>Les nouvelles technologies</a:t>
            </a:r>
          </a:p>
        </p:txBody>
      </p:sp>
      <p:pic>
        <p:nvPicPr>
          <p:cNvPr id="25617" name="Picture 13" descr="C:\Documents and Settings\Stéphane\Bureau\UQCAZJWRFKCAKQDNEACAS3ZSWZCAKV4VJACAGITDDZCADLBQIOCA36IJB0CAHL3H0QCAPV5AESCAMIU0XGCATQI648CA3WUHS3CAW63VY1CA9QD0IECARXD0OSCA4X0N77CAY2UY4PCA5NQC45CAU3AUE2.jpg"/>
          <p:cNvPicPr>
            <a:picLocks noChangeAspect="1" noChangeArrowheads="1"/>
          </p:cNvPicPr>
          <p:nvPr/>
        </p:nvPicPr>
        <p:blipFill>
          <a:blip r:embed="rId7" cstate="print"/>
          <a:srcRect/>
          <a:stretch>
            <a:fillRect/>
          </a:stretch>
        </p:blipFill>
        <p:spPr bwMode="auto">
          <a:xfrm>
            <a:off x="3429000" y="2928938"/>
            <a:ext cx="752475" cy="714375"/>
          </a:xfrm>
          <a:prstGeom prst="rect">
            <a:avLst/>
          </a:prstGeom>
          <a:noFill/>
          <a:ln w="9525">
            <a:noFill/>
            <a:miter lim="800000"/>
            <a:headEnd/>
            <a:tailEnd/>
          </a:ln>
        </p:spPr>
      </p:pic>
      <p:sp>
        <p:nvSpPr>
          <p:cNvPr id="11" name="Titre 1"/>
          <p:cNvSpPr txBox="1">
            <a:spLocks/>
          </p:cNvSpPr>
          <p:nvPr/>
        </p:nvSpPr>
        <p:spPr bwMode="auto">
          <a:xfrm>
            <a:off x="6465888" y="1428750"/>
            <a:ext cx="2357437" cy="428625"/>
          </a:xfrm>
          <a:prstGeom prst="rect">
            <a:avLst/>
          </a:prstGeom>
          <a:solidFill>
            <a:schemeClr val="bg1"/>
          </a:solidFill>
          <a:ln w="9525">
            <a:noFill/>
            <a:miter lim="800000"/>
            <a:headEnd/>
            <a:tailEnd/>
          </a:ln>
        </p:spPr>
        <p:txBody>
          <a:bodyPr anchor="ctr"/>
          <a:lstStyle/>
          <a:p>
            <a:pPr eaLnBrk="0" hangingPunct="0">
              <a:lnSpc>
                <a:spcPct val="120000"/>
              </a:lnSpc>
              <a:defRPr/>
            </a:pPr>
            <a:r>
              <a:rPr lang="fr-FR" b="1" dirty="0">
                <a:ea typeface="+mj-ea"/>
                <a:cs typeface="Arial" charset="0"/>
              </a:rPr>
              <a:t>La voiture sous toutes ses formes</a:t>
            </a:r>
          </a:p>
        </p:txBody>
      </p:sp>
      <p:pic>
        <p:nvPicPr>
          <p:cNvPr id="25619" name="Picture 17"/>
          <p:cNvPicPr>
            <a:picLocks noChangeAspect="1" noChangeArrowheads="1"/>
          </p:cNvPicPr>
          <p:nvPr/>
        </p:nvPicPr>
        <p:blipFill>
          <a:blip r:embed="rId8" cstate="print"/>
          <a:srcRect/>
          <a:stretch>
            <a:fillRect/>
          </a:stretch>
        </p:blipFill>
        <p:spPr bwMode="auto">
          <a:xfrm>
            <a:off x="6503988" y="2071688"/>
            <a:ext cx="1390650" cy="762000"/>
          </a:xfrm>
          <a:prstGeom prst="rect">
            <a:avLst/>
          </a:prstGeom>
          <a:noFill/>
          <a:ln w="9525">
            <a:noFill/>
            <a:miter lim="800000"/>
            <a:headEnd/>
            <a:tailEnd/>
          </a:ln>
        </p:spPr>
      </p:pic>
      <p:pic>
        <p:nvPicPr>
          <p:cNvPr id="25620" name="Picture 18"/>
          <p:cNvPicPr>
            <a:picLocks noChangeAspect="1" noChangeArrowheads="1"/>
          </p:cNvPicPr>
          <p:nvPr/>
        </p:nvPicPr>
        <p:blipFill>
          <a:blip r:embed="rId9" cstate="print"/>
          <a:srcRect/>
          <a:stretch>
            <a:fillRect/>
          </a:stretch>
        </p:blipFill>
        <p:spPr bwMode="auto">
          <a:xfrm>
            <a:off x="6500813" y="3143250"/>
            <a:ext cx="1285875" cy="811213"/>
          </a:xfrm>
          <a:prstGeom prst="rect">
            <a:avLst/>
          </a:prstGeom>
          <a:noFill/>
          <a:ln w="9525">
            <a:noFill/>
            <a:miter lim="800000"/>
            <a:headEnd/>
            <a:tailEnd/>
          </a:ln>
        </p:spPr>
      </p:pic>
      <p:sp>
        <p:nvSpPr>
          <p:cNvPr id="33" name="Rectangle à coins arrondis 32"/>
          <p:cNvSpPr/>
          <p:nvPr/>
        </p:nvSpPr>
        <p:spPr>
          <a:xfrm>
            <a:off x="3357563" y="1428750"/>
            <a:ext cx="2357437" cy="5143500"/>
          </a:xfrm>
          <a:prstGeom prst="roundRect">
            <a:avLst>
              <a:gd name="adj" fmla="val 8389"/>
            </a:avLst>
          </a:prstGeom>
          <a:noFill/>
          <a:ln w="152400"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38" name="Titre 1"/>
          <p:cNvSpPr txBox="1">
            <a:spLocks/>
          </p:cNvSpPr>
          <p:nvPr/>
        </p:nvSpPr>
        <p:spPr bwMode="auto">
          <a:xfrm>
            <a:off x="3429000" y="5143500"/>
            <a:ext cx="2071688" cy="428625"/>
          </a:xfrm>
          <a:prstGeom prst="rect">
            <a:avLst/>
          </a:prstGeom>
          <a:solidFill>
            <a:schemeClr val="bg1"/>
          </a:solidFill>
          <a:ln w="9525">
            <a:noFill/>
            <a:miter lim="800000"/>
            <a:headEnd/>
            <a:tailEnd/>
          </a:ln>
        </p:spPr>
        <p:txBody>
          <a:bodyPr anchor="ctr"/>
          <a:lstStyle/>
          <a:p>
            <a:pPr eaLnBrk="0" hangingPunct="0">
              <a:lnSpc>
                <a:spcPct val="120000"/>
              </a:lnSpc>
              <a:defRPr/>
            </a:pPr>
            <a:r>
              <a:rPr lang="fr-FR" sz="1400" dirty="0">
                <a:ea typeface="+mj-ea"/>
                <a:cs typeface="Arial" charset="0"/>
              </a:rPr>
              <a:t>Les  plates – formes d’échange multimodale</a:t>
            </a:r>
          </a:p>
        </p:txBody>
      </p:sp>
      <p:pic>
        <p:nvPicPr>
          <p:cNvPr id="25623" name="Picture 10" descr="arrêt de car"/>
          <p:cNvPicPr>
            <a:picLocks noChangeAspect="1" noChangeArrowheads="1"/>
          </p:cNvPicPr>
          <p:nvPr/>
        </p:nvPicPr>
        <p:blipFill>
          <a:blip r:embed="rId10" cstate="print"/>
          <a:srcRect/>
          <a:stretch>
            <a:fillRect/>
          </a:stretch>
        </p:blipFill>
        <p:spPr bwMode="auto">
          <a:xfrm>
            <a:off x="3500438" y="5643563"/>
            <a:ext cx="1054100" cy="785812"/>
          </a:xfrm>
          <a:prstGeom prst="rect">
            <a:avLst/>
          </a:prstGeom>
          <a:noFill/>
          <a:ln w="9525">
            <a:noFill/>
            <a:miter lim="800000"/>
            <a:headEnd/>
            <a:tailEnd/>
          </a:ln>
        </p:spPr>
      </p:pic>
      <p:sp>
        <p:nvSpPr>
          <p:cNvPr id="40" name="Titre 1"/>
          <p:cNvSpPr txBox="1">
            <a:spLocks/>
          </p:cNvSpPr>
          <p:nvPr/>
        </p:nvSpPr>
        <p:spPr bwMode="auto">
          <a:xfrm>
            <a:off x="7929563" y="2000250"/>
            <a:ext cx="1214437" cy="785813"/>
          </a:xfrm>
          <a:prstGeom prst="rect">
            <a:avLst/>
          </a:prstGeom>
          <a:solidFill>
            <a:schemeClr val="bg1"/>
          </a:solidFill>
          <a:ln w="9525">
            <a:noFill/>
            <a:miter lim="800000"/>
            <a:headEnd/>
            <a:tailEnd/>
          </a:ln>
        </p:spPr>
        <p:txBody>
          <a:bodyPr anchor="ctr"/>
          <a:lstStyle/>
          <a:p>
            <a:pPr eaLnBrk="0" hangingPunct="0">
              <a:lnSpc>
                <a:spcPct val="120000"/>
              </a:lnSpc>
              <a:defRPr/>
            </a:pPr>
            <a:r>
              <a:rPr lang="fr-FR" sz="1100" dirty="0">
                <a:ea typeface="+mj-ea"/>
                <a:cs typeface="Arial" charset="0"/>
              </a:rPr>
              <a:t>La voiture individuelle / covoiturage</a:t>
            </a:r>
          </a:p>
        </p:txBody>
      </p:sp>
      <p:sp>
        <p:nvSpPr>
          <p:cNvPr id="41" name="Titre 1"/>
          <p:cNvSpPr txBox="1">
            <a:spLocks/>
          </p:cNvSpPr>
          <p:nvPr/>
        </p:nvSpPr>
        <p:spPr bwMode="auto">
          <a:xfrm>
            <a:off x="6429375" y="2857500"/>
            <a:ext cx="1500188" cy="357188"/>
          </a:xfrm>
          <a:prstGeom prst="rect">
            <a:avLst/>
          </a:prstGeom>
          <a:noFill/>
          <a:ln w="9525">
            <a:noFill/>
            <a:miter lim="800000"/>
            <a:headEnd/>
            <a:tailEnd/>
          </a:ln>
        </p:spPr>
        <p:txBody>
          <a:bodyPr anchor="ctr"/>
          <a:lstStyle/>
          <a:p>
            <a:pPr eaLnBrk="0" hangingPunct="0">
              <a:lnSpc>
                <a:spcPct val="120000"/>
              </a:lnSpc>
              <a:defRPr/>
            </a:pPr>
            <a:r>
              <a:rPr lang="fr-FR" sz="1100" dirty="0">
                <a:ea typeface="+mj-ea"/>
                <a:cs typeface="Arial" charset="0"/>
              </a:rPr>
              <a:t>La voiture partagée</a:t>
            </a:r>
          </a:p>
        </p:txBody>
      </p:sp>
      <p:sp>
        <p:nvSpPr>
          <p:cNvPr id="42" name="Rectangle à coins arrondis 41"/>
          <p:cNvSpPr/>
          <p:nvPr/>
        </p:nvSpPr>
        <p:spPr>
          <a:xfrm>
            <a:off x="152400" y="1428750"/>
            <a:ext cx="2562225" cy="5072063"/>
          </a:xfrm>
          <a:prstGeom prst="roundRect">
            <a:avLst>
              <a:gd name="adj" fmla="val 8389"/>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4" name="Titre 1"/>
          <p:cNvSpPr txBox="1">
            <a:spLocks/>
          </p:cNvSpPr>
          <p:nvPr/>
        </p:nvSpPr>
        <p:spPr bwMode="auto">
          <a:xfrm>
            <a:off x="8143875" y="4572000"/>
            <a:ext cx="822325" cy="571500"/>
          </a:xfrm>
          <a:prstGeom prst="rect">
            <a:avLst/>
          </a:prstGeom>
          <a:solidFill>
            <a:schemeClr val="bg1"/>
          </a:solidFill>
          <a:ln w="9525">
            <a:noFill/>
            <a:miter lim="800000"/>
            <a:headEnd/>
            <a:tailEnd/>
          </a:ln>
        </p:spPr>
        <p:txBody>
          <a:bodyPr anchor="ctr"/>
          <a:lstStyle/>
          <a:p>
            <a:pPr eaLnBrk="0" hangingPunct="0">
              <a:lnSpc>
                <a:spcPct val="120000"/>
              </a:lnSpc>
              <a:defRPr/>
            </a:pPr>
            <a:r>
              <a:rPr lang="fr-FR" sz="1100" dirty="0">
                <a:ea typeface="+mj-ea"/>
                <a:cs typeface="Arial" charset="0"/>
              </a:rPr>
              <a:t>La marche à pied</a:t>
            </a:r>
          </a:p>
        </p:txBody>
      </p:sp>
      <p:sp>
        <p:nvSpPr>
          <p:cNvPr id="45" name="Titre 1"/>
          <p:cNvSpPr txBox="1">
            <a:spLocks/>
          </p:cNvSpPr>
          <p:nvPr/>
        </p:nvSpPr>
        <p:spPr bwMode="auto">
          <a:xfrm>
            <a:off x="6429375" y="5286375"/>
            <a:ext cx="1428750" cy="357188"/>
          </a:xfrm>
          <a:prstGeom prst="rect">
            <a:avLst/>
          </a:prstGeom>
          <a:solidFill>
            <a:schemeClr val="bg1"/>
          </a:solidFill>
          <a:ln w="9525">
            <a:noFill/>
            <a:miter lim="800000"/>
            <a:headEnd/>
            <a:tailEnd/>
          </a:ln>
        </p:spPr>
        <p:txBody>
          <a:bodyPr anchor="ctr"/>
          <a:lstStyle/>
          <a:p>
            <a:pPr eaLnBrk="0" hangingPunct="0">
              <a:lnSpc>
                <a:spcPct val="120000"/>
              </a:lnSpc>
              <a:defRPr/>
            </a:pPr>
            <a:r>
              <a:rPr lang="fr-FR" sz="1100" dirty="0">
                <a:ea typeface="+mj-ea"/>
                <a:cs typeface="Arial" charset="0"/>
              </a:rPr>
              <a:t>Vélo / Vélocité</a:t>
            </a:r>
          </a:p>
        </p:txBody>
      </p:sp>
      <p:pic>
        <p:nvPicPr>
          <p:cNvPr id="25629" name="Picture 20"/>
          <p:cNvPicPr>
            <a:picLocks noChangeAspect="1" noChangeArrowheads="1"/>
          </p:cNvPicPr>
          <p:nvPr/>
        </p:nvPicPr>
        <p:blipFill>
          <a:blip r:embed="rId11" cstate="print"/>
          <a:srcRect/>
          <a:stretch>
            <a:fillRect/>
          </a:stretch>
        </p:blipFill>
        <p:spPr bwMode="auto">
          <a:xfrm>
            <a:off x="7000875" y="5572125"/>
            <a:ext cx="1168400" cy="785813"/>
          </a:xfrm>
          <a:prstGeom prst="rect">
            <a:avLst/>
          </a:prstGeom>
          <a:noFill/>
          <a:ln w="9525">
            <a:noFill/>
            <a:miter lim="800000"/>
            <a:headEnd/>
            <a:tailEnd/>
          </a:ln>
        </p:spPr>
      </p:pic>
      <p:sp>
        <p:nvSpPr>
          <p:cNvPr id="47" name="Rectangle à coins arrondis 46"/>
          <p:cNvSpPr/>
          <p:nvPr/>
        </p:nvSpPr>
        <p:spPr>
          <a:xfrm>
            <a:off x="6323013" y="1357313"/>
            <a:ext cx="2714625" cy="2714625"/>
          </a:xfrm>
          <a:prstGeom prst="roundRect">
            <a:avLst>
              <a:gd name="adj" fmla="val 102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8" name="Rectangle à coins arrondis 47"/>
          <p:cNvSpPr/>
          <p:nvPr/>
        </p:nvSpPr>
        <p:spPr>
          <a:xfrm>
            <a:off x="6357938" y="4143375"/>
            <a:ext cx="2714625" cy="2357438"/>
          </a:xfrm>
          <a:prstGeom prst="roundRect">
            <a:avLst>
              <a:gd name="adj" fmla="val 10267"/>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5632" name="Picture 73"/>
          <p:cNvPicPr>
            <a:picLocks noChangeAspect="1" noChangeArrowheads="1"/>
          </p:cNvPicPr>
          <p:nvPr/>
        </p:nvPicPr>
        <p:blipFill>
          <a:blip r:embed="rId12" cstate="print"/>
          <a:srcRect/>
          <a:stretch>
            <a:fillRect/>
          </a:stretch>
        </p:blipFill>
        <p:spPr bwMode="auto">
          <a:xfrm>
            <a:off x="4500563" y="4143375"/>
            <a:ext cx="885825" cy="571500"/>
          </a:xfrm>
          <a:prstGeom prst="rect">
            <a:avLst/>
          </a:prstGeom>
          <a:noFill/>
          <a:ln w="9525">
            <a:noFill/>
            <a:miter lim="800000"/>
            <a:headEnd/>
            <a:tailEnd/>
          </a:ln>
        </p:spPr>
      </p:pic>
      <p:sp>
        <p:nvSpPr>
          <p:cNvPr id="89" name="Titre 1"/>
          <p:cNvSpPr txBox="1">
            <a:spLocks/>
          </p:cNvSpPr>
          <p:nvPr/>
        </p:nvSpPr>
        <p:spPr bwMode="auto">
          <a:xfrm>
            <a:off x="4500563" y="4714875"/>
            <a:ext cx="928687" cy="428625"/>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1000" i="1" dirty="0">
                <a:ea typeface="+mj-ea"/>
                <a:cs typeface="Arial" charset="0"/>
              </a:rPr>
              <a:t>Carte de vie quotidienne</a:t>
            </a:r>
          </a:p>
        </p:txBody>
      </p:sp>
      <p:sp>
        <p:nvSpPr>
          <p:cNvPr id="90" name="Titre 1"/>
          <p:cNvSpPr txBox="1">
            <a:spLocks/>
          </p:cNvSpPr>
          <p:nvPr/>
        </p:nvSpPr>
        <p:spPr bwMode="auto">
          <a:xfrm>
            <a:off x="3500438" y="1571625"/>
            <a:ext cx="2071687" cy="785813"/>
          </a:xfrm>
          <a:prstGeom prst="rect">
            <a:avLst/>
          </a:prstGeom>
          <a:solidFill>
            <a:schemeClr val="bg1"/>
          </a:solidFill>
          <a:ln w="9525">
            <a:noFill/>
            <a:miter lim="800000"/>
            <a:headEnd/>
            <a:tailEnd/>
          </a:ln>
        </p:spPr>
        <p:txBody>
          <a:bodyPr anchor="ctr"/>
          <a:lstStyle/>
          <a:p>
            <a:pPr eaLnBrk="0" hangingPunct="0">
              <a:lnSpc>
                <a:spcPct val="120000"/>
              </a:lnSpc>
              <a:defRPr/>
            </a:pPr>
            <a:r>
              <a:rPr lang="fr-FR" sz="1600" b="1" dirty="0">
                <a:ea typeface="+mj-ea"/>
                <a:cs typeface="Arial" charset="0"/>
              </a:rPr>
              <a:t>Les outils de liaison / connexion</a:t>
            </a:r>
          </a:p>
        </p:txBody>
      </p:sp>
      <p:sp>
        <p:nvSpPr>
          <p:cNvPr id="91" name="Titre 1"/>
          <p:cNvSpPr txBox="1">
            <a:spLocks/>
          </p:cNvSpPr>
          <p:nvPr/>
        </p:nvSpPr>
        <p:spPr bwMode="auto">
          <a:xfrm>
            <a:off x="357188" y="4286250"/>
            <a:ext cx="2071687" cy="428625"/>
          </a:xfrm>
          <a:prstGeom prst="rect">
            <a:avLst/>
          </a:prstGeom>
          <a:solidFill>
            <a:schemeClr val="bg1"/>
          </a:solidFill>
          <a:ln w="9525">
            <a:noFill/>
            <a:miter lim="800000"/>
            <a:headEnd/>
            <a:tailEnd/>
          </a:ln>
        </p:spPr>
        <p:txBody>
          <a:bodyPr anchor="ctr"/>
          <a:lstStyle/>
          <a:p>
            <a:pPr eaLnBrk="0" hangingPunct="0">
              <a:lnSpc>
                <a:spcPct val="120000"/>
              </a:lnSpc>
              <a:defRPr/>
            </a:pPr>
            <a:r>
              <a:rPr lang="fr-FR" sz="1400" dirty="0">
                <a:ea typeface="+mj-ea"/>
                <a:cs typeface="Arial" charset="0"/>
              </a:rPr>
              <a:t>Bus à Haut  Niveau  de Service (BHNS)</a:t>
            </a:r>
          </a:p>
        </p:txBody>
      </p:sp>
      <p:pic>
        <p:nvPicPr>
          <p:cNvPr id="25636" name="Picture 74" descr="C:\Documents and Settings\Stéphane\Bureau\nantes_1_715_200.jpg"/>
          <p:cNvPicPr>
            <a:picLocks noChangeAspect="1" noChangeArrowheads="1"/>
          </p:cNvPicPr>
          <p:nvPr/>
        </p:nvPicPr>
        <p:blipFill>
          <a:blip r:embed="rId13" cstate="print">
            <a:lum bright="20000"/>
          </a:blip>
          <a:srcRect/>
          <a:stretch>
            <a:fillRect/>
          </a:stretch>
        </p:blipFill>
        <p:spPr bwMode="auto">
          <a:xfrm>
            <a:off x="428625" y="4786313"/>
            <a:ext cx="2022475" cy="714375"/>
          </a:xfrm>
          <a:prstGeom prst="rect">
            <a:avLst/>
          </a:prstGeom>
          <a:noFill/>
          <a:ln w="9525">
            <a:noFill/>
            <a:miter lim="800000"/>
            <a:headEnd/>
            <a:tailEnd/>
          </a:ln>
        </p:spPr>
      </p:pic>
      <p:pic>
        <p:nvPicPr>
          <p:cNvPr id="25637" name="Picture 78" descr="C:\Documents and Settings\Stéphane\Bureau\aHR0cDovL3RzMS5pbWFnZXMubGl2ZS5jb20vaW1hZ2VzL3RodW1ibmFpbC5hc3B4P3E9MjE2NTczNjIxNjYyOCZpZD04MjgxYTU2NjQzYTcyNWVlZGUzNTMzMmE2NDg3ZGVkMQ==.jpg"/>
          <p:cNvPicPr>
            <a:picLocks noChangeAspect="1" noChangeArrowheads="1"/>
          </p:cNvPicPr>
          <p:nvPr/>
        </p:nvPicPr>
        <p:blipFill>
          <a:blip r:embed="rId14" cstate="print"/>
          <a:srcRect/>
          <a:stretch>
            <a:fillRect/>
          </a:stretch>
        </p:blipFill>
        <p:spPr bwMode="auto">
          <a:xfrm>
            <a:off x="4143375" y="2957513"/>
            <a:ext cx="357188" cy="614362"/>
          </a:xfrm>
          <a:prstGeom prst="rect">
            <a:avLst/>
          </a:prstGeom>
          <a:noFill/>
          <a:ln w="9525">
            <a:noFill/>
            <a:miter lim="800000"/>
            <a:headEnd/>
            <a:tailEnd/>
          </a:ln>
        </p:spPr>
      </p:pic>
      <p:pic>
        <p:nvPicPr>
          <p:cNvPr id="25638" name="Picture 14" descr="C:\Documents and Settings\Stéphane\Bureau\E2CAX12AN3CANCJW4CCALDMAFCCAUMLO5DCAXINQOXCAV2XKS6CA0CYP2OCAL5JJHZCAVTBQPQCAA8KNFLCATGCDEXCA9XOLBACATIWPRQCAE9Q0K5CABIA8L5CAQHVRXTCABUNR3XCAGFY69DCA1Z3TUQ.jpg"/>
          <p:cNvPicPr>
            <a:picLocks noChangeAspect="1" noChangeArrowheads="1"/>
          </p:cNvPicPr>
          <p:nvPr/>
        </p:nvPicPr>
        <p:blipFill>
          <a:blip r:embed="rId15" cstate="print"/>
          <a:srcRect/>
          <a:stretch>
            <a:fillRect/>
          </a:stretch>
        </p:blipFill>
        <p:spPr bwMode="auto">
          <a:xfrm>
            <a:off x="4500563" y="2928938"/>
            <a:ext cx="642937" cy="642937"/>
          </a:xfrm>
          <a:prstGeom prst="rect">
            <a:avLst/>
          </a:prstGeom>
          <a:noFill/>
          <a:ln w="9525">
            <a:noFill/>
            <a:miter lim="800000"/>
            <a:headEnd/>
            <a:tailEnd/>
          </a:ln>
        </p:spPr>
      </p:pic>
      <p:pic>
        <p:nvPicPr>
          <p:cNvPr id="25639" name="Picture 15" descr="C:\Documents and Settings\Stéphane\Bureau\images.jpg"/>
          <p:cNvPicPr>
            <a:picLocks noChangeAspect="1" noChangeArrowheads="1"/>
          </p:cNvPicPr>
          <p:nvPr/>
        </p:nvPicPr>
        <p:blipFill>
          <a:blip r:embed="rId16" cstate="print"/>
          <a:srcRect/>
          <a:stretch>
            <a:fillRect/>
          </a:stretch>
        </p:blipFill>
        <p:spPr bwMode="auto">
          <a:xfrm>
            <a:off x="5000625" y="2928938"/>
            <a:ext cx="571500" cy="642937"/>
          </a:xfrm>
          <a:prstGeom prst="rect">
            <a:avLst/>
          </a:prstGeom>
          <a:noFill/>
          <a:ln w="9525">
            <a:noFill/>
            <a:miter lim="800000"/>
            <a:headEnd/>
            <a:tailEnd/>
          </a:ln>
        </p:spPr>
      </p:pic>
      <p:pic>
        <p:nvPicPr>
          <p:cNvPr id="25640" name="Picture 19"/>
          <p:cNvPicPr>
            <a:picLocks noChangeAspect="1" noChangeArrowheads="1"/>
          </p:cNvPicPr>
          <p:nvPr/>
        </p:nvPicPr>
        <p:blipFill>
          <a:blip r:embed="rId17" cstate="print"/>
          <a:srcRect/>
          <a:stretch>
            <a:fillRect/>
          </a:stretch>
        </p:blipFill>
        <p:spPr bwMode="auto">
          <a:xfrm>
            <a:off x="6500813" y="4572000"/>
            <a:ext cx="1585912" cy="738188"/>
          </a:xfrm>
          <a:prstGeom prst="rect">
            <a:avLst/>
          </a:prstGeom>
          <a:noFill/>
          <a:ln w="9525">
            <a:noFill/>
            <a:miter lim="800000"/>
            <a:headEnd/>
            <a:tailEnd/>
          </a:ln>
        </p:spPr>
      </p:pic>
      <p:sp>
        <p:nvSpPr>
          <p:cNvPr id="92" name="Flèche droite 91"/>
          <p:cNvSpPr/>
          <p:nvPr/>
        </p:nvSpPr>
        <p:spPr>
          <a:xfrm>
            <a:off x="5857875" y="1643063"/>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3" name="Flèche droite 92"/>
          <p:cNvSpPr/>
          <p:nvPr/>
        </p:nvSpPr>
        <p:spPr>
          <a:xfrm>
            <a:off x="5857875" y="2071688"/>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4" name="Flèche droite 93"/>
          <p:cNvSpPr/>
          <p:nvPr/>
        </p:nvSpPr>
        <p:spPr>
          <a:xfrm>
            <a:off x="5857875" y="2500313"/>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5" name="Flèche droite 94"/>
          <p:cNvSpPr/>
          <p:nvPr/>
        </p:nvSpPr>
        <p:spPr>
          <a:xfrm>
            <a:off x="5857875" y="2928938"/>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6" name="Flèche droite 95"/>
          <p:cNvSpPr/>
          <p:nvPr/>
        </p:nvSpPr>
        <p:spPr>
          <a:xfrm>
            <a:off x="5857875" y="3357563"/>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7" name="Flèche droite 96"/>
          <p:cNvSpPr/>
          <p:nvPr/>
        </p:nvSpPr>
        <p:spPr>
          <a:xfrm>
            <a:off x="5857875" y="3786188"/>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8" name="Flèche droite 97"/>
          <p:cNvSpPr/>
          <p:nvPr/>
        </p:nvSpPr>
        <p:spPr>
          <a:xfrm>
            <a:off x="5857875" y="4214813"/>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9" name="Flèche droite 98"/>
          <p:cNvSpPr/>
          <p:nvPr/>
        </p:nvSpPr>
        <p:spPr>
          <a:xfrm>
            <a:off x="5857875" y="4643438"/>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0" name="Flèche droite 99"/>
          <p:cNvSpPr/>
          <p:nvPr/>
        </p:nvSpPr>
        <p:spPr>
          <a:xfrm>
            <a:off x="5857875" y="5000625"/>
            <a:ext cx="357188" cy="2143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1" name="Flèche droite 100"/>
          <p:cNvSpPr/>
          <p:nvPr/>
        </p:nvSpPr>
        <p:spPr>
          <a:xfrm>
            <a:off x="5857875" y="5357813"/>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2" name="Flèche droite 101"/>
          <p:cNvSpPr/>
          <p:nvPr/>
        </p:nvSpPr>
        <p:spPr>
          <a:xfrm>
            <a:off x="5857875" y="5715000"/>
            <a:ext cx="357188" cy="2143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3" name="Flèche droite 102"/>
          <p:cNvSpPr/>
          <p:nvPr/>
        </p:nvSpPr>
        <p:spPr>
          <a:xfrm>
            <a:off x="5857875" y="6143625"/>
            <a:ext cx="357188" cy="2143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4" name="Flèche droite 103"/>
          <p:cNvSpPr/>
          <p:nvPr/>
        </p:nvSpPr>
        <p:spPr>
          <a:xfrm flipH="1">
            <a:off x="2857500" y="1643063"/>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5" name="Flèche droite 104"/>
          <p:cNvSpPr/>
          <p:nvPr/>
        </p:nvSpPr>
        <p:spPr>
          <a:xfrm flipH="1">
            <a:off x="2857500" y="2071688"/>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6" name="Flèche droite 105"/>
          <p:cNvSpPr/>
          <p:nvPr/>
        </p:nvSpPr>
        <p:spPr>
          <a:xfrm flipH="1">
            <a:off x="2857500" y="2500313"/>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7" name="Flèche droite 106"/>
          <p:cNvSpPr/>
          <p:nvPr/>
        </p:nvSpPr>
        <p:spPr>
          <a:xfrm flipH="1">
            <a:off x="2857500" y="2928938"/>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Flèche droite 107"/>
          <p:cNvSpPr/>
          <p:nvPr/>
        </p:nvSpPr>
        <p:spPr>
          <a:xfrm flipH="1">
            <a:off x="2857500" y="3357563"/>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9" name="Flèche droite 108"/>
          <p:cNvSpPr/>
          <p:nvPr/>
        </p:nvSpPr>
        <p:spPr>
          <a:xfrm flipH="1">
            <a:off x="2857500" y="3786188"/>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0" name="Flèche droite 109"/>
          <p:cNvSpPr/>
          <p:nvPr/>
        </p:nvSpPr>
        <p:spPr>
          <a:xfrm flipH="1">
            <a:off x="2857500" y="4214813"/>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1" name="Flèche droite 110"/>
          <p:cNvSpPr/>
          <p:nvPr/>
        </p:nvSpPr>
        <p:spPr>
          <a:xfrm flipH="1">
            <a:off x="2857500" y="4643438"/>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2" name="Flèche droite 111"/>
          <p:cNvSpPr/>
          <p:nvPr/>
        </p:nvSpPr>
        <p:spPr>
          <a:xfrm flipH="1">
            <a:off x="2857500" y="5000625"/>
            <a:ext cx="357188" cy="2143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3" name="Flèche droite 112"/>
          <p:cNvSpPr/>
          <p:nvPr/>
        </p:nvSpPr>
        <p:spPr>
          <a:xfrm flipH="1">
            <a:off x="2857500" y="5357813"/>
            <a:ext cx="357188" cy="21431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4" name="Flèche droite 113"/>
          <p:cNvSpPr/>
          <p:nvPr/>
        </p:nvSpPr>
        <p:spPr>
          <a:xfrm flipH="1">
            <a:off x="2857500" y="5715000"/>
            <a:ext cx="357188" cy="2143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5" name="Flèche droite 114"/>
          <p:cNvSpPr/>
          <p:nvPr/>
        </p:nvSpPr>
        <p:spPr>
          <a:xfrm flipH="1">
            <a:off x="2857500" y="6143625"/>
            <a:ext cx="357188" cy="2143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5665" name="Picture 79" descr="R:\3 ETUDES\TRANSPORT-DEPLACEMENT\OBS PDU\Obs PDU 2009\SOU\3. Photos\PHOTO SITRAM\P1000237.JPG"/>
          <p:cNvPicPr>
            <a:picLocks noChangeAspect="1" noChangeArrowheads="1"/>
          </p:cNvPicPr>
          <p:nvPr/>
        </p:nvPicPr>
        <p:blipFill>
          <a:blip r:embed="rId18" cstate="print"/>
          <a:srcRect/>
          <a:stretch>
            <a:fillRect/>
          </a:stretch>
        </p:blipFill>
        <p:spPr bwMode="auto">
          <a:xfrm>
            <a:off x="1571625" y="3429000"/>
            <a:ext cx="944563" cy="785813"/>
          </a:xfrm>
          <a:prstGeom prst="rect">
            <a:avLst/>
          </a:prstGeom>
          <a:noFill/>
          <a:ln w="9525">
            <a:noFill/>
            <a:miter lim="800000"/>
            <a:headEnd/>
            <a:tailEnd/>
          </a:ln>
        </p:spPr>
      </p:pic>
      <p:pic>
        <p:nvPicPr>
          <p:cNvPr id="25666" name="Picture 81" descr="R:\3 ETUDES\TRANSPORT-DEPLACEMENT\OBS PDU\Obs PDU 2009\SOU\3. Photos\1. TC\tramtrainMulh01.JPG"/>
          <p:cNvPicPr>
            <a:picLocks noChangeAspect="1" noChangeArrowheads="1"/>
          </p:cNvPicPr>
          <p:nvPr/>
        </p:nvPicPr>
        <p:blipFill>
          <a:blip r:embed="rId19" cstate="print"/>
          <a:srcRect/>
          <a:stretch>
            <a:fillRect/>
          </a:stretch>
        </p:blipFill>
        <p:spPr bwMode="auto">
          <a:xfrm>
            <a:off x="1643063" y="2357438"/>
            <a:ext cx="928687" cy="647700"/>
          </a:xfrm>
          <a:prstGeom prst="rect">
            <a:avLst/>
          </a:prstGeom>
          <a:noFill/>
          <a:ln w="9525">
            <a:noFill/>
            <a:miter lim="800000"/>
            <a:headEnd/>
            <a:tailEnd/>
          </a:ln>
        </p:spPr>
      </p:pic>
      <p:pic>
        <p:nvPicPr>
          <p:cNvPr id="25667" name="Picture 82" descr="C:\Documents and Settings\Stéphane\Bureau\5HCAKNZPIHCA42FOOJCAUZF73JCAHSC4VTCA8J6ODKCAHCCIWTCAE0M7XDCAL809M3CAAGVKRCCA7NRGANCAJ1IWW0CAOCL34CCAVDAX13CAZKI5JVCAZ1DI5FCATPQVCZCAMYRL1NCAQRUDQHCA124TB2.jpg"/>
          <p:cNvPicPr>
            <a:picLocks noChangeAspect="1" noChangeArrowheads="1"/>
          </p:cNvPicPr>
          <p:nvPr/>
        </p:nvPicPr>
        <p:blipFill>
          <a:blip r:embed="rId20" cstate="print"/>
          <a:srcRect l="11113" t="555" r="11108" b="7777"/>
          <a:stretch>
            <a:fillRect/>
          </a:stretch>
        </p:blipFill>
        <p:spPr bwMode="auto">
          <a:xfrm>
            <a:off x="7858125" y="3143250"/>
            <a:ext cx="1071563" cy="841375"/>
          </a:xfrm>
          <a:prstGeom prst="rect">
            <a:avLst/>
          </a:prstGeom>
          <a:noFill/>
          <a:ln w="9525">
            <a:noFill/>
            <a:miter lim="800000"/>
            <a:headEnd/>
            <a:tailEnd/>
          </a:ln>
        </p:spPr>
      </p:pic>
      <p:sp>
        <p:nvSpPr>
          <p:cNvPr id="116" name="Titre 1"/>
          <p:cNvSpPr txBox="1">
            <a:spLocks/>
          </p:cNvSpPr>
          <p:nvPr/>
        </p:nvSpPr>
        <p:spPr bwMode="auto">
          <a:xfrm>
            <a:off x="7786688" y="2928938"/>
            <a:ext cx="785812" cy="285750"/>
          </a:xfrm>
          <a:prstGeom prst="rect">
            <a:avLst/>
          </a:prstGeom>
          <a:noFill/>
          <a:ln w="9525">
            <a:noFill/>
            <a:miter lim="800000"/>
            <a:headEnd/>
            <a:tailEnd/>
          </a:ln>
        </p:spPr>
        <p:txBody>
          <a:bodyPr anchor="ctr"/>
          <a:lstStyle/>
          <a:p>
            <a:pPr eaLnBrk="0" hangingPunct="0">
              <a:lnSpc>
                <a:spcPct val="120000"/>
              </a:lnSpc>
              <a:defRPr/>
            </a:pPr>
            <a:r>
              <a:rPr lang="fr-FR" sz="1100" dirty="0">
                <a:ea typeface="+mj-ea"/>
                <a:cs typeface="Arial" charset="0"/>
              </a:rPr>
              <a:t>L’auto-lib</a:t>
            </a:r>
          </a:p>
        </p:txBody>
      </p:sp>
      <p:pic>
        <p:nvPicPr>
          <p:cNvPr id="25669" name="Picture 10" descr="parking"/>
          <p:cNvPicPr>
            <a:picLocks noChangeAspect="1" noChangeArrowheads="1"/>
          </p:cNvPicPr>
          <p:nvPr/>
        </p:nvPicPr>
        <p:blipFill>
          <a:blip r:embed="rId21" cstate="print"/>
          <a:srcRect r="10429"/>
          <a:stretch>
            <a:fillRect/>
          </a:stretch>
        </p:blipFill>
        <p:spPr bwMode="auto">
          <a:xfrm>
            <a:off x="4597400" y="5643563"/>
            <a:ext cx="974725" cy="785812"/>
          </a:xfrm>
          <a:prstGeom prst="rect">
            <a:avLst/>
          </a:prstGeom>
          <a:noFill/>
          <a:ln w="9525">
            <a:noFill/>
            <a:miter lim="800000"/>
            <a:headEnd/>
            <a:tailEnd/>
          </a:ln>
        </p:spPr>
      </p:pic>
      <p:pic>
        <p:nvPicPr>
          <p:cNvPr id="25670" name="Picture 84" descr="C:\Documents and Settings\Stéphane\Bureau\83899.jpg"/>
          <p:cNvPicPr>
            <a:picLocks noChangeAspect="1" noChangeArrowheads="1"/>
          </p:cNvPicPr>
          <p:nvPr/>
        </p:nvPicPr>
        <p:blipFill>
          <a:blip r:embed="rId22" cstate="print"/>
          <a:srcRect/>
          <a:stretch>
            <a:fillRect/>
          </a:stretch>
        </p:blipFill>
        <p:spPr bwMode="auto">
          <a:xfrm>
            <a:off x="8215313" y="5572125"/>
            <a:ext cx="782637" cy="785813"/>
          </a:xfrm>
          <a:prstGeom prst="rect">
            <a:avLst/>
          </a:prstGeom>
          <a:noFill/>
          <a:ln w="9525">
            <a:noFill/>
            <a:miter lim="800000"/>
            <a:headEnd/>
            <a:tailEnd/>
          </a:ln>
        </p:spPr>
      </p:pic>
      <p:pic>
        <p:nvPicPr>
          <p:cNvPr id="25671" name="Picture 10"/>
          <p:cNvPicPr>
            <a:picLocks noChangeAspect="1" noChangeArrowheads="1"/>
          </p:cNvPicPr>
          <p:nvPr/>
        </p:nvPicPr>
        <p:blipFill>
          <a:blip r:embed="rId23" cstate="print"/>
          <a:srcRect/>
          <a:stretch>
            <a:fillRect/>
          </a:stretch>
        </p:blipFill>
        <p:spPr bwMode="auto">
          <a:xfrm>
            <a:off x="6429375" y="5572125"/>
            <a:ext cx="547688" cy="7858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nodeType="withEffect">
                                  <p:stCondLst>
                                    <p:cond delay="0"/>
                                  </p:stCondLst>
                                  <p:childTnLst>
                                    <p:set>
                                      <p:cBhvr>
                                        <p:cTn id="12" dur="1" fill="hold">
                                          <p:stCondLst>
                                            <p:cond delay="0"/>
                                          </p:stCondLst>
                                        </p:cTn>
                                        <p:tgtEl>
                                          <p:spTgt spid="25609"/>
                                        </p:tgtEl>
                                        <p:attrNameLst>
                                          <p:attrName>style.visibility</p:attrName>
                                        </p:attrNameLst>
                                      </p:cBhvr>
                                      <p:to>
                                        <p:strVal val="visible"/>
                                      </p:to>
                                    </p:set>
                                    <p:animEffect transition="in" filter="checkerboard(across)">
                                      <p:cBhvr>
                                        <p:cTn id="13" dur="500"/>
                                        <p:tgtEl>
                                          <p:spTgt spid="2560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500"/>
                                        <p:tgtEl>
                                          <p:spTgt spid="14"/>
                                        </p:tgtEl>
                                      </p:cBhvr>
                                    </p:animEffect>
                                  </p:childTnLst>
                                </p:cTn>
                              </p:par>
                              <p:par>
                                <p:cTn id="17" presetID="5" presetClass="entr" presetSubtype="10" fill="hold" nodeType="withEffect">
                                  <p:stCondLst>
                                    <p:cond delay="0"/>
                                  </p:stCondLst>
                                  <p:childTnLst>
                                    <p:set>
                                      <p:cBhvr>
                                        <p:cTn id="18" dur="1" fill="hold">
                                          <p:stCondLst>
                                            <p:cond delay="0"/>
                                          </p:stCondLst>
                                        </p:cTn>
                                        <p:tgtEl>
                                          <p:spTgt spid="25611"/>
                                        </p:tgtEl>
                                        <p:attrNameLst>
                                          <p:attrName>style.visibility</p:attrName>
                                        </p:attrNameLst>
                                      </p:cBhvr>
                                      <p:to>
                                        <p:strVal val="visible"/>
                                      </p:to>
                                    </p:set>
                                    <p:animEffect transition="in" filter="checkerboard(across)">
                                      <p:cBhvr>
                                        <p:cTn id="19" dur="500"/>
                                        <p:tgtEl>
                                          <p:spTgt spid="25611"/>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par>
                                <p:cTn id="23" presetID="5" presetClass="entr" presetSubtype="10" fill="hold" nodeType="withEffect">
                                  <p:stCondLst>
                                    <p:cond delay="0"/>
                                  </p:stCondLst>
                                  <p:childTnLst>
                                    <p:set>
                                      <p:cBhvr>
                                        <p:cTn id="24" dur="1" fill="hold">
                                          <p:stCondLst>
                                            <p:cond delay="0"/>
                                          </p:stCondLst>
                                        </p:cTn>
                                        <p:tgtEl>
                                          <p:spTgt spid="25613"/>
                                        </p:tgtEl>
                                        <p:attrNameLst>
                                          <p:attrName>style.visibility</p:attrName>
                                        </p:attrNameLst>
                                      </p:cBhvr>
                                      <p:to>
                                        <p:strVal val="visible"/>
                                      </p:to>
                                    </p:set>
                                    <p:animEffect transition="in" filter="checkerboard(across)">
                                      <p:cBhvr>
                                        <p:cTn id="25" dur="500"/>
                                        <p:tgtEl>
                                          <p:spTgt spid="25613"/>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checkerboard(across)">
                                      <p:cBhvr>
                                        <p:cTn id="28" dur="500"/>
                                        <p:tgtEl>
                                          <p:spTgt spid="4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checkerboard(across)">
                                      <p:cBhvr>
                                        <p:cTn id="31" dur="500"/>
                                        <p:tgtEl>
                                          <p:spTgt spid="91"/>
                                        </p:tgtEl>
                                      </p:cBhvr>
                                    </p:animEffect>
                                  </p:childTnLst>
                                </p:cTn>
                              </p:par>
                              <p:par>
                                <p:cTn id="32" presetID="5" presetClass="entr" presetSubtype="10" fill="hold" nodeType="withEffect">
                                  <p:stCondLst>
                                    <p:cond delay="0"/>
                                  </p:stCondLst>
                                  <p:childTnLst>
                                    <p:set>
                                      <p:cBhvr>
                                        <p:cTn id="33" dur="1" fill="hold">
                                          <p:stCondLst>
                                            <p:cond delay="0"/>
                                          </p:stCondLst>
                                        </p:cTn>
                                        <p:tgtEl>
                                          <p:spTgt spid="25636"/>
                                        </p:tgtEl>
                                        <p:attrNameLst>
                                          <p:attrName>style.visibility</p:attrName>
                                        </p:attrNameLst>
                                      </p:cBhvr>
                                      <p:to>
                                        <p:strVal val="visible"/>
                                      </p:to>
                                    </p:set>
                                    <p:animEffect transition="in" filter="checkerboard(across)">
                                      <p:cBhvr>
                                        <p:cTn id="34" dur="500"/>
                                        <p:tgtEl>
                                          <p:spTgt spid="25636"/>
                                        </p:tgtEl>
                                      </p:cBhvr>
                                    </p:animEffect>
                                  </p:childTnLst>
                                </p:cTn>
                              </p:par>
                              <p:par>
                                <p:cTn id="35" presetID="5" presetClass="entr" presetSubtype="10" fill="hold" nodeType="withEffect">
                                  <p:stCondLst>
                                    <p:cond delay="0"/>
                                  </p:stCondLst>
                                  <p:childTnLst>
                                    <p:set>
                                      <p:cBhvr>
                                        <p:cTn id="36" dur="1" fill="hold">
                                          <p:stCondLst>
                                            <p:cond delay="0"/>
                                          </p:stCondLst>
                                        </p:cTn>
                                        <p:tgtEl>
                                          <p:spTgt spid="25665"/>
                                        </p:tgtEl>
                                        <p:attrNameLst>
                                          <p:attrName>style.visibility</p:attrName>
                                        </p:attrNameLst>
                                      </p:cBhvr>
                                      <p:to>
                                        <p:strVal val="visible"/>
                                      </p:to>
                                    </p:set>
                                    <p:animEffect transition="in" filter="checkerboard(across)">
                                      <p:cBhvr>
                                        <p:cTn id="37" dur="500"/>
                                        <p:tgtEl>
                                          <p:spTgt spid="25665"/>
                                        </p:tgtEl>
                                      </p:cBhvr>
                                    </p:animEffect>
                                  </p:childTnLst>
                                </p:cTn>
                              </p:par>
                              <p:par>
                                <p:cTn id="38" presetID="5" presetClass="entr" presetSubtype="10" fill="hold" nodeType="withEffect">
                                  <p:stCondLst>
                                    <p:cond delay="0"/>
                                  </p:stCondLst>
                                  <p:childTnLst>
                                    <p:set>
                                      <p:cBhvr>
                                        <p:cTn id="39" dur="1" fill="hold">
                                          <p:stCondLst>
                                            <p:cond delay="0"/>
                                          </p:stCondLst>
                                        </p:cTn>
                                        <p:tgtEl>
                                          <p:spTgt spid="25666"/>
                                        </p:tgtEl>
                                        <p:attrNameLst>
                                          <p:attrName>style.visibility</p:attrName>
                                        </p:attrNameLst>
                                      </p:cBhvr>
                                      <p:to>
                                        <p:strVal val="visible"/>
                                      </p:to>
                                    </p:set>
                                    <p:animEffect transition="in" filter="checkerboard(across)">
                                      <p:cBhvr>
                                        <p:cTn id="40" dur="500"/>
                                        <p:tgtEl>
                                          <p:spTgt spid="25666"/>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checkerboard(across)">
                                      <p:cBhvr>
                                        <p:cTn id="45" dur="500"/>
                                        <p:tgtEl>
                                          <p:spTgt spid="11"/>
                                        </p:tgtEl>
                                      </p:cBhvr>
                                    </p:animEffect>
                                  </p:childTnLst>
                                </p:cTn>
                              </p:par>
                              <p:par>
                                <p:cTn id="46" presetID="5" presetClass="entr" presetSubtype="10" fill="hold" nodeType="withEffect">
                                  <p:stCondLst>
                                    <p:cond delay="0"/>
                                  </p:stCondLst>
                                  <p:childTnLst>
                                    <p:set>
                                      <p:cBhvr>
                                        <p:cTn id="47" dur="1" fill="hold">
                                          <p:stCondLst>
                                            <p:cond delay="0"/>
                                          </p:stCondLst>
                                        </p:cTn>
                                        <p:tgtEl>
                                          <p:spTgt spid="25619"/>
                                        </p:tgtEl>
                                        <p:attrNameLst>
                                          <p:attrName>style.visibility</p:attrName>
                                        </p:attrNameLst>
                                      </p:cBhvr>
                                      <p:to>
                                        <p:strVal val="visible"/>
                                      </p:to>
                                    </p:set>
                                    <p:animEffect transition="in" filter="checkerboard(across)">
                                      <p:cBhvr>
                                        <p:cTn id="48" dur="500"/>
                                        <p:tgtEl>
                                          <p:spTgt spid="25619"/>
                                        </p:tgtEl>
                                      </p:cBhvr>
                                    </p:animEffect>
                                  </p:childTnLst>
                                </p:cTn>
                              </p:par>
                              <p:par>
                                <p:cTn id="49" presetID="5" presetClass="entr" presetSubtype="10" fill="hold" nodeType="withEffect">
                                  <p:stCondLst>
                                    <p:cond delay="0"/>
                                  </p:stCondLst>
                                  <p:childTnLst>
                                    <p:set>
                                      <p:cBhvr>
                                        <p:cTn id="50" dur="1" fill="hold">
                                          <p:stCondLst>
                                            <p:cond delay="0"/>
                                          </p:stCondLst>
                                        </p:cTn>
                                        <p:tgtEl>
                                          <p:spTgt spid="25620"/>
                                        </p:tgtEl>
                                        <p:attrNameLst>
                                          <p:attrName>style.visibility</p:attrName>
                                        </p:attrNameLst>
                                      </p:cBhvr>
                                      <p:to>
                                        <p:strVal val="visible"/>
                                      </p:to>
                                    </p:set>
                                    <p:animEffect transition="in" filter="checkerboard(across)">
                                      <p:cBhvr>
                                        <p:cTn id="51" dur="500"/>
                                        <p:tgtEl>
                                          <p:spTgt spid="25620"/>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checkerboard(across)">
                                      <p:cBhvr>
                                        <p:cTn id="54" dur="500"/>
                                        <p:tgtEl>
                                          <p:spTgt spid="40"/>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checkerboard(across)">
                                      <p:cBhvr>
                                        <p:cTn id="57" dur="500"/>
                                        <p:tgtEl>
                                          <p:spTgt spid="41"/>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checkerboard(across)">
                                      <p:cBhvr>
                                        <p:cTn id="60" dur="500"/>
                                        <p:tgtEl>
                                          <p:spTgt spid="47"/>
                                        </p:tgtEl>
                                      </p:cBhvr>
                                    </p:animEffect>
                                  </p:childTnLst>
                                </p:cTn>
                              </p:par>
                              <p:par>
                                <p:cTn id="61" presetID="5" presetClass="entr" presetSubtype="10" fill="hold" nodeType="withEffect">
                                  <p:stCondLst>
                                    <p:cond delay="0"/>
                                  </p:stCondLst>
                                  <p:childTnLst>
                                    <p:set>
                                      <p:cBhvr>
                                        <p:cTn id="62" dur="1" fill="hold">
                                          <p:stCondLst>
                                            <p:cond delay="0"/>
                                          </p:stCondLst>
                                        </p:cTn>
                                        <p:tgtEl>
                                          <p:spTgt spid="25667"/>
                                        </p:tgtEl>
                                        <p:attrNameLst>
                                          <p:attrName>style.visibility</p:attrName>
                                        </p:attrNameLst>
                                      </p:cBhvr>
                                      <p:to>
                                        <p:strVal val="visible"/>
                                      </p:to>
                                    </p:set>
                                    <p:animEffect transition="in" filter="checkerboard(across)">
                                      <p:cBhvr>
                                        <p:cTn id="63" dur="500"/>
                                        <p:tgtEl>
                                          <p:spTgt spid="25667"/>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checkerboard(across)">
                                      <p:cBhvr>
                                        <p:cTn id="66" dur="500"/>
                                        <p:tgtEl>
                                          <p:spTgt spid="116"/>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19"/>
                                        </p:tgtEl>
                                        <p:attrNameLst>
                                          <p:attrName>style.visibility</p:attrName>
                                        </p:attrNameLst>
                                      </p:cBhvr>
                                      <p:to>
                                        <p:strVal val="visible"/>
                                      </p:to>
                                    </p:set>
                                    <p:animEffect transition="in" filter="checkerboard(across)">
                                      <p:cBhvr>
                                        <p:cTn id="71" dur="500"/>
                                        <p:tgtEl>
                                          <p:spTgt spid="119"/>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checkerboard(across)">
                                      <p:cBhvr>
                                        <p:cTn id="74" dur="500"/>
                                        <p:tgtEl>
                                          <p:spTgt spid="10"/>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checkerboard(across)">
                                      <p:cBhvr>
                                        <p:cTn id="77" dur="500"/>
                                        <p:tgtEl>
                                          <p:spTgt spid="44"/>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checkerboard(across)">
                                      <p:cBhvr>
                                        <p:cTn id="80" dur="500"/>
                                        <p:tgtEl>
                                          <p:spTgt spid="45"/>
                                        </p:tgtEl>
                                      </p:cBhvr>
                                    </p:animEffect>
                                  </p:childTnLst>
                                </p:cTn>
                              </p:par>
                              <p:par>
                                <p:cTn id="81" presetID="5" presetClass="entr" presetSubtype="10" fill="hold" nodeType="withEffect">
                                  <p:stCondLst>
                                    <p:cond delay="0"/>
                                  </p:stCondLst>
                                  <p:childTnLst>
                                    <p:set>
                                      <p:cBhvr>
                                        <p:cTn id="82" dur="1" fill="hold">
                                          <p:stCondLst>
                                            <p:cond delay="0"/>
                                          </p:stCondLst>
                                        </p:cTn>
                                        <p:tgtEl>
                                          <p:spTgt spid="25629"/>
                                        </p:tgtEl>
                                        <p:attrNameLst>
                                          <p:attrName>style.visibility</p:attrName>
                                        </p:attrNameLst>
                                      </p:cBhvr>
                                      <p:to>
                                        <p:strVal val="visible"/>
                                      </p:to>
                                    </p:set>
                                    <p:animEffect transition="in" filter="checkerboard(across)">
                                      <p:cBhvr>
                                        <p:cTn id="83" dur="500"/>
                                        <p:tgtEl>
                                          <p:spTgt spid="25629"/>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48"/>
                                        </p:tgtEl>
                                        <p:attrNameLst>
                                          <p:attrName>style.visibility</p:attrName>
                                        </p:attrNameLst>
                                      </p:cBhvr>
                                      <p:to>
                                        <p:strVal val="visible"/>
                                      </p:to>
                                    </p:set>
                                    <p:animEffect transition="in" filter="checkerboard(across)">
                                      <p:cBhvr>
                                        <p:cTn id="86" dur="500"/>
                                        <p:tgtEl>
                                          <p:spTgt spid="48"/>
                                        </p:tgtEl>
                                      </p:cBhvr>
                                    </p:animEffect>
                                  </p:childTnLst>
                                </p:cTn>
                              </p:par>
                              <p:par>
                                <p:cTn id="87" presetID="5" presetClass="entr" presetSubtype="10" fill="hold" nodeType="withEffect">
                                  <p:stCondLst>
                                    <p:cond delay="0"/>
                                  </p:stCondLst>
                                  <p:childTnLst>
                                    <p:set>
                                      <p:cBhvr>
                                        <p:cTn id="88" dur="1" fill="hold">
                                          <p:stCondLst>
                                            <p:cond delay="0"/>
                                          </p:stCondLst>
                                        </p:cTn>
                                        <p:tgtEl>
                                          <p:spTgt spid="25640"/>
                                        </p:tgtEl>
                                        <p:attrNameLst>
                                          <p:attrName>style.visibility</p:attrName>
                                        </p:attrNameLst>
                                      </p:cBhvr>
                                      <p:to>
                                        <p:strVal val="visible"/>
                                      </p:to>
                                    </p:set>
                                    <p:animEffect transition="in" filter="checkerboard(across)">
                                      <p:cBhvr>
                                        <p:cTn id="89" dur="500"/>
                                        <p:tgtEl>
                                          <p:spTgt spid="25640"/>
                                        </p:tgtEl>
                                      </p:cBhvr>
                                    </p:animEffect>
                                  </p:childTnLst>
                                </p:cTn>
                              </p:par>
                              <p:par>
                                <p:cTn id="90" presetID="5" presetClass="entr" presetSubtype="10" fill="hold" nodeType="withEffect">
                                  <p:stCondLst>
                                    <p:cond delay="0"/>
                                  </p:stCondLst>
                                  <p:childTnLst>
                                    <p:set>
                                      <p:cBhvr>
                                        <p:cTn id="91" dur="1" fill="hold">
                                          <p:stCondLst>
                                            <p:cond delay="0"/>
                                          </p:stCondLst>
                                        </p:cTn>
                                        <p:tgtEl>
                                          <p:spTgt spid="25670"/>
                                        </p:tgtEl>
                                        <p:attrNameLst>
                                          <p:attrName>style.visibility</p:attrName>
                                        </p:attrNameLst>
                                      </p:cBhvr>
                                      <p:to>
                                        <p:strVal val="visible"/>
                                      </p:to>
                                    </p:set>
                                    <p:animEffect transition="in" filter="checkerboard(across)">
                                      <p:cBhvr>
                                        <p:cTn id="92" dur="500"/>
                                        <p:tgtEl>
                                          <p:spTgt spid="25670"/>
                                        </p:tgtEl>
                                      </p:cBhvr>
                                    </p:animEffect>
                                  </p:childTnLst>
                                </p:cTn>
                              </p:par>
                              <p:par>
                                <p:cTn id="93" presetID="5" presetClass="entr" presetSubtype="10" fill="hold" nodeType="withEffect">
                                  <p:stCondLst>
                                    <p:cond delay="0"/>
                                  </p:stCondLst>
                                  <p:childTnLst>
                                    <p:set>
                                      <p:cBhvr>
                                        <p:cTn id="94" dur="1" fill="hold">
                                          <p:stCondLst>
                                            <p:cond delay="0"/>
                                          </p:stCondLst>
                                        </p:cTn>
                                        <p:tgtEl>
                                          <p:spTgt spid="25671"/>
                                        </p:tgtEl>
                                        <p:attrNameLst>
                                          <p:attrName>style.visibility</p:attrName>
                                        </p:attrNameLst>
                                      </p:cBhvr>
                                      <p:to>
                                        <p:strVal val="visible"/>
                                      </p:to>
                                    </p:set>
                                    <p:animEffect transition="in" filter="checkerboard(across)">
                                      <p:cBhvr>
                                        <p:cTn id="95" dur="500"/>
                                        <p:tgtEl>
                                          <p:spTgt spid="25671"/>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grpId="0" nodeType="clickEffect">
                                  <p:stCondLst>
                                    <p:cond delay="0"/>
                                  </p:stCondLst>
                                  <p:childTnLst>
                                    <p:set>
                                      <p:cBhvr>
                                        <p:cTn id="99" dur="1" fill="hold">
                                          <p:stCondLst>
                                            <p:cond delay="0"/>
                                          </p:stCondLst>
                                        </p:cTn>
                                        <p:tgtEl>
                                          <p:spTgt spid="8"/>
                                        </p:tgtEl>
                                        <p:attrNameLst>
                                          <p:attrName>style.visibility</p:attrName>
                                        </p:attrNameLst>
                                      </p:cBhvr>
                                      <p:to>
                                        <p:strVal val="visible"/>
                                      </p:to>
                                    </p:set>
                                    <p:animEffect transition="in" filter="checkerboard(across)">
                                      <p:cBhvr>
                                        <p:cTn id="100" dur="500"/>
                                        <p:tgtEl>
                                          <p:spTgt spid="8"/>
                                        </p:tgtEl>
                                      </p:cBhvr>
                                    </p:animEffect>
                                  </p:childTnLst>
                                </p:cTn>
                              </p:par>
                              <p:par>
                                <p:cTn id="101" presetID="5" presetClass="entr" presetSubtype="10" fill="hold" nodeType="withEffect">
                                  <p:stCondLst>
                                    <p:cond delay="0"/>
                                  </p:stCondLst>
                                  <p:childTnLst>
                                    <p:set>
                                      <p:cBhvr>
                                        <p:cTn id="102" dur="1" fill="hold">
                                          <p:stCondLst>
                                            <p:cond delay="0"/>
                                          </p:stCondLst>
                                        </p:cTn>
                                        <p:tgtEl>
                                          <p:spTgt spid="25615"/>
                                        </p:tgtEl>
                                        <p:attrNameLst>
                                          <p:attrName>style.visibility</p:attrName>
                                        </p:attrNameLst>
                                      </p:cBhvr>
                                      <p:to>
                                        <p:strVal val="visible"/>
                                      </p:to>
                                    </p:set>
                                    <p:animEffect transition="in" filter="checkerboard(across)">
                                      <p:cBhvr>
                                        <p:cTn id="103" dur="500"/>
                                        <p:tgtEl>
                                          <p:spTgt spid="25615"/>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checkerboard(across)">
                                      <p:cBhvr>
                                        <p:cTn id="106" dur="500"/>
                                        <p:tgtEl>
                                          <p:spTgt spid="7"/>
                                        </p:tgtEl>
                                      </p:cBhvr>
                                    </p:animEffect>
                                  </p:childTnLst>
                                </p:cTn>
                              </p:par>
                              <p:par>
                                <p:cTn id="107" presetID="5" presetClass="entr" presetSubtype="10" fill="hold" nodeType="withEffect">
                                  <p:stCondLst>
                                    <p:cond delay="0"/>
                                  </p:stCondLst>
                                  <p:childTnLst>
                                    <p:set>
                                      <p:cBhvr>
                                        <p:cTn id="108" dur="1" fill="hold">
                                          <p:stCondLst>
                                            <p:cond delay="0"/>
                                          </p:stCondLst>
                                        </p:cTn>
                                        <p:tgtEl>
                                          <p:spTgt spid="25617"/>
                                        </p:tgtEl>
                                        <p:attrNameLst>
                                          <p:attrName>style.visibility</p:attrName>
                                        </p:attrNameLst>
                                      </p:cBhvr>
                                      <p:to>
                                        <p:strVal val="visible"/>
                                      </p:to>
                                    </p:set>
                                    <p:animEffect transition="in" filter="checkerboard(across)">
                                      <p:cBhvr>
                                        <p:cTn id="109" dur="500"/>
                                        <p:tgtEl>
                                          <p:spTgt spid="25617"/>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Effect transition="in" filter="checkerboard(across)">
                                      <p:cBhvr>
                                        <p:cTn id="112" dur="500"/>
                                        <p:tgtEl>
                                          <p:spTgt spid="33"/>
                                        </p:tgtEl>
                                      </p:cBhvr>
                                    </p:animEffect>
                                  </p:childTnLst>
                                </p:cTn>
                              </p:par>
                              <p:par>
                                <p:cTn id="113" presetID="5" presetClass="entr" presetSubtype="10"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checkerboard(across)">
                                      <p:cBhvr>
                                        <p:cTn id="115" dur="500"/>
                                        <p:tgtEl>
                                          <p:spTgt spid="38"/>
                                        </p:tgtEl>
                                      </p:cBhvr>
                                    </p:animEffect>
                                  </p:childTnLst>
                                </p:cTn>
                              </p:par>
                              <p:par>
                                <p:cTn id="116" presetID="5" presetClass="entr" presetSubtype="10" fill="hold" nodeType="withEffect">
                                  <p:stCondLst>
                                    <p:cond delay="0"/>
                                  </p:stCondLst>
                                  <p:childTnLst>
                                    <p:set>
                                      <p:cBhvr>
                                        <p:cTn id="117" dur="1" fill="hold">
                                          <p:stCondLst>
                                            <p:cond delay="0"/>
                                          </p:stCondLst>
                                        </p:cTn>
                                        <p:tgtEl>
                                          <p:spTgt spid="25623"/>
                                        </p:tgtEl>
                                        <p:attrNameLst>
                                          <p:attrName>style.visibility</p:attrName>
                                        </p:attrNameLst>
                                      </p:cBhvr>
                                      <p:to>
                                        <p:strVal val="visible"/>
                                      </p:to>
                                    </p:set>
                                    <p:animEffect transition="in" filter="checkerboard(across)">
                                      <p:cBhvr>
                                        <p:cTn id="118" dur="500"/>
                                        <p:tgtEl>
                                          <p:spTgt spid="25623"/>
                                        </p:tgtEl>
                                      </p:cBhvr>
                                    </p:animEffect>
                                  </p:childTnLst>
                                </p:cTn>
                              </p:par>
                              <p:par>
                                <p:cTn id="119" presetID="5" presetClass="entr" presetSubtype="10" fill="hold" nodeType="withEffect">
                                  <p:stCondLst>
                                    <p:cond delay="0"/>
                                  </p:stCondLst>
                                  <p:childTnLst>
                                    <p:set>
                                      <p:cBhvr>
                                        <p:cTn id="120" dur="1" fill="hold">
                                          <p:stCondLst>
                                            <p:cond delay="0"/>
                                          </p:stCondLst>
                                        </p:cTn>
                                        <p:tgtEl>
                                          <p:spTgt spid="25632"/>
                                        </p:tgtEl>
                                        <p:attrNameLst>
                                          <p:attrName>style.visibility</p:attrName>
                                        </p:attrNameLst>
                                      </p:cBhvr>
                                      <p:to>
                                        <p:strVal val="visible"/>
                                      </p:to>
                                    </p:set>
                                    <p:animEffect transition="in" filter="checkerboard(across)">
                                      <p:cBhvr>
                                        <p:cTn id="121" dur="500"/>
                                        <p:tgtEl>
                                          <p:spTgt spid="25632"/>
                                        </p:tgtEl>
                                      </p:cBhvr>
                                    </p:animEffect>
                                  </p:childTnLst>
                                </p:cTn>
                              </p:par>
                              <p:par>
                                <p:cTn id="122" presetID="5" presetClass="entr" presetSubtype="10" fill="hold" grpId="0" nodeType="withEffect">
                                  <p:stCondLst>
                                    <p:cond delay="0"/>
                                  </p:stCondLst>
                                  <p:childTnLst>
                                    <p:set>
                                      <p:cBhvr>
                                        <p:cTn id="123" dur="1" fill="hold">
                                          <p:stCondLst>
                                            <p:cond delay="0"/>
                                          </p:stCondLst>
                                        </p:cTn>
                                        <p:tgtEl>
                                          <p:spTgt spid="89"/>
                                        </p:tgtEl>
                                        <p:attrNameLst>
                                          <p:attrName>style.visibility</p:attrName>
                                        </p:attrNameLst>
                                      </p:cBhvr>
                                      <p:to>
                                        <p:strVal val="visible"/>
                                      </p:to>
                                    </p:set>
                                    <p:animEffect transition="in" filter="checkerboard(across)">
                                      <p:cBhvr>
                                        <p:cTn id="124" dur="500"/>
                                        <p:tgtEl>
                                          <p:spTgt spid="89"/>
                                        </p:tgtEl>
                                      </p:cBhvr>
                                    </p:animEffect>
                                  </p:childTnLst>
                                </p:cTn>
                              </p:par>
                              <p:par>
                                <p:cTn id="125" presetID="5" presetClass="entr" presetSubtype="10" fill="hold" grpId="0" nodeType="withEffect">
                                  <p:stCondLst>
                                    <p:cond delay="0"/>
                                  </p:stCondLst>
                                  <p:childTnLst>
                                    <p:set>
                                      <p:cBhvr>
                                        <p:cTn id="126" dur="1" fill="hold">
                                          <p:stCondLst>
                                            <p:cond delay="0"/>
                                          </p:stCondLst>
                                        </p:cTn>
                                        <p:tgtEl>
                                          <p:spTgt spid="90"/>
                                        </p:tgtEl>
                                        <p:attrNameLst>
                                          <p:attrName>style.visibility</p:attrName>
                                        </p:attrNameLst>
                                      </p:cBhvr>
                                      <p:to>
                                        <p:strVal val="visible"/>
                                      </p:to>
                                    </p:set>
                                    <p:animEffect transition="in" filter="checkerboard(across)">
                                      <p:cBhvr>
                                        <p:cTn id="127" dur="500"/>
                                        <p:tgtEl>
                                          <p:spTgt spid="90"/>
                                        </p:tgtEl>
                                      </p:cBhvr>
                                    </p:animEffect>
                                  </p:childTnLst>
                                </p:cTn>
                              </p:par>
                              <p:par>
                                <p:cTn id="128" presetID="5" presetClass="entr" presetSubtype="10" fill="hold" nodeType="withEffect">
                                  <p:stCondLst>
                                    <p:cond delay="0"/>
                                  </p:stCondLst>
                                  <p:childTnLst>
                                    <p:set>
                                      <p:cBhvr>
                                        <p:cTn id="129" dur="1" fill="hold">
                                          <p:stCondLst>
                                            <p:cond delay="0"/>
                                          </p:stCondLst>
                                        </p:cTn>
                                        <p:tgtEl>
                                          <p:spTgt spid="25637"/>
                                        </p:tgtEl>
                                        <p:attrNameLst>
                                          <p:attrName>style.visibility</p:attrName>
                                        </p:attrNameLst>
                                      </p:cBhvr>
                                      <p:to>
                                        <p:strVal val="visible"/>
                                      </p:to>
                                    </p:set>
                                    <p:animEffect transition="in" filter="checkerboard(across)">
                                      <p:cBhvr>
                                        <p:cTn id="130" dur="500"/>
                                        <p:tgtEl>
                                          <p:spTgt spid="25637"/>
                                        </p:tgtEl>
                                      </p:cBhvr>
                                    </p:animEffect>
                                  </p:childTnLst>
                                </p:cTn>
                              </p:par>
                              <p:par>
                                <p:cTn id="131" presetID="5" presetClass="entr" presetSubtype="10" fill="hold" nodeType="withEffect">
                                  <p:stCondLst>
                                    <p:cond delay="0"/>
                                  </p:stCondLst>
                                  <p:childTnLst>
                                    <p:set>
                                      <p:cBhvr>
                                        <p:cTn id="132" dur="1" fill="hold">
                                          <p:stCondLst>
                                            <p:cond delay="0"/>
                                          </p:stCondLst>
                                        </p:cTn>
                                        <p:tgtEl>
                                          <p:spTgt spid="25638"/>
                                        </p:tgtEl>
                                        <p:attrNameLst>
                                          <p:attrName>style.visibility</p:attrName>
                                        </p:attrNameLst>
                                      </p:cBhvr>
                                      <p:to>
                                        <p:strVal val="visible"/>
                                      </p:to>
                                    </p:set>
                                    <p:animEffect transition="in" filter="checkerboard(across)">
                                      <p:cBhvr>
                                        <p:cTn id="133" dur="500"/>
                                        <p:tgtEl>
                                          <p:spTgt spid="25638"/>
                                        </p:tgtEl>
                                      </p:cBhvr>
                                    </p:animEffect>
                                  </p:childTnLst>
                                </p:cTn>
                              </p:par>
                              <p:par>
                                <p:cTn id="134" presetID="5" presetClass="entr" presetSubtype="10" fill="hold" nodeType="withEffect">
                                  <p:stCondLst>
                                    <p:cond delay="0"/>
                                  </p:stCondLst>
                                  <p:childTnLst>
                                    <p:set>
                                      <p:cBhvr>
                                        <p:cTn id="135" dur="1" fill="hold">
                                          <p:stCondLst>
                                            <p:cond delay="0"/>
                                          </p:stCondLst>
                                        </p:cTn>
                                        <p:tgtEl>
                                          <p:spTgt spid="25639"/>
                                        </p:tgtEl>
                                        <p:attrNameLst>
                                          <p:attrName>style.visibility</p:attrName>
                                        </p:attrNameLst>
                                      </p:cBhvr>
                                      <p:to>
                                        <p:strVal val="visible"/>
                                      </p:to>
                                    </p:set>
                                    <p:animEffect transition="in" filter="checkerboard(across)">
                                      <p:cBhvr>
                                        <p:cTn id="136" dur="500"/>
                                        <p:tgtEl>
                                          <p:spTgt spid="25639"/>
                                        </p:tgtEl>
                                      </p:cBhvr>
                                    </p:animEffect>
                                  </p:childTnLst>
                                </p:cTn>
                              </p:par>
                              <p:par>
                                <p:cTn id="137" presetID="5" presetClass="entr" presetSubtype="10" fill="hold" nodeType="withEffect">
                                  <p:stCondLst>
                                    <p:cond delay="0"/>
                                  </p:stCondLst>
                                  <p:childTnLst>
                                    <p:set>
                                      <p:cBhvr>
                                        <p:cTn id="138" dur="1" fill="hold">
                                          <p:stCondLst>
                                            <p:cond delay="0"/>
                                          </p:stCondLst>
                                        </p:cTn>
                                        <p:tgtEl>
                                          <p:spTgt spid="25669"/>
                                        </p:tgtEl>
                                        <p:attrNameLst>
                                          <p:attrName>style.visibility</p:attrName>
                                        </p:attrNameLst>
                                      </p:cBhvr>
                                      <p:to>
                                        <p:strVal val="visible"/>
                                      </p:to>
                                    </p:set>
                                    <p:animEffect transition="in" filter="checkerboard(across)">
                                      <p:cBhvr>
                                        <p:cTn id="139" dur="500"/>
                                        <p:tgtEl>
                                          <p:spTgt spid="25669"/>
                                        </p:tgtEl>
                                      </p:cBhvr>
                                    </p:animEffect>
                                  </p:childTnLst>
                                </p:cTn>
                              </p:par>
                            </p:childTnLst>
                          </p:cTn>
                        </p:par>
                      </p:childTnLst>
                    </p:cTn>
                  </p:par>
                  <p:par>
                    <p:cTn id="140" fill="hold">
                      <p:stCondLst>
                        <p:cond delay="indefinite"/>
                      </p:stCondLst>
                      <p:childTnLst>
                        <p:par>
                          <p:cTn id="141" fill="hold">
                            <p:stCondLst>
                              <p:cond delay="0"/>
                            </p:stCondLst>
                            <p:childTnLst>
                              <p:par>
                                <p:cTn id="142" presetID="5" presetClass="entr" presetSubtype="10" fill="hold" grpId="0" nodeType="clickEffect">
                                  <p:stCondLst>
                                    <p:cond delay="0"/>
                                  </p:stCondLst>
                                  <p:childTnLst>
                                    <p:set>
                                      <p:cBhvr>
                                        <p:cTn id="143" dur="1" fill="hold">
                                          <p:stCondLst>
                                            <p:cond delay="0"/>
                                          </p:stCondLst>
                                        </p:cTn>
                                        <p:tgtEl>
                                          <p:spTgt spid="92"/>
                                        </p:tgtEl>
                                        <p:attrNameLst>
                                          <p:attrName>style.visibility</p:attrName>
                                        </p:attrNameLst>
                                      </p:cBhvr>
                                      <p:to>
                                        <p:strVal val="visible"/>
                                      </p:to>
                                    </p:set>
                                    <p:animEffect transition="in" filter="checkerboard(across)">
                                      <p:cBhvr>
                                        <p:cTn id="144" dur="500"/>
                                        <p:tgtEl>
                                          <p:spTgt spid="92"/>
                                        </p:tgtEl>
                                      </p:cBhvr>
                                    </p:animEffect>
                                  </p:childTnLst>
                                </p:cTn>
                              </p:par>
                              <p:par>
                                <p:cTn id="145" presetID="5" presetClass="entr" presetSubtype="10" fill="hold" grpId="0" nodeType="withEffect">
                                  <p:stCondLst>
                                    <p:cond delay="0"/>
                                  </p:stCondLst>
                                  <p:childTnLst>
                                    <p:set>
                                      <p:cBhvr>
                                        <p:cTn id="146" dur="1" fill="hold">
                                          <p:stCondLst>
                                            <p:cond delay="0"/>
                                          </p:stCondLst>
                                        </p:cTn>
                                        <p:tgtEl>
                                          <p:spTgt spid="93"/>
                                        </p:tgtEl>
                                        <p:attrNameLst>
                                          <p:attrName>style.visibility</p:attrName>
                                        </p:attrNameLst>
                                      </p:cBhvr>
                                      <p:to>
                                        <p:strVal val="visible"/>
                                      </p:to>
                                    </p:set>
                                    <p:animEffect transition="in" filter="checkerboard(across)">
                                      <p:cBhvr>
                                        <p:cTn id="147" dur="500"/>
                                        <p:tgtEl>
                                          <p:spTgt spid="93"/>
                                        </p:tgtEl>
                                      </p:cBhvr>
                                    </p:animEffect>
                                  </p:childTnLst>
                                </p:cTn>
                              </p:par>
                              <p:par>
                                <p:cTn id="148" presetID="5" presetClass="entr" presetSubtype="10" fill="hold" grpId="0" nodeType="withEffect">
                                  <p:stCondLst>
                                    <p:cond delay="0"/>
                                  </p:stCondLst>
                                  <p:childTnLst>
                                    <p:set>
                                      <p:cBhvr>
                                        <p:cTn id="149" dur="1" fill="hold">
                                          <p:stCondLst>
                                            <p:cond delay="0"/>
                                          </p:stCondLst>
                                        </p:cTn>
                                        <p:tgtEl>
                                          <p:spTgt spid="94"/>
                                        </p:tgtEl>
                                        <p:attrNameLst>
                                          <p:attrName>style.visibility</p:attrName>
                                        </p:attrNameLst>
                                      </p:cBhvr>
                                      <p:to>
                                        <p:strVal val="visible"/>
                                      </p:to>
                                    </p:set>
                                    <p:animEffect transition="in" filter="checkerboard(across)">
                                      <p:cBhvr>
                                        <p:cTn id="150" dur="500"/>
                                        <p:tgtEl>
                                          <p:spTgt spid="94"/>
                                        </p:tgtEl>
                                      </p:cBhvr>
                                    </p:animEffect>
                                  </p:childTnLst>
                                </p:cTn>
                              </p:par>
                              <p:par>
                                <p:cTn id="151" presetID="5" presetClass="entr" presetSubtype="10" fill="hold" grpId="0" nodeType="withEffect">
                                  <p:stCondLst>
                                    <p:cond delay="0"/>
                                  </p:stCondLst>
                                  <p:childTnLst>
                                    <p:set>
                                      <p:cBhvr>
                                        <p:cTn id="152" dur="1" fill="hold">
                                          <p:stCondLst>
                                            <p:cond delay="0"/>
                                          </p:stCondLst>
                                        </p:cTn>
                                        <p:tgtEl>
                                          <p:spTgt spid="95"/>
                                        </p:tgtEl>
                                        <p:attrNameLst>
                                          <p:attrName>style.visibility</p:attrName>
                                        </p:attrNameLst>
                                      </p:cBhvr>
                                      <p:to>
                                        <p:strVal val="visible"/>
                                      </p:to>
                                    </p:set>
                                    <p:animEffect transition="in" filter="checkerboard(across)">
                                      <p:cBhvr>
                                        <p:cTn id="153" dur="500"/>
                                        <p:tgtEl>
                                          <p:spTgt spid="95"/>
                                        </p:tgtEl>
                                      </p:cBhvr>
                                    </p:animEffect>
                                  </p:childTnLst>
                                </p:cTn>
                              </p:par>
                              <p:par>
                                <p:cTn id="154" presetID="5" presetClass="entr" presetSubtype="10" fill="hold" grpId="0" nodeType="withEffect">
                                  <p:stCondLst>
                                    <p:cond delay="0"/>
                                  </p:stCondLst>
                                  <p:childTnLst>
                                    <p:set>
                                      <p:cBhvr>
                                        <p:cTn id="155" dur="1" fill="hold">
                                          <p:stCondLst>
                                            <p:cond delay="0"/>
                                          </p:stCondLst>
                                        </p:cTn>
                                        <p:tgtEl>
                                          <p:spTgt spid="96"/>
                                        </p:tgtEl>
                                        <p:attrNameLst>
                                          <p:attrName>style.visibility</p:attrName>
                                        </p:attrNameLst>
                                      </p:cBhvr>
                                      <p:to>
                                        <p:strVal val="visible"/>
                                      </p:to>
                                    </p:set>
                                    <p:animEffect transition="in" filter="checkerboard(across)">
                                      <p:cBhvr>
                                        <p:cTn id="156" dur="500"/>
                                        <p:tgtEl>
                                          <p:spTgt spid="96"/>
                                        </p:tgtEl>
                                      </p:cBhvr>
                                    </p:animEffect>
                                  </p:childTnLst>
                                </p:cTn>
                              </p:par>
                              <p:par>
                                <p:cTn id="157" presetID="5" presetClass="entr" presetSubtype="10" fill="hold" grpId="0" nodeType="with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checkerboard(across)">
                                      <p:cBhvr>
                                        <p:cTn id="159" dur="500"/>
                                        <p:tgtEl>
                                          <p:spTgt spid="97"/>
                                        </p:tgtEl>
                                      </p:cBhvr>
                                    </p:animEffect>
                                  </p:childTnLst>
                                </p:cTn>
                              </p:par>
                              <p:par>
                                <p:cTn id="160" presetID="5" presetClass="entr" presetSubtype="10"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Effect transition="in" filter="checkerboard(across)">
                                      <p:cBhvr>
                                        <p:cTn id="162" dur="500"/>
                                        <p:tgtEl>
                                          <p:spTgt spid="98"/>
                                        </p:tgtEl>
                                      </p:cBhvr>
                                    </p:animEffect>
                                  </p:childTnLst>
                                </p:cTn>
                              </p:par>
                              <p:par>
                                <p:cTn id="163" presetID="5" presetClass="entr" presetSubtype="10" fill="hold" grpId="0" nodeType="withEffect">
                                  <p:stCondLst>
                                    <p:cond delay="0"/>
                                  </p:stCondLst>
                                  <p:childTnLst>
                                    <p:set>
                                      <p:cBhvr>
                                        <p:cTn id="164" dur="1" fill="hold">
                                          <p:stCondLst>
                                            <p:cond delay="0"/>
                                          </p:stCondLst>
                                        </p:cTn>
                                        <p:tgtEl>
                                          <p:spTgt spid="99"/>
                                        </p:tgtEl>
                                        <p:attrNameLst>
                                          <p:attrName>style.visibility</p:attrName>
                                        </p:attrNameLst>
                                      </p:cBhvr>
                                      <p:to>
                                        <p:strVal val="visible"/>
                                      </p:to>
                                    </p:set>
                                    <p:animEffect transition="in" filter="checkerboard(across)">
                                      <p:cBhvr>
                                        <p:cTn id="165" dur="500"/>
                                        <p:tgtEl>
                                          <p:spTgt spid="99"/>
                                        </p:tgtEl>
                                      </p:cBhvr>
                                    </p:animEffect>
                                  </p:childTnLst>
                                </p:cTn>
                              </p:par>
                              <p:par>
                                <p:cTn id="166" presetID="5" presetClass="entr" presetSubtype="10" fill="hold" grpId="0" nodeType="withEffect">
                                  <p:stCondLst>
                                    <p:cond delay="0"/>
                                  </p:stCondLst>
                                  <p:childTnLst>
                                    <p:set>
                                      <p:cBhvr>
                                        <p:cTn id="167" dur="1" fill="hold">
                                          <p:stCondLst>
                                            <p:cond delay="0"/>
                                          </p:stCondLst>
                                        </p:cTn>
                                        <p:tgtEl>
                                          <p:spTgt spid="100"/>
                                        </p:tgtEl>
                                        <p:attrNameLst>
                                          <p:attrName>style.visibility</p:attrName>
                                        </p:attrNameLst>
                                      </p:cBhvr>
                                      <p:to>
                                        <p:strVal val="visible"/>
                                      </p:to>
                                    </p:set>
                                    <p:animEffect transition="in" filter="checkerboard(across)">
                                      <p:cBhvr>
                                        <p:cTn id="168" dur="500"/>
                                        <p:tgtEl>
                                          <p:spTgt spid="100"/>
                                        </p:tgtEl>
                                      </p:cBhvr>
                                    </p:animEffect>
                                  </p:childTnLst>
                                </p:cTn>
                              </p:par>
                              <p:par>
                                <p:cTn id="169" presetID="5" presetClass="entr" presetSubtype="10" fill="hold" grpId="0" nodeType="withEffect">
                                  <p:stCondLst>
                                    <p:cond delay="0"/>
                                  </p:stCondLst>
                                  <p:childTnLst>
                                    <p:set>
                                      <p:cBhvr>
                                        <p:cTn id="170" dur="1" fill="hold">
                                          <p:stCondLst>
                                            <p:cond delay="0"/>
                                          </p:stCondLst>
                                        </p:cTn>
                                        <p:tgtEl>
                                          <p:spTgt spid="101"/>
                                        </p:tgtEl>
                                        <p:attrNameLst>
                                          <p:attrName>style.visibility</p:attrName>
                                        </p:attrNameLst>
                                      </p:cBhvr>
                                      <p:to>
                                        <p:strVal val="visible"/>
                                      </p:to>
                                    </p:set>
                                    <p:animEffect transition="in" filter="checkerboard(across)">
                                      <p:cBhvr>
                                        <p:cTn id="171" dur="500"/>
                                        <p:tgtEl>
                                          <p:spTgt spid="101"/>
                                        </p:tgtEl>
                                      </p:cBhvr>
                                    </p:animEffect>
                                  </p:childTnLst>
                                </p:cTn>
                              </p:par>
                              <p:par>
                                <p:cTn id="172" presetID="5" presetClass="entr" presetSubtype="10" fill="hold" grpId="0" nodeType="withEffect">
                                  <p:stCondLst>
                                    <p:cond delay="0"/>
                                  </p:stCondLst>
                                  <p:childTnLst>
                                    <p:set>
                                      <p:cBhvr>
                                        <p:cTn id="173" dur="1" fill="hold">
                                          <p:stCondLst>
                                            <p:cond delay="0"/>
                                          </p:stCondLst>
                                        </p:cTn>
                                        <p:tgtEl>
                                          <p:spTgt spid="102"/>
                                        </p:tgtEl>
                                        <p:attrNameLst>
                                          <p:attrName>style.visibility</p:attrName>
                                        </p:attrNameLst>
                                      </p:cBhvr>
                                      <p:to>
                                        <p:strVal val="visible"/>
                                      </p:to>
                                    </p:set>
                                    <p:animEffect transition="in" filter="checkerboard(across)">
                                      <p:cBhvr>
                                        <p:cTn id="174" dur="500"/>
                                        <p:tgtEl>
                                          <p:spTgt spid="102"/>
                                        </p:tgtEl>
                                      </p:cBhvr>
                                    </p:animEffect>
                                  </p:childTnLst>
                                </p:cTn>
                              </p:par>
                              <p:par>
                                <p:cTn id="175" presetID="5" presetClass="entr" presetSubtype="10" fill="hold" grpId="0" nodeType="withEffect">
                                  <p:stCondLst>
                                    <p:cond delay="0"/>
                                  </p:stCondLst>
                                  <p:childTnLst>
                                    <p:set>
                                      <p:cBhvr>
                                        <p:cTn id="176" dur="1" fill="hold">
                                          <p:stCondLst>
                                            <p:cond delay="0"/>
                                          </p:stCondLst>
                                        </p:cTn>
                                        <p:tgtEl>
                                          <p:spTgt spid="103"/>
                                        </p:tgtEl>
                                        <p:attrNameLst>
                                          <p:attrName>style.visibility</p:attrName>
                                        </p:attrNameLst>
                                      </p:cBhvr>
                                      <p:to>
                                        <p:strVal val="visible"/>
                                      </p:to>
                                    </p:set>
                                    <p:animEffect transition="in" filter="checkerboard(across)">
                                      <p:cBhvr>
                                        <p:cTn id="177" dur="500"/>
                                        <p:tgtEl>
                                          <p:spTgt spid="103"/>
                                        </p:tgtEl>
                                      </p:cBhvr>
                                    </p:animEffect>
                                  </p:childTnLst>
                                </p:cTn>
                              </p:par>
                              <p:par>
                                <p:cTn id="178" presetID="5" presetClass="entr" presetSubtype="10" fill="hold" grpId="0" nodeType="withEffect">
                                  <p:stCondLst>
                                    <p:cond delay="0"/>
                                  </p:stCondLst>
                                  <p:childTnLst>
                                    <p:set>
                                      <p:cBhvr>
                                        <p:cTn id="179" dur="1" fill="hold">
                                          <p:stCondLst>
                                            <p:cond delay="0"/>
                                          </p:stCondLst>
                                        </p:cTn>
                                        <p:tgtEl>
                                          <p:spTgt spid="104"/>
                                        </p:tgtEl>
                                        <p:attrNameLst>
                                          <p:attrName>style.visibility</p:attrName>
                                        </p:attrNameLst>
                                      </p:cBhvr>
                                      <p:to>
                                        <p:strVal val="visible"/>
                                      </p:to>
                                    </p:set>
                                    <p:animEffect transition="in" filter="checkerboard(across)">
                                      <p:cBhvr>
                                        <p:cTn id="180" dur="500"/>
                                        <p:tgtEl>
                                          <p:spTgt spid="104"/>
                                        </p:tgtEl>
                                      </p:cBhvr>
                                    </p:animEffect>
                                  </p:childTnLst>
                                </p:cTn>
                              </p:par>
                              <p:par>
                                <p:cTn id="181" presetID="5" presetClass="entr" presetSubtype="10" fill="hold" grpId="0" nodeType="withEffect">
                                  <p:stCondLst>
                                    <p:cond delay="0"/>
                                  </p:stCondLst>
                                  <p:childTnLst>
                                    <p:set>
                                      <p:cBhvr>
                                        <p:cTn id="182" dur="1" fill="hold">
                                          <p:stCondLst>
                                            <p:cond delay="0"/>
                                          </p:stCondLst>
                                        </p:cTn>
                                        <p:tgtEl>
                                          <p:spTgt spid="105"/>
                                        </p:tgtEl>
                                        <p:attrNameLst>
                                          <p:attrName>style.visibility</p:attrName>
                                        </p:attrNameLst>
                                      </p:cBhvr>
                                      <p:to>
                                        <p:strVal val="visible"/>
                                      </p:to>
                                    </p:set>
                                    <p:animEffect transition="in" filter="checkerboard(across)">
                                      <p:cBhvr>
                                        <p:cTn id="183" dur="500"/>
                                        <p:tgtEl>
                                          <p:spTgt spid="105"/>
                                        </p:tgtEl>
                                      </p:cBhvr>
                                    </p:animEffect>
                                  </p:childTnLst>
                                </p:cTn>
                              </p:par>
                              <p:par>
                                <p:cTn id="184" presetID="5" presetClass="entr" presetSubtype="10" fill="hold" grpId="0" nodeType="withEffect">
                                  <p:stCondLst>
                                    <p:cond delay="0"/>
                                  </p:stCondLst>
                                  <p:childTnLst>
                                    <p:set>
                                      <p:cBhvr>
                                        <p:cTn id="185" dur="1" fill="hold">
                                          <p:stCondLst>
                                            <p:cond delay="0"/>
                                          </p:stCondLst>
                                        </p:cTn>
                                        <p:tgtEl>
                                          <p:spTgt spid="106"/>
                                        </p:tgtEl>
                                        <p:attrNameLst>
                                          <p:attrName>style.visibility</p:attrName>
                                        </p:attrNameLst>
                                      </p:cBhvr>
                                      <p:to>
                                        <p:strVal val="visible"/>
                                      </p:to>
                                    </p:set>
                                    <p:animEffect transition="in" filter="checkerboard(across)">
                                      <p:cBhvr>
                                        <p:cTn id="186" dur="500"/>
                                        <p:tgtEl>
                                          <p:spTgt spid="106"/>
                                        </p:tgtEl>
                                      </p:cBhvr>
                                    </p:animEffect>
                                  </p:childTnLst>
                                </p:cTn>
                              </p:par>
                              <p:par>
                                <p:cTn id="187" presetID="5" presetClass="entr" presetSubtype="10" fill="hold" grpId="0" nodeType="withEffect">
                                  <p:stCondLst>
                                    <p:cond delay="0"/>
                                  </p:stCondLst>
                                  <p:childTnLst>
                                    <p:set>
                                      <p:cBhvr>
                                        <p:cTn id="188" dur="1" fill="hold">
                                          <p:stCondLst>
                                            <p:cond delay="0"/>
                                          </p:stCondLst>
                                        </p:cTn>
                                        <p:tgtEl>
                                          <p:spTgt spid="107"/>
                                        </p:tgtEl>
                                        <p:attrNameLst>
                                          <p:attrName>style.visibility</p:attrName>
                                        </p:attrNameLst>
                                      </p:cBhvr>
                                      <p:to>
                                        <p:strVal val="visible"/>
                                      </p:to>
                                    </p:set>
                                    <p:animEffect transition="in" filter="checkerboard(across)">
                                      <p:cBhvr>
                                        <p:cTn id="189" dur="500"/>
                                        <p:tgtEl>
                                          <p:spTgt spid="107"/>
                                        </p:tgtEl>
                                      </p:cBhvr>
                                    </p:animEffect>
                                  </p:childTnLst>
                                </p:cTn>
                              </p:par>
                              <p:par>
                                <p:cTn id="190" presetID="5" presetClass="entr" presetSubtype="10" fill="hold" grpId="0" nodeType="withEffect">
                                  <p:stCondLst>
                                    <p:cond delay="0"/>
                                  </p:stCondLst>
                                  <p:childTnLst>
                                    <p:set>
                                      <p:cBhvr>
                                        <p:cTn id="191" dur="1" fill="hold">
                                          <p:stCondLst>
                                            <p:cond delay="0"/>
                                          </p:stCondLst>
                                        </p:cTn>
                                        <p:tgtEl>
                                          <p:spTgt spid="108"/>
                                        </p:tgtEl>
                                        <p:attrNameLst>
                                          <p:attrName>style.visibility</p:attrName>
                                        </p:attrNameLst>
                                      </p:cBhvr>
                                      <p:to>
                                        <p:strVal val="visible"/>
                                      </p:to>
                                    </p:set>
                                    <p:animEffect transition="in" filter="checkerboard(across)">
                                      <p:cBhvr>
                                        <p:cTn id="192" dur="500"/>
                                        <p:tgtEl>
                                          <p:spTgt spid="108"/>
                                        </p:tgtEl>
                                      </p:cBhvr>
                                    </p:animEffect>
                                  </p:childTnLst>
                                </p:cTn>
                              </p:par>
                              <p:par>
                                <p:cTn id="193" presetID="5" presetClass="entr" presetSubtype="10" fill="hold" grpId="0" nodeType="withEffect">
                                  <p:stCondLst>
                                    <p:cond delay="0"/>
                                  </p:stCondLst>
                                  <p:childTnLst>
                                    <p:set>
                                      <p:cBhvr>
                                        <p:cTn id="194" dur="1" fill="hold">
                                          <p:stCondLst>
                                            <p:cond delay="0"/>
                                          </p:stCondLst>
                                        </p:cTn>
                                        <p:tgtEl>
                                          <p:spTgt spid="109"/>
                                        </p:tgtEl>
                                        <p:attrNameLst>
                                          <p:attrName>style.visibility</p:attrName>
                                        </p:attrNameLst>
                                      </p:cBhvr>
                                      <p:to>
                                        <p:strVal val="visible"/>
                                      </p:to>
                                    </p:set>
                                    <p:animEffect transition="in" filter="checkerboard(across)">
                                      <p:cBhvr>
                                        <p:cTn id="195" dur="500"/>
                                        <p:tgtEl>
                                          <p:spTgt spid="109"/>
                                        </p:tgtEl>
                                      </p:cBhvr>
                                    </p:animEffect>
                                  </p:childTnLst>
                                </p:cTn>
                              </p:par>
                              <p:par>
                                <p:cTn id="196" presetID="5" presetClass="entr" presetSubtype="10" fill="hold" grpId="0" nodeType="withEffect">
                                  <p:stCondLst>
                                    <p:cond delay="0"/>
                                  </p:stCondLst>
                                  <p:childTnLst>
                                    <p:set>
                                      <p:cBhvr>
                                        <p:cTn id="197" dur="1" fill="hold">
                                          <p:stCondLst>
                                            <p:cond delay="0"/>
                                          </p:stCondLst>
                                        </p:cTn>
                                        <p:tgtEl>
                                          <p:spTgt spid="110"/>
                                        </p:tgtEl>
                                        <p:attrNameLst>
                                          <p:attrName>style.visibility</p:attrName>
                                        </p:attrNameLst>
                                      </p:cBhvr>
                                      <p:to>
                                        <p:strVal val="visible"/>
                                      </p:to>
                                    </p:set>
                                    <p:animEffect transition="in" filter="checkerboard(across)">
                                      <p:cBhvr>
                                        <p:cTn id="198" dur="500"/>
                                        <p:tgtEl>
                                          <p:spTgt spid="110"/>
                                        </p:tgtEl>
                                      </p:cBhvr>
                                    </p:animEffect>
                                  </p:childTnLst>
                                </p:cTn>
                              </p:par>
                              <p:par>
                                <p:cTn id="199" presetID="5" presetClass="entr" presetSubtype="10" fill="hold" grpId="0" nodeType="withEffect">
                                  <p:stCondLst>
                                    <p:cond delay="0"/>
                                  </p:stCondLst>
                                  <p:childTnLst>
                                    <p:set>
                                      <p:cBhvr>
                                        <p:cTn id="200" dur="1" fill="hold">
                                          <p:stCondLst>
                                            <p:cond delay="0"/>
                                          </p:stCondLst>
                                        </p:cTn>
                                        <p:tgtEl>
                                          <p:spTgt spid="111"/>
                                        </p:tgtEl>
                                        <p:attrNameLst>
                                          <p:attrName>style.visibility</p:attrName>
                                        </p:attrNameLst>
                                      </p:cBhvr>
                                      <p:to>
                                        <p:strVal val="visible"/>
                                      </p:to>
                                    </p:set>
                                    <p:animEffect transition="in" filter="checkerboard(across)">
                                      <p:cBhvr>
                                        <p:cTn id="201" dur="500"/>
                                        <p:tgtEl>
                                          <p:spTgt spid="111"/>
                                        </p:tgtEl>
                                      </p:cBhvr>
                                    </p:animEffect>
                                  </p:childTnLst>
                                </p:cTn>
                              </p:par>
                              <p:par>
                                <p:cTn id="202" presetID="5" presetClass="entr" presetSubtype="10" fill="hold" grpId="0" nodeType="withEffect">
                                  <p:stCondLst>
                                    <p:cond delay="0"/>
                                  </p:stCondLst>
                                  <p:childTnLst>
                                    <p:set>
                                      <p:cBhvr>
                                        <p:cTn id="203" dur="1" fill="hold">
                                          <p:stCondLst>
                                            <p:cond delay="0"/>
                                          </p:stCondLst>
                                        </p:cTn>
                                        <p:tgtEl>
                                          <p:spTgt spid="112"/>
                                        </p:tgtEl>
                                        <p:attrNameLst>
                                          <p:attrName>style.visibility</p:attrName>
                                        </p:attrNameLst>
                                      </p:cBhvr>
                                      <p:to>
                                        <p:strVal val="visible"/>
                                      </p:to>
                                    </p:set>
                                    <p:animEffect transition="in" filter="checkerboard(across)">
                                      <p:cBhvr>
                                        <p:cTn id="204" dur="500"/>
                                        <p:tgtEl>
                                          <p:spTgt spid="112"/>
                                        </p:tgtEl>
                                      </p:cBhvr>
                                    </p:animEffect>
                                  </p:childTnLst>
                                </p:cTn>
                              </p:par>
                              <p:par>
                                <p:cTn id="205" presetID="5" presetClass="entr" presetSubtype="10" fill="hold" grpId="0" nodeType="withEffect">
                                  <p:stCondLst>
                                    <p:cond delay="0"/>
                                  </p:stCondLst>
                                  <p:childTnLst>
                                    <p:set>
                                      <p:cBhvr>
                                        <p:cTn id="206" dur="1" fill="hold">
                                          <p:stCondLst>
                                            <p:cond delay="0"/>
                                          </p:stCondLst>
                                        </p:cTn>
                                        <p:tgtEl>
                                          <p:spTgt spid="113"/>
                                        </p:tgtEl>
                                        <p:attrNameLst>
                                          <p:attrName>style.visibility</p:attrName>
                                        </p:attrNameLst>
                                      </p:cBhvr>
                                      <p:to>
                                        <p:strVal val="visible"/>
                                      </p:to>
                                    </p:set>
                                    <p:animEffect transition="in" filter="checkerboard(across)">
                                      <p:cBhvr>
                                        <p:cTn id="207" dur="500"/>
                                        <p:tgtEl>
                                          <p:spTgt spid="113"/>
                                        </p:tgtEl>
                                      </p:cBhvr>
                                    </p:animEffect>
                                  </p:childTnLst>
                                </p:cTn>
                              </p:par>
                              <p:par>
                                <p:cTn id="208" presetID="5" presetClass="entr" presetSubtype="10" fill="hold" grpId="0" nodeType="withEffect">
                                  <p:stCondLst>
                                    <p:cond delay="0"/>
                                  </p:stCondLst>
                                  <p:childTnLst>
                                    <p:set>
                                      <p:cBhvr>
                                        <p:cTn id="209" dur="1" fill="hold">
                                          <p:stCondLst>
                                            <p:cond delay="0"/>
                                          </p:stCondLst>
                                        </p:cTn>
                                        <p:tgtEl>
                                          <p:spTgt spid="114"/>
                                        </p:tgtEl>
                                        <p:attrNameLst>
                                          <p:attrName>style.visibility</p:attrName>
                                        </p:attrNameLst>
                                      </p:cBhvr>
                                      <p:to>
                                        <p:strVal val="visible"/>
                                      </p:to>
                                    </p:set>
                                    <p:animEffect transition="in" filter="checkerboard(across)">
                                      <p:cBhvr>
                                        <p:cTn id="210" dur="500"/>
                                        <p:tgtEl>
                                          <p:spTgt spid="114"/>
                                        </p:tgtEl>
                                      </p:cBhvr>
                                    </p:animEffect>
                                  </p:childTnLst>
                                </p:cTn>
                              </p:par>
                              <p:par>
                                <p:cTn id="211" presetID="5" presetClass="entr" presetSubtype="10" fill="hold" grpId="0" nodeType="withEffect">
                                  <p:stCondLst>
                                    <p:cond delay="0"/>
                                  </p:stCondLst>
                                  <p:childTnLst>
                                    <p:set>
                                      <p:cBhvr>
                                        <p:cTn id="212" dur="1" fill="hold">
                                          <p:stCondLst>
                                            <p:cond delay="0"/>
                                          </p:stCondLst>
                                        </p:cTn>
                                        <p:tgtEl>
                                          <p:spTgt spid="115"/>
                                        </p:tgtEl>
                                        <p:attrNameLst>
                                          <p:attrName>style.visibility</p:attrName>
                                        </p:attrNameLst>
                                      </p:cBhvr>
                                      <p:to>
                                        <p:strVal val="visible"/>
                                      </p:to>
                                    </p:set>
                                    <p:animEffect transition="in" filter="checkerboard(across)">
                                      <p:cBhvr>
                                        <p:cTn id="213"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9" grpId="0" animBg="1"/>
      <p:bldP spid="10" grpId="0" animBg="1"/>
      <p:bldP spid="12" grpId="0"/>
      <p:bldP spid="14" grpId="0" animBg="1"/>
      <p:bldP spid="13" grpId="0"/>
      <p:bldP spid="8" grpId="0" animBg="1"/>
      <p:bldP spid="7" grpId="0" animBg="1"/>
      <p:bldP spid="11" grpId="0" animBg="1"/>
      <p:bldP spid="33" grpId="0" animBg="1"/>
      <p:bldP spid="38" grpId="0" animBg="1"/>
      <p:bldP spid="40" grpId="0" animBg="1"/>
      <p:bldP spid="41" grpId="0"/>
      <p:bldP spid="42" grpId="0" animBg="1"/>
      <p:bldP spid="44" grpId="0" animBg="1"/>
      <p:bldP spid="45" grpId="0" animBg="1"/>
      <p:bldP spid="47" grpId="0" animBg="1"/>
      <p:bldP spid="4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643563"/>
            <a:ext cx="9144000" cy="121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Titre 1"/>
          <p:cNvSpPr txBox="1">
            <a:spLocks/>
          </p:cNvSpPr>
          <p:nvPr/>
        </p:nvSpPr>
        <p:spPr bwMode="auto">
          <a:xfrm>
            <a:off x="8143875" y="142875"/>
            <a:ext cx="714375"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14</a:t>
            </a:r>
          </a:p>
        </p:txBody>
      </p:sp>
      <p:sp>
        <p:nvSpPr>
          <p:cNvPr id="26628" name="Rectangle 5"/>
          <p:cNvSpPr>
            <a:spLocks noChangeArrowheads="1"/>
          </p:cNvSpPr>
          <p:nvPr/>
        </p:nvSpPr>
        <p:spPr bwMode="auto">
          <a:xfrm>
            <a:off x="0" y="142875"/>
            <a:ext cx="9144000" cy="519113"/>
          </a:xfrm>
          <a:prstGeom prst="rect">
            <a:avLst/>
          </a:prstGeom>
          <a:noFill/>
          <a:ln w="9525">
            <a:noFill/>
            <a:miter lim="800000"/>
            <a:headEnd/>
            <a:tailEnd/>
          </a:ln>
        </p:spPr>
        <p:txBody>
          <a:bodyPr>
            <a:spAutoFit/>
          </a:bodyPr>
          <a:lstStyle/>
          <a:p>
            <a:pPr algn="ctr"/>
            <a:r>
              <a:rPr lang="fr-FR" sz="2800" b="1">
                <a:solidFill>
                  <a:srgbClr val="B01821"/>
                </a:solidFill>
                <a:cs typeface="Arial" charset="0"/>
              </a:rPr>
              <a:t>4. Une voiture dans un système? </a:t>
            </a:r>
          </a:p>
        </p:txBody>
      </p:sp>
      <p:pic>
        <p:nvPicPr>
          <p:cNvPr id="26629" name="Picture 3"/>
          <p:cNvPicPr>
            <a:picLocks noChangeAspect="1" noChangeArrowheads="1"/>
          </p:cNvPicPr>
          <p:nvPr/>
        </p:nvPicPr>
        <p:blipFill>
          <a:blip r:embed="rId3" cstate="print"/>
          <a:srcRect/>
          <a:stretch>
            <a:fillRect/>
          </a:stretch>
        </p:blipFill>
        <p:spPr bwMode="auto">
          <a:xfrm>
            <a:off x="714375" y="1182688"/>
            <a:ext cx="7572375" cy="5675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643563"/>
            <a:ext cx="9144000" cy="121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7651" name="Picture 10"/>
          <p:cNvPicPr>
            <a:picLocks noChangeAspect="1" noChangeArrowheads="1"/>
          </p:cNvPicPr>
          <p:nvPr/>
        </p:nvPicPr>
        <p:blipFill>
          <a:blip r:embed="rId3" cstate="print"/>
          <a:srcRect/>
          <a:stretch>
            <a:fillRect/>
          </a:stretch>
        </p:blipFill>
        <p:spPr bwMode="auto">
          <a:xfrm>
            <a:off x="0" y="1203325"/>
            <a:ext cx="5357813" cy="5654675"/>
          </a:xfrm>
          <a:prstGeom prst="rect">
            <a:avLst/>
          </a:prstGeom>
          <a:noFill/>
          <a:ln w="9525">
            <a:noFill/>
            <a:miter lim="800000"/>
            <a:headEnd/>
            <a:tailEnd/>
          </a:ln>
        </p:spPr>
      </p:pic>
      <p:sp>
        <p:nvSpPr>
          <p:cNvPr id="5" name="Titre 1"/>
          <p:cNvSpPr txBox="1">
            <a:spLocks/>
          </p:cNvSpPr>
          <p:nvPr/>
        </p:nvSpPr>
        <p:spPr bwMode="auto">
          <a:xfrm>
            <a:off x="6572250" y="1071563"/>
            <a:ext cx="2571750" cy="2857500"/>
          </a:xfrm>
          <a:prstGeom prst="rect">
            <a:avLst/>
          </a:prstGeom>
          <a:noFill/>
          <a:ln w="9525">
            <a:noFill/>
            <a:miter lim="800000"/>
            <a:headEnd/>
            <a:tailEnd/>
          </a:ln>
        </p:spPr>
        <p:txBody>
          <a:bodyPr anchor="ctr"/>
          <a:lstStyle/>
          <a:p>
            <a:pPr eaLnBrk="0" hangingPunct="0">
              <a:lnSpc>
                <a:spcPct val="120000"/>
              </a:lnSpc>
              <a:defRPr/>
            </a:pPr>
            <a:r>
              <a:rPr lang="fr-FR" sz="2000" dirty="0">
                <a:ea typeface="+mj-ea"/>
                <a:cs typeface="Arial" charset="0"/>
              </a:rPr>
              <a:t>Jouer sur la </a:t>
            </a:r>
            <a:r>
              <a:rPr lang="fr-FR" sz="2000" b="1" dirty="0">
                <a:ea typeface="+mj-ea"/>
                <a:cs typeface="Arial" charset="0"/>
              </a:rPr>
              <a:t>complémentarité entre les réseaux </a:t>
            </a:r>
            <a:r>
              <a:rPr lang="fr-FR" sz="2000" dirty="0">
                <a:ea typeface="+mj-ea"/>
                <a:cs typeface="Arial" charset="0"/>
              </a:rPr>
              <a:t>en s’inscrivant dans une logique </a:t>
            </a:r>
            <a:r>
              <a:rPr lang="fr-FR" sz="2000" b="1" dirty="0" err="1">
                <a:ea typeface="+mj-ea"/>
                <a:cs typeface="Arial" charset="0"/>
              </a:rPr>
              <a:t>multimodalile</a:t>
            </a:r>
            <a:r>
              <a:rPr lang="fr-FR" sz="2000" dirty="0">
                <a:ea typeface="+mj-ea"/>
                <a:cs typeface="Arial" charset="0"/>
              </a:rPr>
              <a:t>  et </a:t>
            </a:r>
            <a:r>
              <a:rPr lang="fr-FR" sz="2000" b="1" dirty="0">
                <a:ea typeface="+mj-ea"/>
                <a:cs typeface="Arial" charset="0"/>
              </a:rPr>
              <a:t>d’</a:t>
            </a:r>
            <a:r>
              <a:rPr lang="fr-FR" sz="2000" b="1" dirty="0" err="1">
                <a:ea typeface="+mj-ea"/>
                <a:cs typeface="Arial" charset="0"/>
              </a:rPr>
              <a:t>intermodalité</a:t>
            </a:r>
            <a:endParaRPr lang="fr-FR" sz="2000" b="1" dirty="0">
              <a:ea typeface="+mj-ea"/>
              <a:cs typeface="Arial" charset="0"/>
            </a:endParaRPr>
          </a:p>
        </p:txBody>
      </p:sp>
      <p:grpSp>
        <p:nvGrpSpPr>
          <p:cNvPr id="27653" name="Groupe 16"/>
          <p:cNvGrpSpPr>
            <a:grpSpLocks noChangeAspect="1"/>
          </p:cNvGrpSpPr>
          <p:nvPr/>
        </p:nvGrpSpPr>
        <p:grpSpPr bwMode="auto">
          <a:xfrm>
            <a:off x="5786438" y="3992563"/>
            <a:ext cx="3143250" cy="2865437"/>
            <a:chOff x="428710" y="4003212"/>
            <a:chExt cx="2643368" cy="2411608"/>
          </a:xfrm>
        </p:grpSpPr>
        <p:pic>
          <p:nvPicPr>
            <p:cNvPr id="27657" name="Picture 2" descr="Z:\3 ETUDES\TRANSPORT-DEPLACEMENT\ACCESSIBILITE RM INT\COM\présentation TRIMAILLE 24 03 09\illustration\desserte par commune.png"/>
            <p:cNvPicPr>
              <a:picLocks noChangeAspect="1" noChangeArrowheads="1"/>
            </p:cNvPicPr>
            <p:nvPr/>
          </p:nvPicPr>
          <p:blipFill>
            <a:blip r:embed="rId4" cstate="print"/>
            <a:srcRect/>
            <a:stretch>
              <a:fillRect/>
            </a:stretch>
          </p:blipFill>
          <p:spPr bwMode="auto">
            <a:xfrm>
              <a:off x="500148" y="4096060"/>
              <a:ext cx="2571930" cy="2318760"/>
            </a:xfrm>
            <a:prstGeom prst="rect">
              <a:avLst/>
            </a:prstGeom>
            <a:noFill/>
            <a:ln w="9525">
              <a:noFill/>
              <a:miter lim="800000"/>
              <a:headEnd/>
              <a:tailEnd/>
            </a:ln>
          </p:spPr>
        </p:pic>
        <p:sp>
          <p:nvSpPr>
            <p:cNvPr id="8" name="Rectangle 7"/>
            <p:cNvSpPr/>
            <p:nvPr/>
          </p:nvSpPr>
          <p:spPr>
            <a:xfrm>
              <a:off x="428710" y="4003212"/>
              <a:ext cx="643487" cy="28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grpSp>
      <p:sp>
        <p:nvSpPr>
          <p:cNvPr id="9" name="Flèche droite 8"/>
          <p:cNvSpPr/>
          <p:nvPr/>
        </p:nvSpPr>
        <p:spPr>
          <a:xfrm>
            <a:off x="5715000" y="1214438"/>
            <a:ext cx="714375" cy="3571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Titre 1"/>
          <p:cNvSpPr txBox="1">
            <a:spLocks/>
          </p:cNvSpPr>
          <p:nvPr/>
        </p:nvSpPr>
        <p:spPr bwMode="auto">
          <a:xfrm>
            <a:off x="8143875" y="142875"/>
            <a:ext cx="642938"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15</a:t>
            </a:r>
          </a:p>
        </p:txBody>
      </p:sp>
      <p:sp>
        <p:nvSpPr>
          <p:cNvPr id="27656" name="Rectangle 5"/>
          <p:cNvSpPr>
            <a:spLocks noChangeArrowheads="1"/>
          </p:cNvSpPr>
          <p:nvPr/>
        </p:nvSpPr>
        <p:spPr bwMode="auto">
          <a:xfrm>
            <a:off x="0" y="19526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4. Une voiture dans un système ? </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5643563"/>
            <a:ext cx="9144000" cy="121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Titre 1"/>
          <p:cNvSpPr txBox="1">
            <a:spLocks/>
          </p:cNvSpPr>
          <p:nvPr/>
        </p:nvSpPr>
        <p:spPr bwMode="auto">
          <a:xfrm>
            <a:off x="1214438" y="1071563"/>
            <a:ext cx="3071812" cy="2928937"/>
          </a:xfrm>
          <a:prstGeom prst="rect">
            <a:avLst/>
          </a:prstGeom>
          <a:noFill/>
          <a:ln w="9525">
            <a:noFill/>
            <a:miter lim="800000"/>
            <a:headEnd/>
            <a:tailEnd/>
          </a:ln>
        </p:spPr>
        <p:txBody>
          <a:bodyPr anchor="ctr"/>
          <a:lstStyle/>
          <a:p>
            <a:pPr eaLnBrk="0" hangingPunct="0">
              <a:lnSpc>
                <a:spcPct val="120000"/>
              </a:lnSpc>
              <a:defRPr/>
            </a:pPr>
            <a:r>
              <a:rPr lang="fr-FR" sz="2000" dirty="0">
                <a:ea typeface="+mj-ea"/>
                <a:cs typeface="Arial" charset="0"/>
              </a:rPr>
              <a:t>S’appuyer sur le développement des </a:t>
            </a:r>
            <a:r>
              <a:rPr lang="fr-FR" sz="2000" b="1" dirty="0">
                <a:ea typeface="+mj-ea"/>
                <a:cs typeface="Arial" charset="0"/>
              </a:rPr>
              <a:t>Pôles d ’Echanges Multimodaux pour intensifier la ville</a:t>
            </a:r>
            <a:r>
              <a:rPr lang="fr-FR" sz="2000" dirty="0">
                <a:ea typeface="+mj-ea"/>
                <a:cs typeface="Arial" charset="0"/>
              </a:rPr>
              <a:t>, en favorisant la mixité et la compacité des échanges. </a:t>
            </a:r>
          </a:p>
        </p:txBody>
      </p:sp>
      <p:sp>
        <p:nvSpPr>
          <p:cNvPr id="6" name="Flèche droite 5"/>
          <p:cNvSpPr/>
          <p:nvPr/>
        </p:nvSpPr>
        <p:spPr>
          <a:xfrm>
            <a:off x="285750" y="1357313"/>
            <a:ext cx="714375" cy="3571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28677" name="Rectangle 5"/>
          <p:cNvSpPr>
            <a:spLocks noChangeArrowheads="1"/>
          </p:cNvSpPr>
          <p:nvPr/>
        </p:nvSpPr>
        <p:spPr bwMode="auto">
          <a:xfrm>
            <a:off x="0" y="19526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4. Une voiture dans un système ? </a:t>
            </a:r>
          </a:p>
        </p:txBody>
      </p:sp>
      <p:sp>
        <p:nvSpPr>
          <p:cNvPr id="9" name="Titre 1"/>
          <p:cNvSpPr txBox="1">
            <a:spLocks/>
          </p:cNvSpPr>
          <p:nvPr/>
        </p:nvSpPr>
        <p:spPr bwMode="auto">
          <a:xfrm>
            <a:off x="8143875" y="142875"/>
            <a:ext cx="714375"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16</a:t>
            </a:r>
          </a:p>
        </p:txBody>
      </p:sp>
      <p:grpSp>
        <p:nvGrpSpPr>
          <p:cNvPr id="28679" name="Group 3"/>
          <p:cNvGrpSpPr>
            <a:grpSpLocks noChangeAspect="1"/>
          </p:cNvGrpSpPr>
          <p:nvPr/>
        </p:nvGrpSpPr>
        <p:grpSpPr bwMode="auto">
          <a:xfrm>
            <a:off x="5500688" y="1339850"/>
            <a:ext cx="3571875" cy="4946650"/>
            <a:chOff x="6508" y="9319"/>
            <a:chExt cx="3708" cy="5137"/>
          </a:xfrm>
        </p:grpSpPr>
        <p:sp>
          <p:nvSpPr>
            <p:cNvPr id="28681" name="Freeform 4"/>
            <p:cNvSpPr>
              <a:spLocks/>
            </p:cNvSpPr>
            <p:nvPr/>
          </p:nvSpPr>
          <p:spPr bwMode="auto">
            <a:xfrm>
              <a:off x="6931" y="9924"/>
              <a:ext cx="1070" cy="600"/>
            </a:xfrm>
            <a:custGeom>
              <a:avLst/>
              <a:gdLst>
                <a:gd name="T0" fmla="*/ 342 w 1002"/>
                <a:gd name="T1" fmla="*/ 222 h 589"/>
                <a:gd name="T2" fmla="*/ 91 w 1002"/>
                <a:gd name="T3" fmla="*/ 405 h 589"/>
                <a:gd name="T4" fmla="*/ 70 w 1002"/>
                <a:gd name="T5" fmla="*/ 642 h 589"/>
                <a:gd name="T6" fmla="*/ 514 w 1002"/>
                <a:gd name="T7" fmla="*/ 655 h 589"/>
                <a:gd name="T8" fmla="*/ 1049 w 1002"/>
                <a:gd name="T9" fmla="*/ 484 h 589"/>
                <a:gd name="T10" fmla="*/ 1451 w 1002"/>
                <a:gd name="T11" fmla="*/ 496 h 589"/>
                <a:gd name="T12" fmla="*/ 1643 w 1002"/>
                <a:gd name="T13" fmla="*/ 405 h 589"/>
                <a:gd name="T14" fmla="*/ 1625 w 1002"/>
                <a:gd name="T15" fmla="*/ 127 h 589"/>
                <a:gd name="T16" fmla="*/ 1223 w 1002"/>
                <a:gd name="T17" fmla="*/ 9 h 589"/>
                <a:gd name="T18" fmla="*/ 781 w 1002"/>
                <a:gd name="T19" fmla="*/ 62 h 589"/>
                <a:gd name="T20" fmla="*/ 342 w 1002"/>
                <a:gd name="T21" fmla="*/ 222 h 5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2"/>
                <a:gd name="T34" fmla="*/ 0 h 589"/>
                <a:gd name="T35" fmla="*/ 1002 w 1002"/>
                <a:gd name="T36" fmla="*/ 589 h 5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2" h="589">
                  <a:moveTo>
                    <a:pt x="201" y="190"/>
                  </a:moveTo>
                  <a:cubicBezTo>
                    <a:pt x="133" y="239"/>
                    <a:pt x="81" y="288"/>
                    <a:pt x="54" y="349"/>
                  </a:cubicBezTo>
                  <a:cubicBezTo>
                    <a:pt x="27" y="410"/>
                    <a:pt x="0" y="517"/>
                    <a:pt x="42" y="553"/>
                  </a:cubicBezTo>
                  <a:cubicBezTo>
                    <a:pt x="84" y="589"/>
                    <a:pt x="207" y="587"/>
                    <a:pt x="303" y="564"/>
                  </a:cubicBezTo>
                  <a:cubicBezTo>
                    <a:pt x="399" y="541"/>
                    <a:pt x="528" y="440"/>
                    <a:pt x="621" y="417"/>
                  </a:cubicBezTo>
                  <a:cubicBezTo>
                    <a:pt x="714" y="394"/>
                    <a:pt x="801" y="439"/>
                    <a:pt x="859" y="428"/>
                  </a:cubicBezTo>
                  <a:cubicBezTo>
                    <a:pt x="917" y="417"/>
                    <a:pt x="955" y="402"/>
                    <a:pt x="972" y="349"/>
                  </a:cubicBezTo>
                  <a:cubicBezTo>
                    <a:pt x="989" y="296"/>
                    <a:pt x="1002" y="168"/>
                    <a:pt x="961" y="111"/>
                  </a:cubicBezTo>
                  <a:cubicBezTo>
                    <a:pt x="920" y="54"/>
                    <a:pt x="806" y="18"/>
                    <a:pt x="723" y="9"/>
                  </a:cubicBezTo>
                  <a:cubicBezTo>
                    <a:pt x="640" y="0"/>
                    <a:pt x="543" y="28"/>
                    <a:pt x="462" y="54"/>
                  </a:cubicBezTo>
                  <a:cubicBezTo>
                    <a:pt x="381" y="80"/>
                    <a:pt x="269" y="141"/>
                    <a:pt x="201" y="190"/>
                  </a:cubicBezTo>
                  <a:close/>
                </a:path>
              </a:pathLst>
            </a:custGeom>
            <a:solidFill>
              <a:srgbClr val="F2F2F2"/>
            </a:solidFill>
            <a:ln w="9525">
              <a:noFill/>
              <a:round/>
              <a:headEnd/>
              <a:tailEnd/>
            </a:ln>
          </p:spPr>
          <p:txBody>
            <a:bodyPr/>
            <a:lstStyle/>
            <a:p>
              <a:endParaRPr lang="fr-FR"/>
            </a:p>
          </p:txBody>
        </p:sp>
        <p:sp>
          <p:nvSpPr>
            <p:cNvPr id="28682" name="Freeform 5"/>
            <p:cNvSpPr>
              <a:spLocks/>
            </p:cNvSpPr>
            <p:nvPr/>
          </p:nvSpPr>
          <p:spPr bwMode="auto">
            <a:xfrm>
              <a:off x="6819" y="10379"/>
              <a:ext cx="2933" cy="2992"/>
            </a:xfrm>
            <a:custGeom>
              <a:avLst/>
              <a:gdLst>
                <a:gd name="T0" fmla="*/ 549 w 3160"/>
                <a:gd name="T1" fmla="*/ 7 h 3180"/>
                <a:gd name="T2" fmla="*/ 336 w 3160"/>
                <a:gd name="T3" fmla="*/ 88 h 3180"/>
                <a:gd name="T4" fmla="*/ 122 w 3160"/>
                <a:gd name="T5" fmla="*/ 302 h 3180"/>
                <a:gd name="T6" fmla="*/ 23 w 3160"/>
                <a:gd name="T7" fmla="*/ 668 h 3180"/>
                <a:gd name="T8" fmla="*/ 7 w 3160"/>
                <a:gd name="T9" fmla="*/ 1127 h 3180"/>
                <a:gd name="T10" fmla="*/ 61 w 3160"/>
                <a:gd name="T11" fmla="*/ 1543 h 3180"/>
                <a:gd name="T12" fmla="*/ 374 w 3160"/>
                <a:gd name="T13" fmla="*/ 1840 h 3180"/>
                <a:gd name="T14" fmla="*/ 832 w 3160"/>
                <a:gd name="T15" fmla="*/ 1909 h 3180"/>
                <a:gd name="T16" fmla="*/ 1243 w 3160"/>
                <a:gd name="T17" fmla="*/ 1578 h 3180"/>
                <a:gd name="T18" fmla="*/ 1617 w 3160"/>
                <a:gd name="T19" fmla="*/ 1280 h 3180"/>
                <a:gd name="T20" fmla="*/ 1740 w 3160"/>
                <a:gd name="T21" fmla="*/ 871 h 3180"/>
                <a:gd name="T22" fmla="*/ 1609 w 3160"/>
                <a:gd name="T23" fmla="*/ 532 h 3180"/>
                <a:gd name="T24" fmla="*/ 1304 w 3160"/>
                <a:gd name="T25" fmla="*/ 293 h 3180"/>
                <a:gd name="T26" fmla="*/ 1001 w 3160"/>
                <a:gd name="T27" fmla="*/ 293 h 3180"/>
                <a:gd name="T28" fmla="*/ 794 w 3160"/>
                <a:gd name="T29" fmla="*/ 115 h 3180"/>
                <a:gd name="T30" fmla="*/ 549 w 3160"/>
                <a:gd name="T31" fmla="*/ 7 h 31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60"/>
                <a:gd name="T49" fmla="*/ 0 h 3180"/>
                <a:gd name="T50" fmla="*/ 3160 w 3160"/>
                <a:gd name="T51" fmla="*/ 3180 h 31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60" h="3180">
                  <a:moveTo>
                    <a:pt x="998" y="7"/>
                  </a:moveTo>
                  <a:cubicBezTo>
                    <a:pt x="860" y="0"/>
                    <a:pt x="739" y="64"/>
                    <a:pt x="610" y="145"/>
                  </a:cubicBezTo>
                  <a:cubicBezTo>
                    <a:pt x="481" y="226"/>
                    <a:pt x="317" y="334"/>
                    <a:pt x="222" y="491"/>
                  </a:cubicBezTo>
                  <a:cubicBezTo>
                    <a:pt x="127" y="648"/>
                    <a:pt x="76" y="863"/>
                    <a:pt x="42" y="1087"/>
                  </a:cubicBezTo>
                  <a:cubicBezTo>
                    <a:pt x="8" y="1311"/>
                    <a:pt x="4" y="1596"/>
                    <a:pt x="15" y="1834"/>
                  </a:cubicBezTo>
                  <a:cubicBezTo>
                    <a:pt x="26" y="2072"/>
                    <a:pt x="0" y="2319"/>
                    <a:pt x="111" y="2513"/>
                  </a:cubicBezTo>
                  <a:cubicBezTo>
                    <a:pt x="222" y="2707"/>
                    <a:pt x="446" y="2899"/>
                    <a:pt x="679" y="2998"/>
                  </a:cubicBezTo>
                  <a:cubicBezTo>
                    <a:pt x="912" y="3097"/>
                    <a:pt x="1247" y="3180"/>
                    <a:pt x="1510" y="3108"/>
                  </a:cubicBezTo>
                  <a:cubicBezTo>
                    <a:pt x="1773" y="3036"/>
                    <a:pt x="2020" y="2739"/>
                    <a:pt x="2258" y="2568"/>
                  </a:cubicBezTo>
                  <a:cubicBezTo>
                    <a:pt x="2496" y="2397"/>
                    <a:pt x="2786" y="2276"/>
                    <a:pt x="2936" y="2084"/>
                  </a:cubicBezTo>
                  <a:cubicBezTo>
                    <a:pt x="3086" y="1892"/>
                    <a:pt x="3160" y="1622"/>
                    <a:pt x="3158" y="1419"/>
                  </a:cubicBezTo>
                  <a:cubicBezTo>
                    <a:pt x="3156" y="1216"/>
                    <a:pt x="3054" y="1022"/>
                    <a:pt x="2922" y="865"/>
                  </a:cubicBezTo>
                  <a:cubicBezTo>
                    <a:pt x="2790" y="708"/>
                    <a:pt x="2553" y="542"/>
                    <a:pt x="2368" y="478"/>
                  </a:cubicBezTo>
                  <a:cubicBezTo>
                    <a:pt x="2183" y="414"/>
                    <a:pt x="1969" y="526"/>
                    <a:pt x="1815" y="478"/>
                  </a:cubicBezTo>
                  <a:cubicBezTo>
                    <a:pt x="1661" y="430"/>
                    <a:pt x="1575" y="261"/>
                    <a:pt x="1441" y="187"/>
                  </a:cubicBezTo>
                  <a:cubicBezTo>
                    <a:pt x="1307" y="113"/>
                    <a:pt x="1136" y="14"/>
                    <a:pt x="998" y="7"/>
                  </a:cubicBezTo>
                  <a:close/>
                </a:path>
              </a:pathLst>
            </a:custGeom>
            <a:solidFill>
              <a:srgbClr val="D8D8D8"/>
            </a:solidFill>
            <a:ln w="19050" cmpd="sng">
              <a:noFill/>
              <a:round/>
              <a:headEnd/>
              <a:tailEnd/>
            </a:ln>
          </p:spPr>
          <p:txBody>
            <a:bodyPr/>
            <a:lstStyle/>
            <a:p>
              <a:endParaRPr lang="fr-FR"/>
            </a:p>
          </p:txBody>
        </p:sp>
        <p:sp>
          <p:nvSpPr>
            <p:cNvPr id="28683" name="Rectangle 6" descr="Diagonales larges vers le haut"/>
            <p:cNvSpPr>
              <a:spLocks noChangeArrowheads="1"/>
            </p:cNvSpPr>
            <p:nvPr/>
          </p:nvSpPr>
          <p:spPr bwMode="auto">
            <a:xfrm>
              <a:off x="7935" y="11726"/>
              <a:ext cx="1632" cy="260"/>
            </a:xfrm>
            <a:prstGeom prst="rect">
              <a:avLst/>
            </a:prstGeom>
            <a:pattFill prst="wdUpDiag">
              <a:fgClr>
                <a:srgbClr val="7F7F7F"/>
              </a:fgClr>
              <a:bgClr>
                <a:srgbClr val="FFFFFF"/>
              </a:bgClr>
            </a:pattFill>
            <a:ln w="9525">
              <a:noFill/>
              <a:miter lim="800000"/>
              <a:headEnd/>
              <a:tailEnd/>
            </a:ln>
          </p:spPr>
          <p:txBody>
            <a:bodyPr/>
            <a:lstStyle/>
            <a:p>
              <a:endParaRPr lang="fr-FR"/>
            </a:p>
          </p:txBody>
        </p:sp>
        <p:sp>
          <p:nvSpPr>
            <p:cNvPr id="28684" name="Oval 7"/>
            <p:cNvSpPr>
              <a:spLocks noChangeArrowheads="1"/>
            </p:cNvSpPr>
            <p:nvPr/>
          </p:nvSpPr>
          <p:spPr bwMode="auto">
            <a:xfrm>
              <a:off x="7338" y="11325"/>
              <a:ext cx="872" cy="885"/>
            </a:xfrm>
            <a:prstGeom prst="ellipse">
              <a:avLst/>
            </a:prstGeom>
            <a:solidFill>
              <a:srgbClr val="808080"/>
            </a:solidFill>
            <a:ln w="9525">
              <a:noFill/>
              <a:round/>
              <a:headEnd/>
              <a:tailEnd/>
            </a:ln>
          </p:spPr>
          <p:txBody>
            <a:bodyPr/>
            <a:lstStyle/>
            <a:p>
              <a:endParaRPr lang="fr-FR"/>
            </a:p>
          </p:txBody>
        </p:sp>
        <p:sp>
          <p:nvSpPr>
            <p:cNvPr id="28685" name="Freeform 8"/>
            <p:cNvSpPr>
              <a:spLocks/>
            </p:cNvSpPr>
            <p:nvPr/>
          </p:nvSpPr>
          <p:spPr bwMode="auto">
            <a:xfrm>
              <a:off x="6737" y="9342"/>
              <a:ext cx="942" cy="5114"/>
            </a:xfrm>
            <a:custGeom>
              <a:avLst/>
              <a:gdLst>
                <a:gd name="T0" fmla="*/ 193 w 942"/>
                <a:gd name="T1" fmla="*/ 0 h 5454"/>
                <a:gd name="T2" fmla="*/ 533 w 942"/>
                <a:gd name="T3" fmla="*/ 366 h 5454"/>
                <a:gd name="T4" fmla="*/ 861 w 942"/>
                <a:gd name="T5" fmla="*/ 1050 h 5454"/>
                <a:gd name="T6" fmla="*/ 895 w 942"/>
                <a:gd name="T7" fmla="*/ 1558 h 5454"/>
                <a:gd name="T8" fmla="*/ 578 w 942"/>
                <a:gd name="T9" fmla="*/ 2377 h 5454"/>
                <a:gd name="T10" fmla="*/ 0 w 942"/>
                <a:gd name="T11" fmla="*/ 3259 h 5454"/>
                <a:gd name="T12" fmla="*/ 0 60000 65536"/>
                <a:gd name="T13" fmla="*/ 0 60000 65536"/>
                <a:gd name="T14" fmla="*/ 0 60000 65536"/>
                <a:gd name="T15" fmla="*/ 0 60000 65536"/>
                <a:gd name="T16" fmla="*/ 0 60000 65536"/>
                <a:gd name="T17" fmla="*/ 0 60000 65536"/>
                <a:gd name="T18" fmla="*/ 0 w 942"/>
                <a:gd name="T19" fmla="*/ 0 h 5454"/>
                <a:gd name="T20" fmla="*/ 942 w 942"/>
                <a:gd name="T21" fmla="*/ 5454 h 5454"/>
              </a:gdLst>
              <a:ahLst/>
              <a:cxnLst>
                <a:cxn ang="T12">
                  <a:pos x="T0" y="T1"/>
                </a:cxn>
                <a:cxn ang="T13">
                  <a:pos x="T2" y="T3"/>
                </a:cxn>
                <a:cxn ang="T14">
                  <a:pos x="T4" y="T5"/>
                </a:cxn>
                <a:cxn ang="T15">
                  <a:pos x="T6" y="T7"/>
                </a:cxn>
                <a:cxn ang="T16">
                  <a:pos x="T8" y="T9"/>
                </a:cxn>
                <a:cxn ang="T17">
                  <a:pos x="T10" y="T11"/>
                </a:cxn>
              </a:cxnLst>
              <a:rect l="T18" t="T19" r="T20" b="T21"/>
              <a:pathLst>
                <a:path w="942" h="5454">
                  <a:moveTo>
                    <a:pt x="193" y="0"/>
                  </a:moveTo>
                  <a:cubicBezTo>
                    <a:pt x="307" y="159"/>
                    <a:pt x="422" y="319"/>
                    <a:pt x="533" y="612"/>
                  </a:cubicBezTo>
                  <a:cubicBezTo>
                    <a:pt x="644" y="905"/>
                    <a:pt x="801" y="1424"/>
                    <a:pt x="861" y="1757"/>
                  </a:cubicBezTo>
                  <a:cubicBezTo>
                    <a:pt x="921" y="2090"/>
                    <a:pt x="942" y="2238"/>
                    <a:pt x="895" y="2608"/>
                  </a:cubicBezTo>
                  <a:cubicBezTo>
                    <a:pt x="848" y="2978"/>
                    <a:pt x="727" y="3506"/>
                    <a:pt x="578" y="3980"/>
                  </a:cubicBezTo>
                  <a:cubicBezTo>
                    <a:pt x="429" y="4454"/>
                    <a:pt x="214" y="4954"/>
                    <a:pt x="0" y="5454"/>
                  </a:cubicBezTo>
                </a:path>
              </a:pathLst>
            </a:custGeom>
            <a:noFill/>
            <a:ln w="38100" cmpd="sng">
              <a:solidFill>
                <a:srgbClr val="FF0000"/>
              </a:solidFill>
              <a:round/>
              <a:headEnd type="stealth" w="med" len="med"/>
              <a:tailEnd type="stealth" w="med" len="med"/>
            </a:ln>
          </p:spPr>
          <p:txBody>
            <a:bodyPr/>
            <a:lstStyle/>
            <a:p>
              <a:endParaRPr lang="fr-FR"/>
            </a:p>
          </p:txBody>
        </p:sp>
        <p:cxnSp>
          <p:nvCxnSpPr>
            <p:cNvPr id="28686" name="AutoShape 9"/>
            <p:cNvCxnSpPr>
              <a:cxnSpLocks noChangeShapeType="1"/>
            </p:cNvCxnSpPr>
            <p:nvPr/>
          </p:nvCxnSpPr>
          <p:spPr bwMode="auto">
            <a:xfrm>
              <a:off x="9152" y="9319"/>
              <a:ext cx="1" cy="4978"/>
            </a:xfrm>
            <a:prstGeom prst="straightConnector1">
              <a:avLst/>
            </a:prstGeom>
            <a:noFill/>
            <a:ln w="38100">
              <a:solidFill>
                <a:srgbClr val="000000"/>
              </a:solidFill>
              <a:round/>
              <a:headEnd/>
              <a:tailEnd/>
            </a:ln>
          </p:spPr>
        </p:cxnSp>
        <p:sp>
          <p:nvSpPr>
            <p:cNvPr id="28687" name="Rectangle 10"/>
            <p:cNvSpPr>
              <a:spLocks noChangeArrowheads="1"/>
            </p:cNvSpPr>
            <p:nvPr/>
          </p:nvSpPr>
          <p:spPr bwMode="auto">
            <a:xfrm>
              <a:off x="9073" y="11495"/>
              <a:ext cx="159" cy="363"/>
            </a:xfrm>
            <a:prstGeom prst="rect">
              <a:avLst/>
            </a:prstGeom>
            <a:solidFill>
              <a:srgbClr val="000000"/>
            </a:solidFill>
            <a:ln w="9525">
              <a:solidFill>
                <a:srgbClr val="000000"/>
              </a:solidFill>
              <a:miter lim="800000"/>
              <a:headEnd/>
              <a:tailEnd/>
            </a:ln>
          </p:spPr>
          <p:txBody>
            <a:bodyPr/>
            <a:lstStyle/>
            <a:p>
              <a:endParaRPr lang="fr-FR"/>
            </a:p>
          </p:txBody>
        </p:sp>
        <p:cxnSp>
          <p:nvCxnSpPr>
            <p:cNvPr id="28688" name="AutoShape 11"/>
            <p:cNvCxnSpPr>
              <a:cxnSpLocks noChangeShapeType="1"/>
            </p:cNvCxnSpPr>
            <p:nvPr/>
          </p:nvCxnSpPr>
          <p:spPr bwMode="auto">
            <a:xfrm flipH="1">
              <a:off x="9297" y="11478"/>
              <a:ext cx="319" cy="151"/>
            </a:xfrm>
            <a:prstGeom prst="straightConnector1">
              <a:avLst/>
            </a:prstGeom>
            <a:noFill/>
            <a:ln w="9525">
              <a:solidFill>
                <a:srgbClr val="000000"/>
              </a:solidFill>
              <a:round/>
              <a:headEnd/>
              <a:tailEnd type="triangle" w="med" len="med"/>
            </a:ln>
          </p:spPr>
        </p:cxnSp>
        <p:cxnSp>
          <p:nvCxnSpPr>
            <p:cNvPr id="28689" name="AutoShape 12"/>
            <p:cNvCxnSpPr>
              <a:cxnSpLocks noChangeShapeType="1"/>
            </p:cNvCxnSpPr>
            <p:nvPr/>
          </p:nvCxnSpPr>
          <p:spPr bwMode="auto">
            <a:xfrm>
              <a:off x="8551" y="11664"/>
              <a:ext cx="429" cy="3"/>
            </a:xfrm>
            <a:prstGeom prst="straightConnector1">
              <a:avLst/>
            </a:prstGeom>
            <a:noFill/>
            <a:ln w="9525">
              <a:solidFill>
                <a:srgbClr val="000000"/>
              </a:solidFill>
              <a:round/>
              <a:headEnd/>
              <a:tailEnd type="triangle" w="med" len="med"/>
            </a:ln>
          </p:spPr>
        </p:cxnSp>
        <p:cxnSp>
          <p:nvCxnSpPr>
            <p:cNvPr id="28690" name="AutoShape 13"/>
            <p:cNvCxnSpPr>
              <a:cxnSpLocks noChangeShapeType="1"/>
            </p:cNvCxnSpPr>
            <p:nvPr/>
          </p:nvCxnSpPr>
          <p:spPr bwMode="auto">
            <a:xfrm flipH="1" flipV="1">
              <a:off x="9254" y="11939"/>
              <a:ext cx="240" cy="325"/>
            </a:xfrm>
            <a:prstGeom prst="straightConnector1">
              <a:avLst/>
            </a:prstGeom>
            <a:noFill/>
            <a:ln w="9525">
              <a:solidFill>
                <a:srgbClr val="000000"/>
              </a:solidFill>
              <a:round/>
              <a:headEnd/>
              <a:tailEnd type="triangle" w="med" len="med"/>
            </a:ln>
          </p:spPr>
        </p:cxnSp>
        <p:cxnSp>
          <p:nvCxnSpPr>
            <p:cNvPr id="28691" name="AutoShape 14"/>
            <p:cNvCxnSpPr>
              <a:cxnSpLocks noChangeShapeType="1"/>
            </p:cNvCxnSpPr>
            <p:nvPr/>
          </p:nvCxnSpPr>
          <p:spPr bwMode="auto">
            <a:xfrm flipH="1">
              <a:off x="9280" y="11788"/>
              <a:ext cx="375" cy="15"/>
            </a:xfrm>
            <a:prstGeom prst="straightConnector1">
              <a:avLst/>
            </a:prstGeom>
            <a:noFill/>
            <a:ln w="9525">
              <a:solidFill>
                <a:srgbClr val="000000"/>
              </a:solidFill>
              <a:round/>
              <a:headEnd/>
              <a:tailEnd type="triangle" w="med" len="med"/>
            </a:ln>
          </p:spPr>
        </p:cxnSp>
        <p:cxnSp>
          <p:nvCxnSpPr>
            <p:cNvPr id="28692" name="AutoShape 15"/>
            <p:cNvCxnSpPr>
              <a:cxnSpLocks noChangeShapeType="1"/>
            </p:cNvCxnSpPr>
            <p:nvPr/>
          </p:nvCxnSpPr>
          <p:spPr bwMode="auto">
            <a:xfrm flipV="1">
              <a:off x="8975" y="11931"/>
              <a:ext cx="89" cy="324"/>
            </a:xfrm>
            <a:prstGeom prst="straightConnector1">
              <a:avLst/>
            </a:prstGeom>
            <a:noFill/>
            <a:ln w="9525">
              <a:solidFill>
                <a:srgbClr val="000000"/>
              </a:solidFill>
              <a:round/>
              <a:headEnd/>
              <a:tailEnd type="triangle" w="med" len="med"/>
            </a:ln>
          </p:spPr>
        </p:cxnSp>
        <p:cxnSp>
          <p:nvCxnSpPr>
            <p:cNvPr id="28693" name="AutoShape 16"/>
            <p:cNvCxnSpPr>
              <a:cxnSpLocks noChangeShapeType="1"/>
            </p:cNvCxnSpPr>
            <p:nvPr/>
          </p:nvCxnSpPr>
          <p:spPr bwMode="auto">
            <a:xfrm flipH="1">
              <a:off x="9266" y="11174"/>
              <a:ext cx="103" cy="310"/>
            </a:xfrm>
            <a:prstGeom prst="straightConnector1">
              <a:avLst/>
            </a:prstGeom>
            <a:noFill/>
            <a:ln w="9525">
              <a:solidFill>
                <a:srgbClr val="000000"/>
              </a:solidFill>
              <a:round/>
              <a:headEnd/>
              <a:tailEnd type="triangle" w="med" len="med"/>
            </a:ln>
          </p:spPr>
        </p:cxnSp>
        <p:cxnSp>
          <p:nvCxnSpPr>
            <p:cNvPr id="28694" name="AutoShape 17"/>
            <p:cNvCxnSpPr>
              <a:cxnSpLocks noChangeShapeType="1"/>
            </p:cNvCxnSpPr>
            <p:nvPr/>
          </p:nvCxnSpPr>
          <p:spPr bwMode="auto">
            <a:xfrm>
              <a:off x="8919" y="11108"/>
              <a:ext cx="146" cy="333"/>
            </a:xfrm>
            <a:prstGeom prst="straightConnector1">
              <a:avLst/>
            </a:prstGeom>
            <a:noFill/>
            <a:ln w="9525">
              <a:solidFill>
                <a:srgbClr val="000000"/>
              </a:solidFill>
              <a:round/>
              <a:headEnd/>
              <a:tailEnd type="triangle" w="med" len="med"/>
            </a:ln>
          </p:spPr>
        </p:cxnSp>
        <p:sp>
          <p:nvSpPr>
            <p:cNvPr id="28695" name="Oval 18"/>
            <p:cNvSpPr>
              <a:spLocks noChangeArrowheads="1"/>
            </p:cNvSpPr>
            <p:nvPr/>
          </p:nvSpPr>
          <p:spPr bwMode="auto">
            <a:xfrm>
              <a:off x="8417" y="10987"/>
              <a:ext cx="1316" cy="1463"/>
            </a:xfrm>
            <a:prstGeom prst="ellipse">
              <a:avLst/>
            </a:prstGeom>
            <a:noFill/>
            <a:ln w="19050">
              <a:solidFill>
                <a:srgbClr val="808080"/>
              </a:solidFill>
              <a:round/>
              <a:headEnd/>
              <a:tailEnd/>
            </a:ln>
          </p:spPr>
          <p:txBody>
            <a:bodyPr/>
            <a:lstStyle/>
            <a:p>
              <a:endParaRPr lang="fr-FR"/>
            </a:p>
          </p:txBody>
        </p:sp>
        <p:sp>
          <p:nvSpPr>
            <p:cNvPr id="28696" name="Freeform 19"/>
            <p:cNvSpPr>
              <a:spLocks/>
            </p:cNvSpPr>
            <p:nvPr/>
          </p:nvSpPr>
          <p:spPr bwMode="auto">
            <a:xfrm>
              <a:off x="6508" y="11879"/>
              <a:ext cx="3708" cy="624"/>
            </a:xfrm>
            <a:custGeom>
              <a:avLst/>
              <a:gdLst>
                <a:gd name="T0" fmla="*/ 6181 w 3447"/>
                <a:gd name="T1" fmla="*/ 193 h 624"/>
                <a:gd name="T2" fmla="*/ 4882 w 3447"/>
                <a:gd name="T3" fmla="*/ 0 h 624"/>
                <a:gd name="T4" fmla="*/ 1770 w 3447"/>
                <a:gd name="T5" fmla="*/ 12 h 624"/>
                <a:gd name="T6" fmla="*/ 734 w 3447"/>
                <a:gd name="T7" fmla="*/ 567 h 624"/>
                <a:gd name="T8" fmla="*/ 0 w 3447"/>
                <a:gd name="T9" fmla="*/ 624 h 624"/>
                <a:gd name="T10" fmla="*/ 0 60000 65536"/>
                <a:gd name="T11" fmla="*/ 0 60000 65536"/>
                <a:gd name="T12" fmla="*/ 0 60000 65536"/>
                <a:gd name="T13" fmla="*/ 0 60000 65536"/>
                <a:gd name="T14" fmla="*/ 0 60000 65536"/>
                <a:gd name="T15" fmla="*/ 0 w 3447"/>
                <a:gd name="T16" fmla="*/ 0 h 624"/>
                <a:gd name="T17" fmla="*/ 3447 w 3447"/>
                <a:gd name="T18" fmla="*/ 624 h 624"/>
              </a:gdLst>
              <a:ahLst/>
              <a:cxnLst>
                <a:cxn ang="T10">
                  <a:pos x="T0" y="T1"/>
                </a:cxn>
                <a:cxn ang="T11">
                  <a:pos x="T2" y="T3"/>
                </a:cxn>
                <a:cxn ang="T12">
                  <a:pos x="T4" y="T5"/>
                </a:cxn>
                <a:cxn ang="T13">
                  <a:pos x="T6" y="T7"/>
                </a:cxn>
                <a:cxn ang="T14">
                  <a:pos x="T8" y="T9"/>
                </a:cxn>
              </a:cxnLst>
              <a:rect l="T15" t="T16" r="T17" b="T18"/>
              <a:pathLst>
                <a:path w="3447" h="624">
                  <a:moveTo>
                    <a:pt x="3447" y="193"/>
                  </a:moveTo>
                  <a:lnTo>
                    <a:pt x="2722" y="0"/>
                  </a:lnTo>
                  <a:lnTo>
                    <a:pt x="987" y="12"/>
                  </a:lnTo>
                  <a:lnTo>
                    <a:pt x="409" y="567"/>
                  </a:lnTo>
                  <a:lnTo>
                    <a:pt x="0" y="624"/>
                  </a:lnTo>
                </a:path>
              </a:pathLst>
            </a:custGeom>
            <a:noFill/>
            <a:ln w="19050" cmpd="sng">
              <a:solidFill>
                <a:srgbClr val="00B0F0"/>
              </a:solidFill>
              <a:round/>
              <a:headEnd type="stealth" w="med" len="med"/>
              <a:tailEnd type="stealth" w="med" len="med"/>
            </a:ln>
          </p:spPr>
          <p:txBody>
            <a:bodyPr/>
            <a:lstStyle/>
            <a:p>
              <a:endParaRPr lang="fr-FR"/>
            </a:p>
          </p:txBody>
        </p:sp>
        <p:sp>
          <p:nvSpPr>
            <p:cNvPr id="28697" name="Freeform 20"/>
            <p:cNvSpPr>
              <a:spLocks/>
            </p:cNvSpPr>
            <p:nvPr/>
          </p:nvSpPr>
          <p:spPr bwMode="auto">
            <a:xfrm>
              <a:off x="7789" y="10405"/>
              <a:ext cx="1769" cy="2370"/>
            </a:xfrm>
            <a:custGeom>
              <a:avLst/>
              <a:gdLst>
                <a:gd name="T0" fmla="*/ 862 w 1769"/>
                <a:gd name="T1" fmla="*/ 0 h 2370"/>
                <a:gd name="T2" fmla="*/ 499 w 1769"/>
                <a:gd name="T3" fmla="*/ 613 h 2370"/>
                <a:gd name="T4" fmla="*/ 79 w 1769"/>
                <a:gd name="T5" fmla="*/ 1214 h 2370"/>
                <a:gd name="T6" fmla="*/ 57 w 1769"/>
                <a:gd name="T7" fmla="*/ 1542 h 2370"/>
                <a:gd name="T8" fmla="*/ 0 w 1769"/>
                <a:gd name="T9" fmla="*/ 2155 h 2370"/>
                <a:gd name="T10" fmla="*/ 227 w 1769"/>
                <a:gd name="T11" fmla="*/ 2234 h 2370"/>
                <a:gd name="T12" fmla="*/ 703 w 1769"/>
                <a:gd name="T13" fmla="*/ 2245 h 2370"/>
                <a:gd name="T14" fmla="*/ 1338 w 1769"/>
                <a:gd name="T15" fmla="*/ 2200 h 2370"/>
                <a:gd name="T16" fmla="*/ 1769 w 1769"/>
                <a:gd name="T17" fmla="*/ 2370 h 2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9"/>
                <a:gd name="T28" fmla="*/ 0 h 2370"/>
                <a:gd name="T29" fmla="*/ 1769 w 1769"/>
                <a:gd name="T30" fmla="*/ 2370 h 2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9" h="2370">
                  <a:moveTo>
                    <a:pt x="862" y="0"/>
                  </a:moveTo>
                  <a:lnTo>
                    <a:pt x="499" y="613"/>
                  </a:lnTo>
                  <a:lnTo>
                    <a:pt x="79" y="1214"/>
                  </a:lnTo>
                  <a:lnTo>
                    <a:pt x="57" y="1542"/>
                  </a:lnTo>
                  <a:lnTo>
                    <a:pt x="0" y="2155"/>
                  </a:lnTo>
                  <a:lnTo>
                    <a:pt x="227" y="2234"/>
                  </a:lnTo>
                  <a:lnTo>
                    <a:pt x="703" y="2245"/>
                  </a:lnTo>
                  <a:lnTo>
                    <a:pt x="1338" y="2200"/>
                  </a:lnTo>
                  <a:lnTo>
                    <a:pt x="1769" y="2370"/>
                  </a:lnTo>
                </a:path>
              </a:pathLst>
            </a:custGeom>
            <a:noFill/>
            <a:ln w="19050" cmpd="sng">
              <a:solidFill>
                <a:srgbClr val="00B0F0"/>
              </a:solidFill>
              <a:round/>
              <a:headEnd type="stealth" w="med" len="med"/>
              <a:tailEnd type="stealth" w="med" len="med"/>
            </a:ln>
          </p:spPr>
          <p:txBody>
            <a:bodyPr/>
            <a:lstStyle/>
            <a:p>
              <a:endParaRPr lang="fr-FR"/>
            </a:p>
          </p:txBody>
        </p:sp>
        <p:sp>
          <p:nvSpPr>
            <p:cNvPr id="28698" name="Freeform 21"/>
            <p:cNvSpPr>
              <a:spLocks/>
            </p:cNvSpPr>
            <p:nvPr/>
          </p:nvSpPr>
          <p:spPr bwMode="auto">
            <a:xfrm>
              <a:off x="6724" y="10363"/>
              <a:ext cx="3277" cy="1134"/>
            </a:xfrm>
            <a:custGeom>
              <a:avLst/>
              <a:gdLst>
                <a:gd name="T0" fmla="*/ 3277 w 3277"/>
                <a:gd name="T1" fmla="*/ 533 h 1134"/>
                <a:gd name="T2" fmla="*/ 2812 w 3277"/>
                <a:gd name="T3" fmla="*/ 1010 h 1134"/>
                <a:gd name="T4" fmla="*/ 2528 w 3277"/>
                <a:gd name="T5" fmla="*/ 1134 h 1134"/>
                <a:gd name="T6" fmla="*/ 2211 w 3277"/>
                <a:gd name="T7" fmla="*/ 1134 h 1134"/>
                <a:gd name="T8" fmla="*/ 1519 w 3277"/>
                <a:gd name="T9" fmla="*/ 1123 h 1134"/>
                <a:gd name="T10" fmla="*/ 1043 w 3277"/>
                <a:gd name="T11" fmla="*/ 1112 h 1134"/>
                <a:gd name="T12" fmla="*/ 623 w 3277"/>
                <a:gd name="T13" fmla="*/ 885 h 1134"/>
                <a:gd name="T14" fmla="*/ 601 w 3277"/>
                <a:gd name="T15" fmla="*/ 318 h 1134"/>
                <a:gd name="T16" fmla="*/ 0 w 3277"/>
                <a:gd name="T17" fmla="*/ 0 h 11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77"/>
                <a:gd name="T28" fmla="*/ 0 h 1134"/>
                <a:gd name="T29" fmla="*/ 3277 w 3277"/>
                <a:gd name="T30" fmla="*/ 1134 h 11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77" h="1134">
                  <a:moveTo>
                    <a:pt x="3277" y="533"/>
                  </a:moveTo>
                  <a:lnTo>
                    <a:pt x="2812" y="1010"/>
                  </a:lnTo>
                  <a:lnTo>
                    <a:pt x="2528" y="1134"/>
                  </a:lnTo>
                  <a:lnTo>
                    <a:pt x="2211" y="1134"/>
                  </a:lnTo>
                  <a:lnTo>
                    <a:pt x="1519" y="1123"/>
                  </a:lnTo>
                  <a:lnTo>
                    <a:pt x="1043" y="1112"/>
                  </a:lnTo>
                  <a:lnTo>
                    <a:pt x="623" y="885"/>
                  </a:lnTo>
                  <a:lnTo>
                    <a:pt x="601" y="318"/>
                  </a:lnTo>
                  <a:lnTo>
                    <a:pt x="0" y="0"/>
                  </a:lnTo>
                </a:path>
              </a:pathLst>
            </a:custGeom>
            <a:noFill/>
            <a:ln w="19050" cmpd="sng">
              <a:solidFill>
                <a:srgbClr val="00B0F0"/>
              </a:solidFill>
              <a:round/>
              <a:headEnd type="stealth" w="med" len="med"/>
              <a:tailEnd type="stealth" w="med" len="med"/>
            </a:ln>
          </p:spPr>
          <p:txBody>
            <a:bodyPr/>
            <a:lstStyle/>
            <a:p>
              <a:endParaRPr lang="fr-FR"/>
            </a:p>
          </p:txBody>
        </p:sp>
        <p:cxnSp>
          <p:nvCxnSpPr>
            <p:cNvPr id="28699" name="AutoShape 22"/>
            <p:cNvCxnSpPr>
              <a:cxnSpLocks noChangeShapeType="1"/>
            </p:cNvCxnSpPr>
            <p:nvPr/>
          </p:nvCxnSpPr>
          <p:spPr bwMode="auto">
            <a:xfrm flipH="1" flipV="1">
              <a:off x="7151" y="10226"/>
              <a:ext cx="194" cy="223"/>
            </a:xfrm>
            <a:prstGeom prst="straightConnector1">
              <a:avLst/>
            </a:prstGeom>
            <a:noFill/>
            <a:ln w="9525">
              <a:solidFill>
                <a:srgbClr val="000000"/>
              </a:solidFill>
              <a:round/>
              <a:headEnd/>
              <a:tailEnd type="triangle" w="med" len="med"/>
            </a:ln>
          </p:spPr>
        </p:cxnSp>
        <p:cxnSp>
          <p:nvCxnSpPr>
            <p:cNvPr id="28700" name="AutoShape 23"/>
            <p:cNvCxnSpPr>
              <a:cxnSpLocks noChangeShapeType="1"/>
            </p:cNvCxnSpPr>
            <p:nvPr/>
          </p:nvCxnSpPr>
          <p:spPr bwMode="auto">
            <a:xfrm>
              <a:off x="8650" y="11237"/>
              <a:ext cx="327" cy="309"/>
            </a:xfrm>
            <a:prstGeom prst="straightConnector1">
              <a:avLst/>
            </a:prstGeom>
            <a:noFill/>
            <a:ln w="9525">
              <a:solidFill>
                <a:srgbClr val="000000"/>
              </a:solidFill>
              <a:round/>
              <a:headEnd/>
              <a:tailEnd type="triangle" w="med" len="med"/>
            </a:ln>
          </p:spPr>
        </p:cxnSp>
        <p:cxnSp>
          <p:nvCxnSpPr>
            <p:cNvPr id="28701" name="AutoShape 24"/>
            <p:cNvCxnSpPr>
              <a:cxnSpLocks noChangeShapeType="1"/>
            </p:cNvCxnSpPr>
            <p:nvPr/>
          </p:nvCxnSpPr>
          <p:spPr bwMode="auto">
            <a:xfrm flipV="1">
              <a:off x="8692" y="11798"/>
              <a:ext cx="282" cy="290"/>
            </a:xfrm>
            <a:prstGeom prst="straightConnector1">
              <a:avLst/>
            </a:prstGeom>
            <a:noFill/>
            <a:ln w="9525">
              <a:solidFill>
                <a:srgbClr val="000000"/>
              </a:solidFill>
              <a:round/>
              <a:headEnd/>
              <a:tailEnd type="triangle" w="med" len="med"/>
            </a:ln>
          </p:spPr>
        </p:cxnSp>
        <p:cxnSp>
          <p:nvCxnSpPr>
            <p:cNvPr id="28702" name="AutoShape 25"/>
            <p:cNvCxnSpPr>
              <a:cxnSpLocks noChangeShapeType="1"/>
            </p:cNvCxnSpPr>
            <p:nvPr/>
          </p:nvCxnSpPr>
          <p:spPr bwMode="auto">
            <a:xfrm flipH="1" flipV="1">
              <a:off x="7504" y="10069"/>
              <a:ext cx="70" cy="246"/>
            </a:xfrm>
            <a:prstGeom prst="straightConnector1">
              <a:avLst/>
            </a:prstGeom>
            <a:noFill/>
            <a:ln w="9525">
              <a:solidFill>
                <a:srgbClr val="000000"/>
              </a:solidFill>
              <a:round/>
              <a:headEnd/>
              <a:tailEnd type="triangle" w="med" len="med"/>
            </a:ln>
          </p:spPr>
        </p:cxnSp>
        <p:cxnSp>
          <p:nvCxnSpPr>
            <p:cNvPr id="28703" name="AutoShape 26"/>
            <p:cNvCxnSpPr>
              <a:cxnSpLocks noChangeShapeType="1"/>
            </p:cNvCxnSpPr>
            <p:nvPr/>
          </p:nvCxnSpPr>
          <p:spPr bwMode="auto">
            <a:xfrm flipV="1">
              <a:off x="7803" y="10049"/>
              <a:ext cx="21" cy="257"/>
            </a:xfrm>
            <a:prstGeom prst="straightConnector1">
              <a:avLst/>
            </a:prstGeom>
            <a:noFill/>
            <a:ln w="9525">
              <a:solidFill>
                <a:srgbClr val="000000"/>
              </a:solidFill>
              <a:round/>
              <a:headEnd/>
              <a:tailEnd type="triangle" w="med" len="med"/>
            </a:ln>
          </p:spPr>
        </p:cxnSp>
        <p:cxnSp>
          <p:nvCxnSpPr>
            <p:cNvPr id="28704" name="AutoShape 27"/>
            <p:cNvCxnSpPr>
              <a:cxnSpLocks noChangeShapeType="1"/>
            </p:cNvCxnSpPr>
            <p:nvPr/>
          </p:nvCxnSpPr>
          <p:spPr bwMode="auto">
            <a:xfrm flipV="1">
              <a:off x="7383" y="10591"/>
              <a:ext cx="272" cy="80"/>
            </a:xfrm>
            <a:prstGeom prst="straightConnector1">
              <a:avLst/>
            </a:prstGeom>
            <a:noFill/>
            <a:ln w="12700">
              <a:solidFill>
                <a:srgbClr val="00B0F0"/>
              </a:solidFill>
              <a:prstDash val="sysDot"/>
              <a:round/>
              <a:headEnd/>
              <a:tailEnd/>
            </a:ln>
          </p:spPr>
        </p:cxnSp>
        <p:cxnSp>
          <p:nvCxnSpPr>
            <p:cNvPr id="28705" name="AutoShape 28"/>
            <p:cNvCxnSpPr>
              <a:cxnSpLocks noChangeShapeType="1"/>
            </p:cNvCxnSpPr>
            <p:nvPr/>
          </p:nvCxnSpPr>
          <p:spPr bwMode="auto">
            <a:xfrm flipV="1">
              <a:off x="7453" y="10830"/>
              <a:ext cx="284" cy="80"/>
            </a:xfrm>
            <a:prstGeom prst="straightConnector1">
              <a:avLst/>
            </a:prstGeom>
            <a:noFill/>
            <a:ln w="12700">
              <a:solidFill>
                <a:srgbClr val="00B0F0"/>
              </a:solidFill>
              <a:prstDash val="sysDot"/>
              <a:round/>
              <a:headEnd/>
              <a:tailEnd/>
            </a:ln>
          </p:spPr>
        </p:cxnSp>
        <p:cxnSp>
          <p:nvCxnSpPr>
            <p:cNvPr id="28706" name="AutoShape 29"/>
            <p:cNvCxnSpPr>
              <a:cxnSpLocks noChangeShapeType="1"/>
            </p:cNvCxnSpPr>
            <p:nvPr/>
          </p:nvCxnSpPr>
          <p:spPr bwMode="auto">
            <a:xfrm flipV="1">
              <a:off x="7512" y="11125"/>
              <a:ext cx="249" cy="47"/>
            </a:xfrm>
            <a:prstGeom prst="straightConnector1">
              <a:avLst/>
            </a:prstGeom>
            <a:noFill/>
            <a:ln w="12700">
              <a:solidFill>
                <a:srgbClr val="00B0F0"/>
              </a:solidFill>
              <a:prstDash val="sysDot"/>
              <a:round/>
              <a:headEnd/>
              <a:tailEnd/>
            </a:ln>
          </p:spPr>
        </p:cxnSp>
        <p:cxnSp>
          <p:nvCxnSpPr>
            <p:cNvPr id="28707" name="AutoShape 30"/>
            <p:cNvCxnSpPr>
              <a:cxnSpLocks noChangeShapeType="1"/>
            </p:cNvCxnSpPr>
            <p:nvPr/>
          </p:nvCxnSpPr>
          <p:spPr bwMode="auto">
            <a:xfrm>
              <a:off x="7445" y="11605"/>
              <a:ext cx="363" cy="21"/>
            </a:xfrm>
            <a:prstGeom prst="straightConnector1">
              <a:avLst/>
            </a:prstGeom>
            <a:noFill/>
            <a:ln w="12700">
              <a:solidFill>
                <a:srgbClr val="00B0F0"/>
              </a:solidFill>
              <a:prstDash val="sysDot"/>
              <a:round/>
              <a:headEnd/>
              <a:tailEnd/>
            </a:ln>
          </p:spPr>
        </p:cxnSp>
        <p:cxnSp>
          <p:nvCxnSpPr>
            <p:cNvPr id="28708" name="AutoShape 31"/>
            <p:cNvCxnSpPr>
              <a:cxnSpLocks noChangeShapeType="1"/>
            </p:cNvCxnSpPr>
            <p:nvPr/>
          </p:nvCxnSpPr>
          <p:spPr bwMode="auto">
            <a:xfrm>
              <a:off x="7685" y="11845"/>
              <a:ext cx="363" cy="21"/>
            </a:xfrm>
            <a:prstGeom prst="straightConnector1">
              <a:avLst/>
            </a:prstGeom>
            <a:noFill/>
            <a:ln w="12700">
              <a:solidFill>
                <a:srgbClr val="00B0F0"/>
              </a:solidFill>
              <a:prstDash val="sysDot"/>
              <a:round/>
              <a:headEnd/>
              <a:tailEnd/>
            </a:ln>
          </p:spPr>
        </p:cxnSp>
        <p:cxnSp>
          <p:nvCxnSpPr>
            <p:cNvPr id="28709" name="AutoShape 32"/>
            <p:cNvCxnSpPr>
              <a:cxnSpLocks noChangeShapeType="1"/>
            </p:cNvCxnSpPr>
            <p:nvPr/>
          </p:nvCxnSpPr>
          <p:spPr bwMode="auto">
            <a:xfrm>
              <a:off x="7426" y="12199"/>
              <a:ext cx="294" cy="101"/>
            </a:xfrm>
            <a:prstGeom prst="straightConnector1">
              <a:avLst/>
            </a:prstGeom>
            <a:noFill/>
            <a:ln w="12700">
              <a:solidFill>
                <a:srgbClr val="00B0F0"/>
              </a:solidFill>
              <a:prstDash val="sysDot"/>
              <a:round/>
              <a:headEnd/>
              <a:tailEnd/>
            </a:ln>
          </p:spPr>
        </p:cxnSp>
        <p:cxnSp>
          <p:nvCxnSpPr>
            <p:cNvPr id="28710" name="AutoShape 33"/>
            <p:cNvCxnSpPr>
              <a:cxnSpLocks noChangeShapeType="1"/>
            </p:cNvCxnSpPr>
            <p:nvPr/>
          </p:nvCxnSpPr>
          <p:spPr bwMode="auto">
            <a:xfrm>
              <a:off x="7315" y="12541"/>
              <a:ext cx="294" cy="101"/>
            </a:xfrm>
            <a:prstGeom prst="straightConnector1">
              <a:avLst/>
            </a:prstGeom>
            <a:noFill/>
            <a:ln w="12700">
              <a:solidFill>
                <a:srgbClr val="00B0F0"/>
              </a:solidFill>
              <a:prstDash val="sysDot"/>
              <a:round/>
              <a:headEnd/>
              <a:tailEnd/>
            </a:ln>
          </p:spPr>
        </p:cxnSp>
        <p:cxnSp>
          <p:nvCxnSpPr>
            <p:cNvPr id="28711" name="AutoShape 34"/>
            <p:cNvCxnSpPr>
              <a:cxnSpLocks noChangeShapeType="1"/>
            </p:cNvCxnSpPr>
            <p:nvPr/>
          </p:nvCxnSpPr>
          <p:spPr bwMode="auto">
            <a:xfrm>
              <a:off x="7226" y="12826"/>
              <a:ext cx="294" cy="101"/>
            </a:xfrm>
            <a:prstGeom prst="straightConnector1">
              <a:avLst/>
            </a:prstGeom>
            <a:noFill/>
            <a:ln w="12700">
              <a:solidFill>
                <a:srgbClr val="00B0F0"/>
              </a:solidFill>
              <a:prstDash val="sysDot"/>
              <a:round/>
              <a:headEnd/>
              <a:tailEnd/>
            </a:ln>
          </p:spPr>
        </p:cxnSp>
        <p:cxnSp>
          <p:nvCxnSpPr>
            <p:cNvPr id="28712" name="AutoShape 35"/>
            <p:cNvCxnSpPr>
              <a:cxnSpLocks noChangeShapeType="1"/>
            </p:cNvCxnSpPr>
            <p:nvPr/>
          </p:nvCxnSpPr>
          <p:spPr bwMode="auto">
            <a:xfrm flipV="1">
              <a:off x="9019" y="12508"/>
              <a:ext cx="328" cy="2"/>
            </a:xfrm>
            <a:prstGeom prst="straightConnector1">
              <a:avLst/>
            </a:prstGeom>
            <a:noFill/>
            <a:ln w="12700">
              <a:solidFill>
                <a:srgbClr val="00B0F0"/>
              </a:solidFill>
              <a:prstDash val="sysDot"/>
              <a:round/>
              <a:headEnd/>
              <a:tailEnd/>
            </a:ln>
          </p:spPr>
        </p:cxnSp>
        <p:cxnSp>
          <p:nvCxnSpPr>
            <p:cNvPr id="28713" name="AutoShape 36"/>
            <p:cNvCxnSpPr>
              <a:cxnSpLocks noChangeShapeType="1"/>
            </p:cNvCxnSpPr>
            <p:nvPr/>
          </p:nvCxnSpPr>
          <p:spPr bwMode="auto">
            <a:xfrm flipV="1">
              <a:off x="8999" y="12034"/>
              <a:ext cx="328" cy="2"/>
            </a:xfrm>
            <a:prstGeom prst="straightConnector1">
              <a:avLst/>
            </a:prstGeom>
            <a:noFill/>
            <a:ln w="12700">
              <a:solidFill>
                <a:srgbClr val="00B0F0"/>
              </a:solidFill>
              <a:prstDash val="sysDot"/>
              <a:round/>
              <a:headEnd/>
              <a:tailEnd/>
            </a:ln>
          </p:spPr>
        </p:cxnSp>
        <p:cxnSp>
          <p:nvCxnSpPr>
            <p:cNvPr id="28714" name="AutoShape 37"/>
            <p:cNvCxnSpPr>
              <a:cxnSpLocks noChangeShapeType="1"/>
            </p:cNvCxnSpPr>
            <p:nvPr/>
          </p:nvCxnSpPr>
          <p:spPr bwMode="auto">
            <a:xfrm flipV="1">
              <a:off x="8990" y="10936"/>
              <a:ext cx="328" cy="2"/>
            </a:xfrm>
            <a:prstGeom prst="straightConnector1">
              <a:avLst/>
            </a:prstGeom>
            <a:noFill/>
            <a:ln w="12700">
              <a:solidFill>
                <a:srgbClr val="00B0F0"/>
              </a:solidFill>
              <a:prstDash val="sysDot"/>
              <a:round/>
              <a:headEnd/>
              <a:tailEnd/>
            </a:ln>
          </p:spPr>
        </p:cxnSp>
      </p:grpSp>
      <p:pic>
        <p:nvPicPr>
          <p:cNvPr id="28680" name="Picture 2"/>
          <p:cNvPicPr>
            <a:picLocks noChangeAspect="1" noChangeArrowheads="1"/>
          </p:cNvPicPr>
          <p:nvPr/>
        </p:nvPicPr>
        <p:blipFill>
          <a:blip r:embed="rId3" cstate="print"/>
          <a:srcRect/>
          <a:stretch>
            <a:fillRect/>
          </a:stretch>
        </p:blipFill>
        <p:spPr bwMode="auto">
          <a:xfrm>
            <a:off x="0" y="4641850"/>
            <a:ext cx="4143375" cy="2216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5643563"/>
            <a:ext cx="9144000" cy="1214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9699" name="Picture 10"/>
          <p:cNvPicPr>
            <a:picLocks noChangeAspect="1" noChangeArrowheads="1"/>
          </p:cNvPicPr>
          <p:nvPr/>
        </p:nvPicPr>
        <p:blipFill>
          <a:blip r:embed="rId3" cstate="print"/>
          <a:srcRect/>
          <a:stretch>
            <a:fillRect/>
          </a:stretch>
        </p:blipFill>
        <p:spPr bwMode="auto">
          <a:xfrm>
            <a:off x="4657725" y="3898900"/>
            <a:ext cx="4486275" cy="2959100"/>
          </a:xfrm>
          <a:prstGeom prst="rect">
            <a:avLst/>
          </a:prstGeom>
          <a:noFill/>
          <a:ln w="9525">
            <a:noFill/>
            <a:miter lim="800000"/>
            <a:headEnd/>
            <a:tailEnd/>
          </a:ln>
        </p:spPr>
      </p:pic>
      <p:sp>
        <p:nvSpPr>
          <p:cNvPr id="9" name="Titre 1"/>
          <p:cNvSpPr txBox="1">
            <a:spLocks/>
          </p:cNvSpPr>
          <p:nvPr/>
        </p:nvSpPr>
        <p:spPr bwMode="auto">
          <a:xfrm>
            <a:off x="8143875" y="142875"/>
            <a:ext cx="714375"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17</a:t>
            </a:r>
          </a:p>
        </p:txBody>
      </p:sp>
      <p:sp>
        <p:nvSpPr>
          <p:cNvPr id="29701" name="Rectangle 5"/>
          <p:cNvSpPr>
            <a:spLocks noChangeArrowheads="1"/>
          </p:cNvSpPr>
          <p:nvPr/>
        </p:nvSpPr>
        <p:spPr bwMode="auto">
          <a:xfrm>
            <a:off x="0" y="19526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5. Discussions, débats, conclusions … </a:t>
            </a:r>
          </a:p>
        </p:txBody>
      </p:sp>
      <p:pic>
        <p:nvPicPr>
          <p:cNvPr id="29702" name="Picture 2" descr="R:\3 ETUDES\TRANSPORT-DEPLACEMENT\OBS TTMVT\1. Etat initial 2009\SOU\2. Documents graphiques sources\2. Photos sources\11. Thann 19 06 07\2007_Thann_gareThann7.JPG"/>
          <p:cNvPicPr>
            <a:picLocks noChangeAspect="1" noChangeArrowheads="1"/>
          </p:cNvPicPr>
          <p:nvPr/>
        </p:nvPicPr>
        <p:blipFill>
          <a:blip r:embed="rId4" cstate="print"/>
          <a:srcRect/>
          <a:stretch>
            <a:fillRect/>
          </a:stretch>
        </p:blipFill>
        <p:spPr bwMode="auto">
          <a:xfrm>
            <a:off x="0" y="1357313"/>
            <a:ext cx="5143500" cy="2928937"/>
          </a:xfrm>
          <a:prstGeom prst="rect">
            <a:avLst/>
          </a:prstGeom>
          <a:noFill/>
          <a:ln w="9525">
            <a:noFill/>
            <a:miter lim="800000"/>
            <a:headEnd/>
            <a:tailEnd/>
          </a:ln>
        </p:spPr>
      </p:pic>
      <p:pic>
        <p:nvPicPr>
          <p:cNvPr id="29703" name="Picture 3" descr="R:\3 ETUDES\TRANSPORT-DEPLACEMENT\OBS PDU\Obs PDU 2009\SOU\3. Photos\PHOTO SITRAM\P1000787.JPG"/>
          <p:cNvPicPr>
            <a:picLocks noChangeAspect="1" noChangeArrowheads="1"/>
          </p:cNvPicPr>
          <p:nvPr/>
        </p:nvPicPr>
        <p:blipFill>
          <a:blip r:embed="rId5" cstate="print">
            <a:lum bright="10000"/>
          </a:blip>
          <a:srcRect/>
          <a:stretch>
            <a:fillRect/>
          </a:stretch>
        </p:blipFill>
        <p:spPr bwMode="auto">
          <a:xfrm>
            <a:off x="5811838" y="1143000"/>
            <a:ext cx="3332162" cy="2500313"/>
          </a:xfrm>
          <a:prstGeom prst="rect">
            <a:avLst/>
          </a:prstGeom>
          <a:noFill/>
          <a:ln w="9525">
            <a:noFill/>
            <a:miter lim="800000"/>
            <a:headEnd/>
            <a:tailEnd/>
          </a:ln>
        </p:spPr>
      </p:pic>
      <p:sp>
        <p:nvSpPr>
          <p:cNvPr id="50" name="Rectangle 49"/>
          <p:cNvSpPr/>
          <p:nvPr/>
        </p:nvSpPr>
        <p:spPr>
          <a:xfrm>
            <a:off x="0" y="4286250"/>
            <a:ext cx="1714500" cy="7858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9705" name="Picture 10" descr="C:\Documents and Settings\Stéphane\Bureau\83897.jpg"/>
          <p:cNvPicPr>
            <a:picLocks noChangeAspect="1" noChangeArrowheads="1"/>
          </p:cNvPicPr>
          <p:nvPr/>
        </p:nvPicPr>
        <p:blipFill>
          <a:blip r:embed="rId6" cstate="print"/>
          <a:srcRect/>
          <a:stretch>
            <a:fillRect/>
          </a:stretch>
        </p:blipFill>
        <p:spPr bwMode="auto">
          <a:xfrm>
            <a:off x="0" y="3786188"/>
            <a:ext cx="2393950" cy="3071812"/>
          </a:xfrm>
          <a:prstGeom prst="rect">
            <a:avLst/>
          </a:prstGeom>
          <a:noFill/>
          <a:ln w="9525">
            <a:noFill/>
            <a:miter lim="800000"/>
            <a:headEnd/>
            <a:tailEnd/>
          </a:ln>
        </p:spPr>
      </p:pic>
      <p:pic>
        <p:nvPicPr>
          <p:cNvPr id="29706" name="Picture 78" descr="C:\Documents and Settings\Stéphane\Bureau\aHR0cDovL3RzMS5pbWFnZXMubGl2ZS5jb20vaW1hZ2VzL3RodW1ibmFpbC5hc3B4P3E9MjE2NTczNjIxNjYyOCZpZD04MjgxYTU2NjQzYTcyNWVlZGUzNTMzMmE2NDg3ZGVkMQ==.jpg"/>
          <p:cNvPicPr>
            <a:picLocks noChangeAspect="1" noChangeArrowheads="1"/>
          </p:cNvPicPr>
          <p:nvPr/>
        </p:nvPicPr>
        <p:blipFill>
          <a:blip r:embed="rId7" cstate="print"/>
          <a:srcRect/>
          <a:stretch>
            <a:fillRect/>
          </a:stretch>
        </p:blipFill>
        <p:spPr bwMode="auto">
          <a:xfrm>
            <a:off x="3071813" y="4857750"/>
            <a:ext cx="787400" cy="135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txBox="1">
            <a:spLocks/>
          </p:cNvSpPr>
          <p:nvPr/>
        </p:nvSpPr>
        <p:spPr bwMode="auto">
          <a:xfrm>
            <a:off x="428625" y="1071563"/>
            <a:ext cx="7858125" cy="642937"/>
          </a:xfrm>
          <a:prstGeom prst="rect">
            <a:avLst/>
          </a:prstGeom>
          <a:solidFill>
            <a:schemeClr val="bg1"/>
          </a:solidFill>
          <a:ln w="9525">
            <a:noFill/>
            <a:miter lim="800000"/>
            <a:headEnd/>
            <a:tailEnd/>
          </a:ln>
        </p:spPr>
        <p:txBody>
          <a:bodyPr anchor="ctr"/>
          <a:lstStyle/>
          <a:p>
            <a:pPr eaLnBrk="0" hangingPunct="0">
              <a:lnSpc>
                <a:spcPct val="120000"/>
              </a:lnSpc>
              <a:defRPr/>
            </a:pPr>
            <a:r>
              <a:rPr lang="fr-FR" sz="2400" b="1" dirty="0">
                <a:ea typeface="+mj-ea"/>
                <a:cs typeface="Arial" charset="0"/>
              </a:rPr>
              <a:t>… abordant le sujet traité</a:t>
            </a:r>
            <a:endParaRPr lang="fr-FR" sz="2400" i="1" dirty="0">
              <a:ea typeface="+mj-ea"/>
              <a:cs typeface="Arial" charset="0"/>
            </a:endParaRPr>
          </a:p>
        </p:txBody>
      </p:sp>
      <p:sp>
        <p:nvSpPr>
          <p:cNvPr id="30723" name="Rectangle 5"/>
          <p:cNvSpPr>
            <a:spLocks noChangeArrowheads="1"/>
          </p:cNvSpPr>
          <p:nvPr/>
        </p:nvSpPr>
        <p:spPr bwMode="auto">
          <a:xfrm>
            <a:off x="0" y="21431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6. Les études réalisées par l’agence…</a:t>
            </a:r>
          </a:p>
        </p:txBody>
      </p:sp>
      <p:sp>
        <p:nvSpPr>
          <p:cNvPr id="5" name="Titre 1"/>
          <p:cNvSpPr txBox="1">
            <a:spLocks/>
          </p:cNvSpPr>
          <p:nvPr/>
        </p:nvSpPr>
        <p:spPr bwMode="auto">
          <a:xfrm>
            <a:off x="8143875" y="142875"/>
            <a:ext cx="714375"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18</a:t>
            </a:r>
          </a:p>
        </p:txBody>
      </p:sp>
      <p:sp>
        <p:nvSpPr>
          <p:cNvPr id="6" name="Titre 1"/>
          <p:cNvSpPr txBox="1">
            <a:spLocks/>
          </p:cNvSpPr>
          <p:nvPr/>
        </p:nvSpPr>
        <p:spPr bwMode="auto">
          <a:xfrm>
            <a:off x="571500" y="3429000"/>
            <a:ext cx="2928938" cy="714375"/>
          </a:xfrm>
          <a:prstGeom prst="rect">
            <a:avLst/>
          </a:prstGeom>
          <a:solidFill>
            <a:schemeClr val="bg1"/>
          </a:solidFill>
          <a:ln w="9525">
            <a:noFill/>
            <a:miter lim="800000"/>
            <a:headEnd/>
            <a:tailEnd/>
          </a:ln>
        </p:spPr>
        <p:txBody>
          <a:bodyPr anchor="ctr"/>
          <a:lstStyle/>
          <a:p>
            <a:pPr eaLnBrk="0" hangingPunct="0">
              <a:lnSpc>
                <a:spcPct val="120000"/>
              </a:lnSpc>
              <a:defRPr/>
            </a:pPr>
            <a:r>
              <a:rPr lang="fr-FR" sz="1000" dirty="0">
                <a:ea typeface="+mj-ea"/>
                <a:cs typeface="Arial" charset="0"/>
              </a:rPr>
              <a:t>Evaluation du Plan de déplacement Urbain</a:t>
            </a:r>
          </a:p>
        </p:txBody>
      </p:sp>
      <p:sp>
        <p:nvSpPr>
          <p:cNvPr id="8" name="Titre 1"/>
          <p:cNvSpPr txBox="1">
            <a:spLocks/>
          </p:cNvSpPr>
          <p:nvPr/>
        </p:nvSpPr>
        <p:spPr bwMode="auto">
          <a:xfrm>
            <a:off x="571500" y="5929313"/>
            <a:ext cx="3786188" cy="357187"/>
          </a:xfrm>
          <a:prstGeom prst="rect">
            <a:avLst/>
          </a:prstGeom>
          <a:solidFill>
            <a:schemeClr val="bg1"/>
          </a:solidFill>
          <a:ln w="9525">
            <a:noFill/>
            <a:miter lim="800000"/>
            <a:headEnd/>
            <a:tailEnd/>
          </a:ln>
        </p:spPr>
        <p:txBody>
          <a:bodyPr anchor="ctr"/>
          <a:lstStyle/>
          <a:p>
            <a:pPr eaLnBrk="0" hangingPunct="0">
              <a:lnSpc>
                <a:spcPct val="120000"/>
              </a:lnSpc>
              <a:defRPr/>
            </a:pPr>
            <a:r>
              <a:rPr lang="fr-FR" sz="1000" dirty="0">
                <a:ea typeface="+mj-ea"/>
                <a:cs typeface="Arial" charset="0"/>
              </a:rPr>
              <a:t>Etude accessibilité interne à la région mulhousienne</a:t>
            </a:r>
          </a:p>
        </p:txBody>
      </p:sp>
      <p:sp>
        <p:nvSpPr>
          <p:cNvPr id="9" name="Titre 1"/>
          <p:cNvSpPr txBox="1">
            <a:spLocks/>
          </p:cNvSpPr>
          <p:nvPr/>
        </p:nvSpPr>
        <p:spPr bwMode="auto">
          <a:xfrm>
            <a:off x="4581525" y="3429000"/>
            <a:ext cx="3133725" cy="714375"/>
          </a:xfrm>
          <a:prstGeom prst="rect">
            <a:avLst/>
          </a:prstGeom>
          <a:solidFill>
            <a:schemeClr val="bg1"/>
          </a:solidFill>
          <a:ln w="9525">
            <a:noFill/>
            <a:miter lim="800000"/>
            <a:headEnd/>
            <a:tailEnd/>
          </a:ln>
        </p:spPr>
        <p:txBody>
          <a:bodyPr anchor="ctr"/>
          <a:lstStyle/>
          <a:p>
            <a:pPr eaLnBrk="0" hangingPunct="0">
              <a:lnSpc>
                <a:spcPct val="120000"/>
              </a:lnSpc>
              <a:defRPr/>
            </a:pPr>
            <a:r>
              <a:rPr lang="fr-FR" sz="1000" dirty="0">
                <a:ea typeface="+mj-ea"/>
                <a:cs typeface="Arial" charset="0"/>
              </a:rPr>
              <a:t>Etude fréquentation centre ville de Mulhouse </a:t>
            </a:r>
          </a:p>
        </p:txBody>
      </p:sp>
      <p:sp>
        <p:nvSpPr>
          <p:cNvPr id="10" name="Titre 1"/>
          <p:cNvSpPr txBox="1">
            <a:spLocks/>
          </p:cNvSpPr>
          <p:nvPr/>
        </p:nvSpPr>
        <p:spPr bwMode="auto">
          <a:xfrm>
            <a:off x="4572000" y="5929313"/>
            <a:ext cx="3357563" cy="357187"/>
          </a:xfrm>
          <a:prstGeom prst="rect">
            <a:avLst/>
          </a:prstGeom>
          <a:solidFill>
            <a:schemeClr val="bg1"/>
          </a:solidFill>
          <a:ln w="9525">
            <a:noFill/>
            <a:miter lim="800000"/>
            <a:headEnd/>
            <a:tailEnd/>
          </a:ln>
        </p:spPr>
        <p:txBody>
          <a:bodyPr anchor="ctr"/>
          <a:lstStyle/>
          <a:p>
            <a:pPr eaLnBrk="0" hangingPunct="0">
              <a:lnSpc>
                <a:spcPct val="120000"/>
              </a:lnSpc>
              <a:defRPr/>
            </a:pPr>
            <a:r>
              <a:rPr lang="fr-FR" sz="1000" dirty="0">
                <a:ea typeface="+mj-ea"/>
                <a:cs typeface="Arial" charset="0"/>
              </a:rPr>
              <a:t>Etude accessibilité externe à la région mulhousienne</a:t>
            </a:r>
          </a:p>
        </p:txBody>
      </p:sp>
      <p:pic>
        <p:nvPicPr>
          <p:cNvPr id="30729" name="Picture 6"/>
          <p:cNvPicPr>
            <a:picLocks noChangeAspect="1" noChangeArrowheads="1"/>
          </p:cNvPicPr>
          <p:nvPr/>
        </p:nvPicPr>
        <p:blipFill>
          <a:blip r:embed="rId3" cstate="print"/>
          <a:srcRect/>
          <a:stretch>
            <a:fillRect/>
          </a:stretch>
        </p:blipFill>
        <p:spPr bwMode="auto">
          <a:xfrm>
            <a:off x="642938" y="1681163"/>
            <a:ext cx="2786062" cy="1962150"/>
          </a:xfrm>
          <a:prstGeom prst="rect">
            <a:avLst/>
          </a:prstGeom>
          <a:noFill/>
          <a:ln w="9525">
            <a:noFill/>
            <a:miter lim="800000"/>
            <a:headEnd/>
            <a:tailEnd/>
          </a:ln>
        </p:spPr>
      </p:pic>
      <p:pic>
        <p:nvPicPr>
          <p:cNvPr id="30730" name="Picture 7"/>
          <p:cNvPicPr>
            <a:picLocks noChangeAspect="1" noChangeArrowheads="1"/>
          </p:cNvPicPr>
          <p:nvPr/>
        </p:nvPicPr>
        <p:blipFill>
          <a:blip r:embed="rId4" cstate="print"/>
          <a:srcRect/>
          <a:stretch>
            <a:fillRect/>
          </a:stretch>
        </p:blipFill>
        <p:spPr bwMode="auto">
          <a:xfrm>
            <a:off x="4643438" y="1714500"/>
            <a:ext cx="2786062" cy="1962150"/>
          </a:xfrm>
          <a:prstGeom prst="rect">
            <a:avLst/>
          </a:prstGeom>
          <a:noFill/>
          <a:ln w="9525">
            <a:noFill/>
            <a:miter lim="800000"/>
            <a:headEnd/>
            <a:tailEnd/>
          </a:ln>
        </p:spPr>
      </p:pic>
      <p:pic>
        <p:nvPicPr>
          <p:cNvPr id="30731" name="Picture 8"/>
          <p:cNvPicPr>
            <a:picLocks noChangeAspect="1" noChangeArrowheads="1"/>
          </p:cNvPicPr>
          <p:nvPr/>
        </p:nvPicPr>
        <p:blipFill>
          <a:blip r:embed="rId5" cstate="print"/>
          <a:srcRect/>
          <a:stretch>
            <a:fillRect/>
          </a:stretch>
        </p:blipFill>
        <p:spPr bwMode="auto">
          <a:xfrm>
            <a:off x="4643438" y="4086225"/>
            <a:ext cx="2714625" cy="1914525"/>
          </a:xfrm>
          <a:prstGeom prst="rect">
            <a:avLst/>
          </a:prstGeom>
          <a:noFill/>
          <a:ln w="9525">
            <a:noFill/>
            <a:miter lim="800000"/>
            <a:headEnd/>
            <a:tailEnd/>
          </a:ln>
        </p:spPr>
      </p:pic>
      <p:pic>
        <p:nvPicPr>
          <p:cNvPr id="30732" name="Picture 9"/>
          <p:cNvPicPr>
            <a:picLocks noChangeAspect="1" noChangeArrowheads="1"/>
          </p:cNvPicPr>
          <p:nvPr/>
        </p:nvPicPr>
        <p:blipFill>
          <a:blip r:embed="rId6" cstate="print"/>
          <a:srcRect/>
          <a:stretch>
            <a:fillRect/>
          </a:stretch>
        </p:blipFill>
        <p:spPr bwMode="auto">
          <a:xfrm>
            <a:off x="642938" y="4000500"/>
            <a:ext cx="2714625" cy="1928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ChangeArrowheads="1"/>
          </p:cNvSpPr>
          <p:nvPr/>
        </p:nvSpPr>
        <p:spPr bwMode="auto">
          <a:xfrm>
            <a:off x="0" y="142875"/>
            <a:ext cx="9144000" cy="519113"/>
          </a:xfrm>
          <a:prstGeom prst="rect">
            <a:avLst/>
          </a:prstGeom>
          <a:noFill/>
          <a:ln w="9525">
            <a:noFill/>
            <a:miter lim="800000"/>
            <a:headEnd/>
            <a:tailEnd/>
          </a:ln>
        </p:spPr>
        <p:txBody>
          <a:bodyPr>
            <a:spAutoFit/>
          </a:bodyPr>
          <a:lstStyle/>
          <a:p>
            <a:pPr algn="ctr"/>
            <a:r>
              <a:rPr lang="fr-FR" sz="2800" b="1">
                <a:solidFill>
                  <a:srgbClr val="B01821"/>
                </a:solidFill>
                <a:cs typeface="Arial" charset="0"/>
              </a:rPr>
              <a:t>1. La place de la voiture aujourd’hui  </a:t>
            </a:r>
          </a:p>
        </p:txBody>
      </p:sp>
      <p:sp>
        <p:nvSpPr>
          <p:cNvPr id="7" name="Titre 1"/>
          <p:cNvSpPr txBox="1">
            <a:spLocks/>
          </p:cNvSpPr>
          <p:nvPr/>
        </p:nvSpPr>
        <p:spPr bwMode="auto">
          <a:xfrm>
            <a:off x="928688" y="1214438"/>
            <a:ext cx="6858000" cy="714375"/>
          </a:xfrm>
          <a:prstGeom prst="rect">
            <a:avLst/>
          </a:prstGeom>
          <a:noFill/>
          <a:ln w="9525">
            <a:noFill/>
            <a:miter lim="800000"/>
            <a:headEnd/>
            <a:tailEnd/>
          </a:ln>
        </p:spPr>
        <p:txBody>
          <a:bodyPr anchor="ctr"/>
          <a:lstStyle/>
          <a:p>
            <a:pPr eaLnBrk="0" hangingPunct="0">
              <a:lnSpc>
                <a:spcPct val="120000"/>
              </a:lnSpc>
              <a:defRPr/>
            </a:pPr>
            <a:r>
              <a:rPr lang="fr-FR" sz="2400" b="1" dirty="0">
                <a:ea typeface="+mj-ea"/>
                <a:cs typeface="Arial" charset="0"/>
              </a:rPr>
              <a:t>Une baisse de l’usage de la voiture au niveau national ? </a:t>
            </a:r>
          </a:p>
        </p:txBody>
      </p:sp>
      <p:sp>
        <p:nvSpPr>
          <p:cNvPr id="6" name="Flèche droite 5"/>
          <p:cNvSpPr/>
          <p:nvPr/>
        </p:nvSpPr>
        <p:spPr>
          <a:xfrm>
            <a:off x="142875" y="1285875"/>
            <a:ext cx="714375" cy="35718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4341" name="Picture 6" descr="R:\3 ETUDES\TRANSPORT-DEPLACEMENT\ACCESSIBILITE RM EXT\SOU\2. Photo\3. Photos routier\DSCN0025.jpg"/>
          <p:cNvPicPr>
            <a:picLocks noChangeAspect="1" noChangeArrowheads="1"/>
          </p:cNvPicPr>
          <p:nvPr/>
        </p:nvPicPr>
        <p:blipFill>
          <a:blip r:embed="rId3" cstate="print"/>
          <a:srcRect/>
          <a:stretch>
            <a:fillRect/>
          </a:stretch>
        </p:blipFill>
        <p:spPr bwMode="auto">
          <a:xfrm>
            <a:off x="1000125" y="2000250"/>
            <a:ext cx="5715000" cy="4286250"/>
          </a:xfrm>
          <a:prstGeom prst="rect">
            <a:avLst/>
          </a:prstGeom>
          <a:noFill/>
          <a:ln w="9525">
            <a:noFill/>
            <a:miter lim="800000"/>
            <a:headEnd/>
            <a:tailEnd/>
          </a:ln>
        </p:spPr>
      </p:pic>
      <p:sp>
        <p:nvSpPr>
          <p:cNvPr id="8" name="Titre 1"/>
          <p:cNvSpPr txBox="1">
            <a:spLocks/>
          </p:cNvSpPr>
          <p:nvPr/>
        </p:nvSpPr>
        <p:spPr bwMode="auto">
          <a:xfrm>
            <a:off x="8501063" y="71438"/>
            <a:ext cx="500062"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bwMode="auto">
          <a:xfrm>
            <a:off x="0" y="6000750"/>
            <a:ext cx="9144000" cy="857250"/>
          </a:xfrm>
          <a:prstGeom prst="rect">
            <a:avLst/>
          </a:prstGeom>
          <a:solidFill>
            <a:schemeClr val="bg1"/>
          </a:solidFill>
          <a:ln w="9525">
            <a:noFill/>
            <a:miter lim="800000"/>
            <a:headEnd/>
            <a:tailEnd/>
          </a:ln>
        </p:spPr>
        <p:txBody>
          <a:bodyPr anchor="ctr"/>
          <a:lstStyle/>
          <a:p>
            <a:pPr eaLnBrk="0" hangingPunct="0">
              <a:lnSpc>
                <a:spcPct val="120000"/>
              </a:lnSpc>
              <a:defRPr/>
            </a:pPr>
            <a:r>
              <a:rPr lang="fr-FR" sz="2000" dirty="0">
                <a:ea typeface="+mj-ea"/>
                <a:cs typeface="Arial" charset="0"/>
              </a:rPr>
              <a:t>  </a:t>
            </a:r>
          </a:p>
        </p:txBody>
      </p:sp>
      <p:sp>
        <p:nvSpPr>
          <p:cNvPr id="11" name="Rectangle 10"/>
          <p:cNvSpPr/>
          <p:nvPr/>
        </p:nvSpPr>
        <p:spPr>
          <a:xfrm>
            <a:off x="0" y="571500"/>
            <a:ext cx="9144000" cy="12144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364" name="Rectangle 5"/>
          <p:cNvSpPr>
            <a:spLocks noChangeArrowheads="1"/>
          </p:cNvSpPr>
          <p:nvPr/>
        </p:nvSpPr>
        <p:spPr bwMode="auto">
          <a:xfrm>
            <a:off x="0" y="71438"/>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2. Les outils de planification</a:t>
            </a:r>
          </a:p>
        </p:txBody>
      </p:sp>
      <p:sp>
        <p:nvSpPr>
          <p:cNvPr id="5" name="Flèche droite 4"/>
          <p:cNvSpPr/>
          <p:nvPr/>
        </p:nvSpPr>
        <p:spPr>
          <a:xfrm>
            <a:off x="214313" y="1214438"/>
            <a:ext cx="714375" cy="3571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5366" name="Picture 2"/>
          <p:cNvPicPr>
            <a:picLocks noChangeAspect="1" noChangeArrowheads="1"/>
          </p:cNvPicPr>
          <p:nvPr/>
        </p:nvPicPr>
        <p:blipFill>
          <a:blip r:embed="rId3" cstate="print"/>
          <a:srcRect/>
          <a:stretch>
            <a:fillRect/>
          </a:stretch>
        </p:blipFill>
        <p:spPr bwMode="auto">
          <a:xfrm>
            <a:off x="0" y="642938"/>
            <a:ext cx="5429250" cy="6215062"/>
          </a:xfrm>
          <a:prstGeom prst="rect">
            <a:avLst/>
          </a:prstGeom>
          <a:noFill/>
          <a:ln w="9525">
            <a:noFill/>
            <a:miter lim="800000"/>
            <a:headEnd/>
            <a:tailEnd/>
          </a:ln>
        </p:spPr>
      </p:pic>
      <p:sp>
        <p:nvSpPr>
          <p:cNvPr id="15367" name="Rectangle 8"/>
          <p:cNvSpPr>
            <a:spLocks noChangeArrowheads="1"/>
          </p:cNvSpPr>
          <p:nvPr/>
        </p:nvSpPr>
        <p:spPr bwMode="auto">
          <a:xfrm>
            <a:off x="5572125" y="3252788"/>
            <a:ext cx="3286125" cy="461962"/>
          </a:xfrm>
          <a:prstGeom prst="rect">
            <a:avLst/>
          </a:prstGeom>
          <a:noFill/>
          <a:ln w="9525">
            <a:noFill/>
            <a:miter lim="800000"/>
            <a:headEnd/>
            <a:tailEnd/>
          </a:ln>
        </p:spPr>
        <p:txBody>
          <a:bodyPr>
            <a:spAutoFit/>
          </a:bodyPr>
          <a:lstStyle/>
          <a:p>
            <a:pPr marL="266700" indent="-266700" eaLnBrk="0" hangingPunct="0"/>
            <a:r>
              <a:rPr lang="fr-FR" sz="2400" b="1">
                <a:cs typeface="Arial" charset="0"/>
              </a:rPr>
              <a:t>Les PLU</a:t>
            </a:r>
          </a:p>
        </p:txBody>
      </p:sp>
      <p:sp>
        <p:nvSpPr>
          <p:cNvPr id="4" name="Titre 1"/>
          <p:cNvSpPr txBox="1">
            <a:spLocks/>
          </p:cNvSpPr>
          <p:nvPr/>
        </p:nvSpPr>
        <p:spPr bwMode="auto">
          <a:xfrm>
            <a:off x="5500688" y="642938"/>
            <a:ext cx="3357562" cy="1785937"/>
          </a:xfrm>
          <a:prstGeom prst="rect">
            <a:avLst/>
          </a:prstGeom>
          <a:solidFill>
            <a:schemeClr val="bg1"/>
          </a:solidFill>
          <a:ln w="9525">
            <a:noFill/>
            <a:miter lim="800000"/>
            <a:headEnd/>
            <a:tailEnd/>
          </a:ln>
        </p:spPr>
        <p:txBody>
          <a:bodyPr anchor="ctr"/>
          <a:lstStyle/>
          <a:p>
            <a:pPr eaLnBrk="0" hangingPunct="0">
              <a:lnSpc>
                <a:spcPct val="120000"/>
              </a:lnSpc>
              <a:defRPr/>
            </a:pPr>
            <a:r>
              <a:rPr lang="fr-FR" sz="2400" b="1" dirty="0">
                <a:ea typeface="+mj-ea"/>
                <a:cs typeface="Arial" charset="0"/>
              </a:rPr>
              <a:t>Le SCOT de la région mulhousienne : </a:t>
            </a:r>
          </a:p>
          <a:p>
            <a:pPr eaLnBrk="0" hangingPunct="0">
              <a:lnSpc>
                <a:spcPct val="120000"/>
              </a:lnSpc>
              <a:defRPr/>
            </a:pPr>
            <a:r>
              <a:rPr lang="fr-FR" sz="2000" dirty="0">
                <a:ea typeface="+mj-ea"/>
                <a:cs typeface="Arial" charset="0"/>
              </a:rPr>
              <a:t>Un moyen pour articuler politiques de déplacement et d’aménagement urbain</a:t>
            </a:r>
          </a:p>
        </p:txBody>
      </p:sp>
      <p:pic>
        <p:nvPicPr>
          <p:cNvPr id="15369" name="Picture 3"/>
          <p:cNvPicPr>
            <a:picLocks noChangeAspect="1" noChangeArrowheads="1"/>
          </p:cNvPicPr>
          <p:nvPr/>
        </p:nvPicPr>
        <p:blipFill>
          <a:blip r:embed="rId4" cstate="print"/>
          <a:srcRect r="5659"/>
          <a:stretch>
            <a:fillRect/>
          </a:stretch>
        </p:blipFill>
        <p:spPr bwMode="auto">
          <a:xfrm>
            <a:off x="5643563" y="3786188"/>
            <a:ext cx="3571875" cy="3071812"/>
          </a:xfrm>
          <a:prstGeom prst="rect">
            <a:avLst/>
          </a:prstGeom>
          <a:noFill/>
          <a:ln w="9525">
            <a:noFill/>
            <a:miter lim="800000"/>
            <a:headEnd/>
            <a:tailEnd/>
          </a:ln>
        </p:spPr>
      </p:pic>
      <p:cxnSp>
        <p:nvCxnSpPr>
          <p:cNvPr id="10" name="Connecteur droit 9"/>
          <p:cNvCxnSpPr/>
          <p:nvPr/>
        </p:nvCxnSpPr>
        <p:spPr>
          <a:xfrm rot="5400000">
            <a:off x="6715125" y="3929063"/>
            <a:ext cx="1214438" cy="500062"/>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bwMode="auto">
          <a:xfrm>
            <a:off x="7143750" y="2786063"/>
            <a:ext cx="1643063" cy="714375"/>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1400" i="1" dirty="0">
                <a:ea typeface="+mj-ea"/>
                <a:cs typeface="Arial" charset="0"/>
              </a:rPr>
              <a:t>Créer une intensité urbaine</a:t>
            </a:r>
          </a:p>
        </p:txBody>
      </p:sp>
      <p:sp>
        <p:nvSpPr>
          <p:cNvPr id="12" name="Titre 1"/>
          <p:cNvSpPr txBox="1">
            <a:spLocks/>
          </p:cNvSpPr>
          <p:nvPr/>
        </p:nvSpPr>
        <p:spPr bwMode="auto">
          <a:xfrm>
            <a:off x="8501063" y="71438"/>
            <a:ext cx="500062"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4"/>
          <p:cNvPicPr>
            <a:picLocks noChangeAspect="1" noChangeArrowheads="1"/>
          </p:cNvPicPr>
          <p:nvPr/>
        </p:nvPicPr>
        <p:blipFill>
          <a:blip r:embed="rId3" cstate="print"/>
          <a:srcRect/>
          <a:stretch>
            <a:fillRect/>
          </a:stretch>
        </p:blipFill>
        <p:spPr bwMode="auto">
          <a:xfrm>
            <a:off x="3429000" y="5786438"/>
            <a:ext cx="1443038" cy="1071562"/>
          </a:xfrm>
          <a:prstGeom prst="rect">
            <a:avLst/>
          </a:prstGeom>
          <a:noFill/>
          <a:ln w="9525">
            <a:noFill/>
            <a:miter lim="800000"/>
            <a:headEnd/>
            <a:tailEnd/>
          </a:ln>
        </p:spPr>
      </p:pic>
      <p:pic>
        <p:nvPicPr>
          <p:cNvPr id="16387" name="Picture 12"/>
          <p:cNvPicPr>
            <a:picLocks noChangeAspect="1" noChangeArrowheads="1"/>
          </p:cNvPicPr>
          <p:nvPr/>
        </p:nvPicPr>
        <p:blipFill>
          <a:blip r:embed="rId4" cstate="print"/>
          <a:srcRect/>
          <a:stretch>
            <a:fillRect/>
          </a:stretch>
        </p:blipFill>
        <p:spPr bwMode="auto">
          <a:xfrm>
            <a:off x="1428750" y="5818188"/>
            <a:ext cx="2286000" cy="1039812"/>
          </a:xfrm>
          <a:prstGeom prst="rect">
            <a:avLst/>
          </a:prstGeom>
          <a:noFill/>
          <a:ln w="9525">
            <a:noFill/>
            <a:miter lim="800000"/>
            <a:headEnd/>
            <a:tailEnd/>
          </a:ln>
        </p:spPr>
      </p:pic>
      <p:pic>
        <p:nvPicPr>
          <p:cNvPr id="16388" name="Picture 7" descr="R:\3 ETUDES\TRANSPORT-DEPLACEMENT\ACCESSIBILITE RM INT\SOU\6. Photos\4. TCU\cafe Rey tram2.jpg"/>
          <p:cNvPicPr>
            <a:picLocks noChangeAspect="1" noChangeArrowheads="1"/>
          </p:cNvPicPr>
          <p:nvPr/>
        </p:nvPicPr>
        <p:blipFill>
          <a:blip r:embed="rId5" cstate="print"/>
          <a:srcRect/>
          <a:stretch>
            <a:fillRect/>
          </a:stretch>
        </p:blipFill>
        <p:spPr bwMode="auto">
          <a:xfrm>
            <a:off x="0" y="2928938"/>
            <a:ext cx="3905250" cy="2928937"/>
          </a:xfrm>
          <a:prstGeom prst="rect">
            <a:avLst/>
          </a:prstGeom>
          <a:noFill/>
          <a:ln w="9525">
            <a:noFill/>
            <a:miter lim="800000"/>
            <a:headEnd/>
            <a:tailEnd/>
          </a:ln>
        </p:spPr>
      </p:pic>
      <p:pic>
        <p:nvPicPr>
          <p:cNvPr id="16389" name="Picture 11"/>
          <p:cNvPicPr>
            <a:picLocks noChangeAspect="1" noChangeArrowheads="1"/>
          </p:cNvPicPr>
          <p:nvPr/>
        </p:nvPicPr>
        <p:blipFill>
          <a:blip r:embed="rId6" cstate="print"/>
          <a:srcRect/>
          <a:stretch>
            <a:fillRect/>
          </a:stretch>
        </p:blipFill>
        <p:spPr bwMode="auto">
          <a:xfrm>
            <a:off x="3500438" y="2571750"/>
            <a:ext cx="2824162" cy="2098675"/>
          </a:xfrm>
          <a:prstGeom prst="rect">
            <a:avLst/>
          </a:prstGeom>
          <a:noFill/>
          <a:ln w="9525">
            <a:noFill/>
            <a:miter lim="800000"/>
            <a:headEnd/>
            <a:tailEnd/>
          </a:ln>
        </p:spPr>
      </p:pic>
      <p:sp>
        <p:nvSpPr>
          <p:cNvPr id="9" name="Titre 1"/>
          <p:cNvSpPr txBox="1">
            <a:spLocks/>
          </p:cNvSpPr>
          <p:nvPr/>
        </p:nvSpPr>
        <p:spPr bwMode="auto">
          <a:xfrm>
            <a:off x="1143000" y="2071688"/>
            <a:ext cx="7643813" cy="857250"/>
          </a:xfrm>
          <a:prstGeom prst="rect">
            <a:avLst/>
          </a:prstGeom>
          <a:noFill/>
          <a:ln w="9525">
            <a:noFill/>
            <a:miter lim="800000"/>
            <a:headEnd/>
            <a:tailEnd/>
          </a:ln>
        </p:spPr>
        <p:txBody>
          <a:bodyPr anchor="ctr"/>
          <a:lstStyle/>
          <a:p>
            <a:pPr eaLnBrk="0" hangingPunct="0">
              <a:lnSpc>
                <a:spcPct val="120000"/>
              </a:lnSpc>
              <a:defRPr/>
            </a:pPr>
            <a:r>
              <a:rPr lang="fr-FR" dirty="0">
                <a:ea typeface="+mj-ea"/>
                <a:cs typeface="Arial" charset="0"/>
              </a:rPr>
              <a:t>Une volonté </a:t>
            </a:r>
            <a:r>
              <a:rPr lang="fr-FR" b="1" dirty="0">
                <a:ea typeface="+mj-ea"/>
                <a:cs typeface="Arial" charset="0"/>
              </a:rPr>
              <a:t>de rééquilibrage de l’usage des différents modes de transport</a:t>
            </a:r>
            <a:r>
              <a:rPr lang="fr-FR" dirty="0">
                <a:ea typeface="+mj-ea"/>
                <a:cs typeface="Arial" charset="0"/>
              </a:rPr>
              <a:t>. </a:t>
            </a:r>
          </a:p>
        </p:txBody>
      </p:sp>
      <p:sp>
        <p:nvSpPr>
          <p:cNvPr id="11" name="Titre 1"/>
          <p:cNvSpPr txBox="1">
            <a:spLocks/>
          </p:cNvSpPr>
          <p:nvPr/>
        </p:nvSpPr>
        <p:spPr bwMode="auto">
          <a:xfrm>
            <a:off x="1071563" y="1357313"/>
            <a:ext cx="7786687" cy="642937"/>
          </a:xfrm>
          <a:prstGeom prst="rect">
            <a:avLst/>
          </a:prstGeom>
          <a:noFill/>
          <a:ln w="9525">
            <a:noFill/>
            <a:miter lim="800000"/>
            <a:headEnd/>
            <a:tailEnd/>
          </a:ln>
        </p:spPr>
        <p:txBody>
          <a:bodyPr anchor="ctr"/>
          <a:lstStyle/>
          <a:p>
            <a:pPr eaLnBrk="0" hangingPunct="0">
              <a:lnSpc>
                <a:spcPct val="120000"/>
              </a:lnSpc>
              <a:defRPr/>
            </a:pPr>
            <a:r>
              <a:rPr lang="fr-FR" sz="2400" b="1" dirty="0">
                <a:ea typeface="+mj-ea"/>
                <a:cs typeface="Arial" charset="0"/>
              </a:rPr>
              <a:t>Le Plan de Déplacement Urbain de l’agglomération mulhousienne </a:t>
            </a:r>
          </a:p>
        </p:txBody>
      </p:sp>
      <p:sp>
        <p:nvSpPr>
          <p:cNvPr id="8" name="Flèche droite 7"/>
          <p:cNvSpPr/>
          <p:nvPr/>
        </p:nvSpPr>
        <p:spPr>
          <a:xfrm>
            <a:off x="214313" y="1357313"/>
            <a:ext cx="714375" cy="3571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Titre 1"/>
          <p:cNvSpPr txBox="1">
            <a:spLocks/>
          </p:cNvSpPr>
          <p:nvPr/>
        </p:nvSpPr>
        <p:spPr bwMode="auto">
          <a:xfrm>
            <a:off x="7858125" y="5929313"/>
            <a:ext cx="500063"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9</a:t>
            </a:r>
          </a:p>
        </p:txBody>
      </p:sp>
      <p:sp>
        <p:nvSpPr>
          <p:cNvPr id="16394" name="Rectangle 5"/>
          <p:cNvSpPr>
            <a:spLocks noChangeArrowheads="1"/>
          </p:cNvSpPr>
          <p:nvPr/>
        </p:nvSpPr>
        <p:spPr bwMode="auto">
          <a:xfrm>
            <a:off x="0" y="142875"/>
            <a:ext cx="9144000" cy="519113"/>
          </a:xfrm>
          <a:prstGeom prst="rect">
            <a:avLst/>
          </a:prstGeom>
          <a:noFill/>
          <a:ln w="9525">
            <a:noFill/>
            <a:miter lim="800000"/>
            <a:headEnd/>
            <a:tailEnd/>
          </a:ln>
        </p:spPr>
        <p:txBody>
          <a:bodyPr>
            <a:spAutoFit/>
          </a:bodyPr>
          <a:lstStyle/>
          <a:p>
            <a:pPr algn="ctr"/>
            <a:r>
              <a:rPr lang="fr-FR" sz="2800" b="1">
                <a:solidFill>
                  <a:srgbClr val="B01821"/>
                </a:solidFill>
                <a:cs typeface="Arial" charset="0"/>
              </a:rPr>
              <a:t>2. Les outils de planification</a:t>
            </a:r>
          </a:p>
        </p:txBody>
      </p:sp>
      <p:pic>
        <p:nvPicPr>
          <p:cNvPr id="16395" name="Picture 8" descr="R:\3 ETUDES\TRANSPORT-DEPLACEMENT\SERM - ETUDE CENTRE VILLE\1. Etat initial septembre 2009\SOU\6. Photos\1. Photos études\4. partie 3 stat\P + R nouveau bassin.jpg"/>
          <p:cNvPicPr>
            <a:picLocks noChangeAspect="1" noChangeArrowheads="1"/>
          </p:cNvPicPr>
          <p:nvPr/>
        </p:nvPicPr>
        <p:blipFill>
          <a:blip r:embed="rId7" cstate="print"/>
          <a:srcRect/>
          <a:stretch>
            <a:fillRect/>
          </a:stretch>
        </p:blipFill>
        <p:spPr bwMode="auto">
          <a:xfrm>
            <a:off x="6072188" y="2695575"/>
            <a:ext cx="3071812" cy="2305050"/>
          </a:xfrm>
          <a:prstGeom prst="rect">
            <a:avLst/>
          </a:prstGeom>
          <a:noFill/>
          <a:ln w="9525">
            <a:noFill/>
            <a:miter lim="800000"/>
            <a:headEnd/>
            <a:tailEnd/>
          </a:ln>
        </p:spPr>
      </p:pic>
      <p:pic>
        <p:nvPicPr>
          <p:cNvPr id="16396" name="Picture 9" descr="R:\3 ETUDES\TRANSPORT-DEPLACEMENT\Itinéraires cyclables\Vélocité.août07.48 nouveau bassin.jpg"/>
          <p:cNvPicPr>
            <a:picLocks noChangeAspect="1" noChangeArrowheads="1"/>
          </p:cNvPicPr>
          <p:nvPr/>
        </p:nvPicPr>
        <p:blipFill>
          <a:blip r:embed="rId8" cstate="print">
            <a:lum bright="10000"/>
          </a:blip>
          <a:srcRect/>
          <a:stretch>
            <a:fillRect/>
          </a:stretch>
        </p:blipFill>
        <p:spPr bwMode="auto">
          <a:xfrm>
            <a:off x="6072188" y="4857750"/>
            <a:ext cx="3071812" cy="2047875"/>
          </a:xfrm>
          <a:prstGeom prst="rect">
            <a:avLst/>
          </a:prstGeom>
          <a:noFill/>
          <a:ln w="9525">
            <a:noFill/>
            <a:miter lim="800000"/>
            <a:headEnd/>
            <a:tailEnd/>
          </a:ln>
        </p:spPr>
      </p:pic>
      <p:pic>
        <p:nvPicPr>
          <p:cNvPr id="16397" name="Picture 10"/>
          <p:cNvPicPr>
            <a:picLocks noChangeAspect="1" noChangeArrowheads="1"/>
          </p:cNvPicPr>
          <p:nvPr/>
        </p:nvPicPr>
        <p:blipFill>
          <a:blip r:embed="rId9" cstate="print"/>
          <a:srcRect/>
          <a:stretch>
            <a:fillRect/>
          </a:stretch>
        </p:blipFill>
        <p:spPr bwMode="auto">
          <a:xfrm>
            <a:off x="0" y="5688013"/>
            <a:ext cx="1428750" cy="1169987"/>
          </a:xfrm>
          <a:prstGeom prst="rect">
            <a:avLst/>
          </a:prstGeom>
          <a:noFill/>
          <a:ln w="9525">
            <a:noFill/>
            <a:miter lim="800000"/>
            <a:headEnd/>
            <a:tailEnd/>
          </a:ln>
        </p:spPr>
      </p:pic>
      <p:pic>
        <p:nvPicPr>
          <p:cNvPr id="16398" name="Picture 13"/>
          <p:cNvPicPr>
            <a:picLocks noChangeAspect="1" noChangeArrowheads="1"/>
          </p:cNvPicPr>
          <p:nvPr/>
        </p:nvPicPr>
        <p:blipFill>
          <a:blip r:embed="rId10" cstate="print"/>
          <a:srcRect/>
          <a:stretch>
            <a:fillRect/>
          </a:stretch>
        </p:blipFill>
        <p:spPr bwMode="auto">
          <a:xfrm>
            <a:off x="4714875" y="5932488"/>
            <a:ext cx="1500188" cy="925512"/>
          </a:xfrm>
          <a:prstGeom prst="rect">
            <a:avLst/>
          </a:prstGeom>
          <a:noFill/>
          <a:ln w="9525">
            <a:noFill/>
            <a:miter lim="800000"/>
            <a:headEnd/>
            <a:tailEnd/>
          </a:ln>
        </p:spPr>
      </p:pic>
      <p:sp>
        <p:nvSpPr>
          <p:cNvPr id="14" name="Ellipse 13"/>
          <p:cNvSpPr/>
          <p:nvPr/>
        </p:nvSpPr>
        <p:spPr>
          <a:xfrm>
            <a:off x="3000375" y="4429125"/>
            <a:ext cx="3714750" cy="17145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Titre 1"/>
          <p:cNvSpPr txBox="1">
            <a:spLocks/>
          </p:cNvSpPr>
          <p:nvPr/>
        </p:nvSpPr>
        <p:spPr bwMode="auto">
          <a:xfrm>
            <a:off x="3500438" y="4857750"/>
            <a:ext cx="2571750" cy="857250"/>
          </a:xfrm>
          <a:prstGeom prst="rect">
            <a:avLst/>
          </a:prstGeom>
          <a:noFill/>
          <a:ln w="9525">
            <a:noFill/>
            <a:miter lim="800000"/>
            <a:headEnd/>
            <a:tailEnd/>
          </a:ln>
        </p:spPr>
        <p:txBody>
          <a:bodyPr anchor="ctr"/>
          <a:lstStyle/>
          <a:p>
            <a:pPr algn="ctr" eaLnBrk="0" hangingPunct="0">
              <a:lnSpc>
                <a:spcPct val="120000"/>
              </a:lnSpc>
              <a:defRPr/>
            </a:pPr>
            <a:r>
              <a:rPr lang="fr-FR" dirty="0">
                <a:ea typeface="+mj-ea"/>
                <a:cs typeface="Arial" charset="0"/>
              </a:rPr>
              <a:t>La voiture fait partie de la palette des moyens de déplacements</a:t>
            </a:r>
          </a:p>
        </p:txBody>
      </p:sp>
      <p:cxnSp>
        <p:nvCxnSpPr>
          <p:cNvPr id="21" name="Connecteur droit avec flèche 20"/>
          <p:cNvCxnSpPr/>
          <p:nvPr/>
        </p:nvCxnSpPr>
        <p:spPr>
          <a:xfrm rot="16200000" flipV="1">
            <a:off x="2821782" y="4321968"/>
            <a:ext cx="571500" cy="500063"/>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rot="5400000" flipH="1" flipV="1">
            <a:off x="4501356" y="4214019"/>
            <a:ext cx="714375" cy="158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rot="5400000" flipH="1" flipV="1">
            <a:off x="6107906" y="4321970"/>
            <a:ext cx="714375" cy="50006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rot="16200000" flipH="1">
            <a:off x="5929313" y="5715000"/>
            <a:ext cx="785812" cy="64293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rot="5400000">
            <a:off x="4608513" y="6323013"/>
            <a:ext cx="642937" cy="158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rot="5400000">
            <a:off x="2894013" y="5749925"/>
            <a:ext cx="642938" cy="573087"/>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3" name="Titre 1"/>
          <p:cNvSpPr txBox="1">
            <a:spLocks/>
          </p:cNvSpPr>
          <p:nvPr/>
        </p:nvSpPr>
        <p:spPr bwMode="auto">
          <a:xfrm>
            <a:off x="8501063" y="71438"/>
            <a:ext cx="500062"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1285875" y="1214438"/>
            <a:ext cx="7858125" cy="500062"/>
          </a:xfrm>
          <a:prstGeom prst="rect">
            <a:avLst/>
          </a:prstGeom>
          <a:solidFill>
            <a:schemeClr val="bg1"/>
          </a:solidFill>
          <a:ln w="9525">
            <a:noFill/>
            <a:miter lim="800000"/>
            <a:headEnd/>
            <a:tailEnd/>
          </a:ln>
        </p:spPr>
        <p:txBody>
          <a:bodyPr anchor="ctr"/>
          <a:lstStyle/>
          <a:p>
            <a:pPr eaLnBrk="0" hangingPunct="0">
              <a:lnSpc>
                <a:spcPct val="120000"/>
              </a:lnSpc>
              <a:defRPr/>
            </a:pPr>
            <a:r>
              <a:rPr lang="fr-FR" sz="2400" b="1" dirty="0">
                <a:ea typeface="+mj-ea"/>
                <a:cs typeface="Arial" charset="0"/>
              </a:rPr>
              <a:t>Le covoiturage</a:t>
            </a:r>
            <a:endParaRPr lang="fr-FR" sz="2400" i="1" dirty="0">
              <a:ea typeface="+mj-ea"/>
              <a:cs typeface="Arial" charset="0"/>
            </a:endParaRPr>
          </a:p>
        </p:txBody>
      </p:sp>
      <p:sp>
        <p:nvSpPr>
          <p:cNvPr id="6" name="Flèche droite 5"/>
          <p:cNvSpPr/>
          <p:nvPr/>
        </p:nvSpPr>
        <p:spPr>
          <a:xfrm>
            <a:off x="214313" y="1285875"/>
            <a:ext cx="1000125" cy="35718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7412" name="Picture 4" descr="C:\Documents and Settings\Stéphane\Bureau\H6CALOPV7YCAXFVFCICAFF8XH5CAPMRL53CALZ5FAUCAMIEI76CA5LSZAMCAV10H5VCAVLHA5XCAE14VXUCA6443HICA9TJFTMCAVXPHU5CA5LGCPNCAA9BRHXCAHJNRJJCALTU02NCA7A0BWPCAAW70RI.jpg"/>
          <p:cNvPicPr>
            <a:picLocks noChangeAspect="1" noChangeArrowheads="1"/>
          </p:cNvPicPr>
          <p:nvPr/>
        </p:nvPicPr>
        <p:blipFill>
          <a:blip r:embed="rId3" cstate="print"/>
          <a:srcRect/>
          <a:stretch>
            <a:fillRect/>
          </a:stretch>
        </p:blipFill>
        <p:spPr bwMode="auto">
          <a:xfrm>
            <a:off x="0" y="3929063"/>
            <a:ext cx="2268538" cy="2286000"/>
          </a:xfrm>
          <a:prstGeom prst="rect">
            <a:avLst/>
          </a:prstGeom>
          <a:noFill/>
          <a:ln w="9525">
            <a:noFill/>
            <a:miter lim="800000"/>
            <a:headEnd/>
            <a:tailEnd/>
          </a:ln>
        </p:spPr>
      </p:pic>
      <p:pic>
        <p:nvPicPr>
          <p:cNvPr id="17413" name="Picture 5" descr="C:\Documents and Settings\Stéphane\Bureau\covoiturage_voiture1.jpg"/>
          <p:cNvPicPr>
            <a:picLocks noChangeAspect="1" noChangeArrowheads="1"/>
          </p:cNvPicPr>
          <p:nvPr/>
        </p:nvPicPr>
        <p:blipFill>
          <a:blip r:embed="rId4" cstate="print"/>
          <a:srcRect/>
          <a:stretch>
            <a:fillRect/>
          </a:stretch>
        </p:blipFill>
        <p:spPr bwMode="auto">
          <a:xfrm>
            <a:off x="2286000" y="1714500"/>
            <a:ext cx="2643188" cy="2643188"/>
          </a:xfrm>
          <a:prstGeom prst="rect">
            <a:avLst/>
          </a:prstGeom>
          <a:noFill/>
          <a:ln w="9525">
            <a:noFill/>
            <a:miter lim="800000"/>
            <a:headEnd/>
            <a:tailEnd/>
          </a:ln>
        </p:spPr>
      </p:pic>
      <p:pic>
        <p:nvPicPr>
          <p:cNvPr id="17414" name="Picture 6" descr="C:\Documents and Settings\Stéphane\Bureau\covoiturage_driver_420_bis.jpg"/>
          <p:cNvPicPr>
            <a:picLocks noChangeAspect="1" noChangeArrowheads="1"/>
          </p:cNvPicPr>
          <p:nvPr/>
        </p:nvPicPr>
        <p:blipFill>
          <a:blip r:embed="rId5" cstate="print"/>
          <a:srcRect/>
          <a:stretch>
            <a:fillRect/>
          </a:stretch>
        </p:blipFill>
        <p:spPr bwMode="auto">
          <a:xfrm>
            <a:off x="4357688" y="4000500"/>
            <a:ext cx="2306637" cy="2314575"/>
          </a:xfrm>
          <a:prstGeom prst="rect">
            <a:avLst/>
          </a:prstGeom>
          <a:noFill/>
          <a:ln w="9525">
            <a:noFill/>
            <a:miter lim="800000"/>
            <a:headEnd/>
            <a:tailEnd/>
          </a:ln>
        </p:spPr>
      </p:pic>
      <p:pic>
        <p:nvPicPr>
          <p:cNvPr id="17415" name="Picture 7" descr="C:\Documents and Settings\Stéphane\Bureau\covoiturage_160.jpg"/>
          <p:cNvPicPr>
            <a:picLocks noChangeAspect="1" noChangeArrowheads="1"/>
          </p:cNvPicPr>
          <p:nvPr/>
        </p:nvPicPr>
        <p:blipFill>
          <a:blip r:embed="rId6" cstate="print"/>
          <a:srcRect/>
          <a:stretch>
            <a:fillRect/>
          </a:stretch>
        </p:blipFill>
        <p:spPr bwMode="auto">
          <a:xfrm>
            <a:off x="6429375" y="1857375"/>
            <a:ext cx="2401888" cy="1928813"/>
          </a:xfrm>
          <a:prstGeom prst="rect">
            <a:avLst/>
          </a:prstGeom>
          <a:noFill/>
          <a:ln w="9525">
            <a:noFill/>
            <a:miter lim="800000"/>
            <a:headEnd/>
            <a:tailEnd/>
          </a:ln>
        </p:spPr>
      </p:pic>
      <p:sp>
        <p:nvSpPr>
          <p:cNvPr id="17416" name="Rectangle 5"/>
          <p:cNvSpPr>
            <a:spLocks noChangeArrowheads="1"/>
          </p:cNvSpPr>
          <p:nvPr/>
        </p:nvSpPr>
        <p:spPr bwMode="auto">
          <a:xfrm>
            <a:off x="0" y="21431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3. Une nouvelle place pour la voiture ? </a:t>
            </a:r>
          </a:p>
        </p:txBody>
      </p:sp>
      <p:sp>
        <p:nvSpPr>
          <p:cNvPr id="11" name="Titre 1"/>
          <p:cNvSpPr txBox="1">
            <a:spLocks/>
          </p:cNvSpPr>
          <p:nvPr/>
        </p:nvSpPr>
        <p:spPr bwMode="auto">
          <a:xfrm>
            <a:off x="8501063" y="71438"/>
            <a:ext cx="500062"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5</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bwMode="auto">
          <a:xfrm>
            <a:off x="0" y="6000750"/>
            <a:ext cx="9144000" cy="857250"/>
          </a:xfrm>
          <a:prstGeom prst="rect">
            <a:avLst/>
          </a:prstGeom>
          <a:solidFill>
            <a:schemeClr val="bg1"/>
          </a:solidFill>
          <a:ln w="9525">
            <a:noFill/>
            <a:miter lim="800000"/>
            <a:headEnd/>
            <a:tailEnd/>
          </a:ln>
        </p:spPr>
        <p:txBody>
          <a:bodyPr anchor="ctr"/>
          <a:lstStyle/>
          <a:p>
            <a:pPr eaLnBrk="0" hangingPunct="0">
              <a:lnSpc>
                <a:spcPct val="120000"/>
              </a:lnSpc>
              <a:defRPr/>
            </a:pPr>
            <a:r>
              <a:rPr lang="fr-FR" sz="2000" dirty="0">
                <a:ea typeface="+mj-ea"/>
                <a:cs typeface="Arial" charset="0"/>
              </a:rPr>
              <a:t>  </a:t>
            </a:r>
          </a:p>
        </p:txBody>
      </p:sp>
      <p:sp>
        <p:nvSpPr>
          <p:cNvPr id="96" name="Titre 1"/>
          <p:cNvSpPr txBox="1">
            <a:spLocks/>
          </p:cNvSpPr>
          <p:nvPr/>
        </p:nvSpPr>
        <p:spPr bwMode="auto">
          <a:xfrm>
            <a:off x="0" y="2500313"/>
            <a:ext cx="1357313" cy="714375"/>
          </a:xfrm>
          <a:prstGeom prst="rect">
            <a:avLst/>
          </a:prstGeom>
          <a:solidFill>
            <a:schemeClr val="bg1"/>
          </a:solidFill>
          <a:ln w="9525">
            <a:noFill/>
            <a:miter lim="800000"/>
            <a:headEnd/>
            <a:tailEnd/>
          </a:ln>
        </p:spPr>
        <p:txBody>
          <a:bodyPr anchor="ctr"/>
          <a:lstStyle/>
          <a:p>
            <a:pPr eaLnBrk="0" hangingPunct="0">
              <a:lnSpc>
                <a:spcPct val="120000"/>
              </a:lnSpc>
              <a:defRPr/>
            </a:pPr>
            <a:r>
              <a:rPr lang="fr-FR" sz="1400" b="1" dirty="0">
                <a:ea typeface="+mj-ea"/>
                <a:cs typeface="Arial" charset="0"/>
              </a:rPr>
              <a:t>Une personne par voiture</a:t>
            </a:r>
          </a:p>
        </p:txBody>
      </p:sp>
      <p:sp>
        <p:nvSpPr>
          <p:cNvPr id="97" name="Titre 1"/>
          <p:cNvSpPr txBox="1">
            <a:spLocks/>
          </p:cNvSpPr>
          <p:nvPr/>
        </p:nvSpPr>
        <p:spPr bwMode="auto">
          <a:xfrm>
            <a:off x="0" y="4214813"/>
            <a:ext cx="1450975" cy="714375"/>
          </a:xfrm>
          <a:prstGeom prst="rect">
            <a:avLst/>
          </a:prstGeom>
          <a:solidFill>
            <a:schemeClr val="bg1"/>
          </a:solidFill>
          <a:ln w="9525">
            <a:noFill/>
            <a:miter lim="800000"/>
            <a:headEnd/>
            <a:tailEnd/>
          </a:ln>
        </p:spPr>
        <p:txBody>
          <a:bodyPr anchor="ctr"/>
          <a:lstStyle/>
          <a:p>
            <a:pPr eaLnBrk="0" hangingPunct="0">
              <a:lnSpc>
                <a:spcPct val="120000"/>
              </a:lnSpc>
              <a:defRPr/>
            </a:pPr>
            <a:r>
              <a:rPr lang="fr-FR" sz="1400" b="1" dirty="0">
                <a:ea typeface="+mj-ea"/>
                <a:cs typeface="Arial" charset="0"/>
              </a:rPr>
              <a:t>Deux personnes par voiture</a:t>
            </a:r>
          </a:p>
        </p:txBody>
      </p:sp>
      <p:sp>
        <p:nvSpPr>
          <p:cNvPr id="98" name="Titre 1"/>
          <p:cNvSpPr txBox="1">
            <a:spLocks/>
          </p:cNvSpPr>
          <p:nvPr/>
        </p:nvSpPr>
        <p:spPr bwMode="auto">
          <a:xfrm>
            <a:off x="0" y="5572125"/>
            <a:ext cx="1403350" cy="1000125"/>
          </a:xfrm>
          <a:prstGeom prst="rect">
            <a:avLst/>
          </a:prstGeom>
          <a:solidFill>
            <a:schemeClr val="bg1"/>
          </a:solidFill>
          <a:ln w="9525">
            <a:noFill/>
            <a:miter lim="800000"/>
            <a:headEnd/>
            <a:tailEnd/>
          </a:ln>
        </p:spPr>
        <p:txBody>
          <a:bodyPr anchor="ctr"/>
          <a:lstStyle/>
          <a:p>
            <a:pPr eaLnBrk="0" hangingPunct="0">
              <a:lnSpc>
                <a:spcPct val="120000"/>
              </a:lnSpc>
              <a:defRPr/>
            </a:pPr>
            <a:r>
              <a:rPr lang="fr-FR" sz="1400" b="1" dirty="0">
                <a:ea typeface="+mj-ea"/>
                <a:cs typeface="Arial" charset="0"/>
              </a:rPr>
              <a:t>Trois personnes par voiture</a:t>
            </a:r>
          </a:p>
        </p:txBody>
      </p:sp>
      <p:sp>
        <p:nvSpPr>
          <p:cNvPr id="18438" name="ZoneTexte 98"/>
          <p:cNvSpPr txBox="1">
            <a:spLocks noChangeArrowheads="1"/>
          </p:cNvSpPr>
          <p:nvPr/>
        </p:nvSpPr>
        <p:spPr bwMode="auto">
          <a:xfrm>
            <a:off x="2928938" y="5130800"/>
            <a:ext cx="4572000" cy="369888"/>
          </a:xfrm>
          <a:prstGeom prst="rect">
            <a:avLst/>
          </a:prstGeom>
          <a:noFill/>
          <a:ln w="9525">
            <a:noFill/>
            <a:miter lim="800000"/>
            <a:headEnd/>
            <a:tailEnd/>
          </a:ln>
        </p:spPr>
        <p:txBody>
          <a:bodyPr>
            <a:spAutoFit/>
          </a:bodyPr>
          <a:lstStyle/>
          <a:p>
            <a:r>
              <a:rPr lang="fr-FR" b="1" i="1"/>
              <a:t>2 fois moins de voitures sur les routes. </a:t>
            </a:r>
          </a:p>
        </p:txBody>
      </p:sp>
      <p:sp>
        <p:nvSpPr>
          <p:cNvPr id="101" name="Titre 1"/>
          <p:cNvSpPr txBox="1">
            <a:spLocks/>
          </p:cNvSpPr>
          <p:nvPr/>
        </p:nvSpPr>
        <p:spPr bwMode="auto">
          <a:xfrm>
            <a:off x="1285875" y="1214438"/>
            <a:ext cx="7858125" cy="642937"/>
          </a:xfrm>
          <a:prstGeom prst="rect">
            <a:avLst/>
          </a:prstGeom>
          <a:solidFill>
            <a:schemeClr val="bg1"/>
          </a:solidFill>
          <a:ln w="9525">
            <a:noFill/>
            <a:miter lim="800000"/>
            <a:headEnd/>
            <a:tailEnd/>
          </a:ln>
        </p:spPr>
        <p:txBody>
          <a:bodyPr anchor="ctr"/>
          <a:lstStyle/>
          <a:p>
            <a:pPr eaLnBrk="0" hangingPunct="0">
              <a:lnSpc>
                <a:spcPct val="120000"/>
              </a:lnSpc>
              <a:defRPr/>
            </a:pPr>
            <a:r>
              <a:rPr lang="fr-FR" sz="2400" b="1" dirty="0">
                <a:ea typeface="+mj-ea"/>
                <a:cs typeface="Arial" charset="0"/>
              </a:rPr>
              <a:t>Le covoiturage : </a:t>
            </a:r>
            <a:r>
              <a:rPr lang="fr-FR" sz="2400" dirty="0">
                <a:ea typeface="+mj-ea"/>
                <a:cs typeface="Arial" charset="0"/>
              </a:rPr>
              <a:t>réduction des flux de voitures et des besoins de stationnement</a:t>
            </a:r>
          </a:p>
        </p:txBody>
      </p:sp>
      <p:sp>
        <p:nvSpPr>
          <p:cNvPr id="102" name="Flèche droite 101"/>
          <p:cNvSpPr/>
          <p:nvPr/>
        </p:nvSpPr>
        <p:spPr>
          <a:xfrm>
            <a:off x="214313" y="1285875"/>
            <a:ext cx="1000125" cy="35718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41" name="ZoneTexte 102"/>
          <p:cNvSpPr txBox="1">
            <a:spLocks noChangeArrowheads="1"/>
          </p:cNvSpPr>
          <p:nvPr/>
        </p:nvSpPr>
        <p:spPr bwMode="auto">
          <a:xfrm>
            <a:off x="3000375" y="6488113"/>
            <a:ext cx="4572000" cy="369887"/>
          </a:xfrm>
          <a:prstGeom prst="rect">
            <a:avLst/>
          </a:prstGeom>
          <a:noFill/>
          <a:ln w="9525">
            <a:noFill/>
            <a:miter lim="800000"/>
            <a:headEnd/>
            <a:tailEnd/>
          </a:ln>
        </p:spPr>
        <p:txBody>
          <a:bodyPr>
            <a:spAutoFit/>
          </a:bodyPr>
          <a:lstStyle/>
          <a:p>
            <a:r>
              <a:rPr lang="fr-FR" b="1" i="1"/>
              <a:t>3 fois moins de voitures sur les routes. </a:t>
            </a:r>
          </a:p>
        </p:txBody>
      </p:sp>
      <p:sp>
        <p:nvSpPr>
          <p:cNvPr id="104" name="Forme libre 103"/>
          <p:cNvSpPr/>
          <p:nvPr/>
        </p:nvSpPr>
        <p:spPr>
          <a:xfrm>
            <a:off x="2438400" y="4994275"/>
            <a:ext cx="449263" cy="363538"/>
          </a:xfrm>
          <a:custGeom>
            <a:avLst/>
            <a:gdLst>
              <a:gd name="connsiteX0" fmla="*/ 0 w 449943"/>
              <a:gd name="connsiteY0" fmla="*/ 0 h 232228"/>
              <a:gd name="connsiteX1" fmla="*/ 0 w 449943"/>
              <a:gd name="connsiteY1" fmla="*/ 232228 h 232228"/>
              <a:gd name="connsiteX2" fmla="*/ 449943 w 449943"/>
              <a:gd name="connsiteY2" fmla="*/ 232228 h 232228"/>
            </a:gdLst>
            <a:ahLst/>
            <a:cxnLst>
              <a:cxn ang="0">
                <a:pos x="connsiteX0" y="connsiteY0"/>
              </a:cxn>
              <a:cxn ang="0">
                <a:pos x="connsiteX1" y="connsiteY1"/>
              </a:cxn>
              <a:cxn ang="0">
                <a:pos x="connsiteX2" y="connsiteY2"/>
              </a:cxn>
            </a:cxnLst>
            <a:rect l="l" t="t" r="r" b="b"/>
            <a:pathLst>
              <a:path w="449943" h="232228">
                <a:moveTo>
                  <a:pt x="0" y="0"/>
                </a:moveTo>
                <a:lnTo>
                  <a:pt x="0" y="232228"/>
                </a:lnTo>
                <a:lnTo>
                  <a:pt x="449943" y="232228"/>
                </a:ln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05" name="Forme libre 104"/>
          <p:cNvSpPr/>
          <p:nvPr/>
        </p:nvSpPr>
        <p:spPr>
          <a:xfrm>
            <a:off x="2479675" y="6351588"/>
            <a:ext cx="449263" cy="363537"/>
          </a:xfrm>
          <a:custGeom>
            <a:avLst/>
            <a:gdLst>
              <a:gd name="connsiteX0" fmla="*/ 0 w 449943"/>
              <a:gd name="connsiteY0" fmla="*/ 0 h 232228"/>
              <a:gd name="connsiteX1" fmla="*/ 0 w 449943"/>
              <a:gd name="connsiteY1" fmla="*/ 232228 h 232228"/>
              <a:gd name="connsiteX2" fmla="*/ 449943 w 449943"/>
              <a:gd name="connsiteY2" fmla="*/ 232228 h 232228"/>
            </a:gdLst>
            <a:ahLst/>
            <a:cxnLst>
              <a:cxn ang="0">
                <a:pos x="connsiteX0" y="connsiteY0"/>
              </a:cxn>
              <a:cxn ang="0">
                <a:pos x="connsiteX1" y="connsiteY1"/>
              </a:cxn>
              <a:cxn ang="0">
                <a:pos x="connsiteX2" y="connsiteY2"/>
              </a:cxn>
            </a:cxnLst>
            <a:rect l="l" t="t" r="r" b="b"/>
            <a:pathLst>
              <a:path w="449943" h="232228">
                <a:moveTo>
                  <a:pt x="0" y="0"/>
                </a:moveTo>
                <a:lnTo>
                  <a:pt x="0" y="232228"/>
                </a:lnTo>
                <a:lnTo>
                  <a:pt x="449943" y="232228"/>
                </a:lnTo>
              </a:path>
            </a:pathLst>
          </a:cu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06" name="Flèche droite 105"/>
          <p:cNvSpPr/>
          <p:nvPr/>
        </p:nvSpPr>
        <p:spPr>
          <a:xfrm>
            <a:off x="1357313" y="2714625"/>
            <a:ext cx="500062" cy="357188"/>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7" name="Flèche droite 106"/>
          <p:cNvSpPr/>
          <p:nvPr/>
        </p:nvSpPr>
        <p:spPr>
          <a:xfrm>
            <a:off x="1500188" y="4357688"/>
            <a:ext cx="500062" cy="35718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8" name="Flèche droite 107"/>
          <p:cNvSpPr/>
          <p:nvPr/>
        </p:nvSpPr>
        <p:spPr>
          <a:xfrm>
            <a:off x="1500188" y="5929313"/>
            <a:ext cx="500062" cy="35718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47" name="Rectangle 5"/>
          <p:cNvSpPr>
            <a:spLocks noChangeArrowheads="1"/>
          </p:cNvSpPr>
          <p:nvPr/>
        </p:nvSpPr>
        <p:spPr bwMode="auto">
          <a:xfrm>
            <a:off x="0" y="21431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3. Une nouvelle place pour la voiture ? </a:t>
            </a:r>
          </a:p>
        </p:txBody>
      </p:sp>
      <p:sp>
        <p:nvSpPr>
          <p:cNvPr id="72" name="Titre 1"/>
          <p:cNvSpPr txBox="1">
            <a:spLocks/>
          </p:cNvSpPr>
          <p:nvPr/>
        </p:nvSpPr>
        <p:spPr bwMode="auto">
          <a:xfrm>
            <a:off x="8429625" y="142875"/>
            <a:ext cx="500063"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6</a:t>
            </a:r>
          </a:p>
        </p:txBody>
      </p:sp>
      <p:pic>
        <p:nvPicPr>
          <p:cNvPr id="18449" name="Picture 72"/>
          <p:cNvPicPr>
            <a:picLocks noChangeAspect="1" noChangeArrowheads="1"/>
          </p:cNvPicPr>
          <p:nvPr/>
        </p:nvPicPr>
        <p:blipFill>
          <a:blip r:embed="rId3" cstate="print"/>
          <a:srcRect/>
          <a:stretch>
            <a:fillRect/>
          </a:stretch>
        </p:blipFill>
        <p:spPr bwMode="auto">
          <a:xfrm>
            <a:off x="2143125" y="2071688"/>
            <a:ext cx="6710363" cy="1571625"/>
          </a:xfrm>
          <a:prstGeom prst="rect">
            <a:avLst/>
          </a:prstGeom>
          <a:noFill/>
          <a:ln w="9525">
            <a:noFill/>
            <a:miter lim="800000"/>
            <a:headEnd/>
            <a:tailEnd/>
          </a:ln>
        </p:spPr>
      </p:pic>
      <p:pic>
        <p:nvPicPr>
          <p:cNvPr id="18450" name="Picture 74"/>
          <p:cNvPicPr>
            <a:picLocks noChangeAspect="1" noChangeArrowheads="1"/>
          </p:cNvPicPr>
          <p:nvPr/>
        </p:nvPicPr>
        <p:blipFill>
          <a:blip r:embed="rId4" cstate="print"/>
          <a:srcRect/>
          <a:stretch>
            <a:fillRect/>
          </a:stretch>
        </p:blipFill>
        <p:spPr bwMode="auto">
          <a:xfrm>
            <a:off x="2143125" y="4071938"/>
            <a:ext cx="6765925" cy="1020762"/>
          </a:xfrm>
          <a:prstGeom prst="rect">
            <a:avLst/>
          </a:prstGeom>
          <a:noFill/>
          <a:ln w="9525">
            <a:noFill/>
            <a:miter lim="800000"/>
            <a:headEnd/>
            <a:tailEnd/>
          </a:ln>
        </p:spPr>
      </p:pic>
      <p:pic>
        <p:nvPicPr>
          <p:cNvPr id="18451" name="Picture 75"/>
          <p:cNvPicPr>
            <a:picLocks noChangeAspect="1" noChangeArrowheads="1"/>
          </p:cNvPicPr>
          <p:nvPr/>
        </p:nvPicPr>
        <p:blipFill>
          <a:blip r:embed="rId5" cstate="print"/>
          <a:srcRect/>
          <a:stretch>
            <a:fillRect/>
          </a:stretch>
        </p:blipFill>
        <p:spPr bwMode="auto">
          <a:xfrm>
            <a:off x="2166938" y="5857875"/>
            <a:ext cx="6762750" cy="514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checkerboard(across)">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checkerboard(across)">
                                      <p:cBhvr>
                                        <p:cTn id="12" dur="5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449"/>
                                        </p:tgtEl>
                                        <p:attrNameLst>
                                          <p:attrName>style.visibility</p:attrName>
                                        </p:attrNameLst>
                                      </p:cBhvr>
                                      <p:to>
                                        <p:strVal val="visible"/>
                                      </p:to>
                                    </p:set>
                                    <p:animEffect transition="in" filter="checkerboard(across)">
                                      <p:cBhvr>
                                        <p:cTn id="17" dur="500"/>
                                        <p:tgtEl>
                                          <p:spTgt spid="1844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checkerboard(across)">
                                      <p:cBhvr>
                                        <p:cTn id="22" dur="500"/>
                                        <p:tgtEl>
                                          <p:spTgt spid="9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checkerboard(across)">
                                      <p:cBhvr>
                                        <p:cTn id="27" dur="500"/>
                                        <p:tgtEl>
                                          <p:spTgt spid="10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8450"/>
                                        </p:tgtEl>
                                        <p:attrNameLst>
                                          <p:attrName>style.visibility</p:attrName>
                                        </p:attrNameLst>
                                      </p:cBhvr>
                                      <p:to>
                                        <p:strVal val="visible"/>
                                      </p:to>
                                    </p:set>
                                    <p:animEffect transition="in" filter="checkerboard(across)">
                                      <p:cBhvr>
                                        <p:cTn id="32" dur="500"/>
                                        <p:tgtEl>
                                          <p:spTgt spid="1845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04"/>
                                        </p:tgtEl>
                                        <p:attrNameLst>
                                          <p:attrName>style.visibility</p:attrName>
                                        </p:attrNameLst>
                                      </p:cBhvr>
                                      <p:to>
                                        <p:strVal val="visible"/>
                                      </p:to>
                                    </p:set>
                                    <p:animEffect transition="in" filter="checkerboard(across)">
                                      <p:cBhvr>
                                        <p:cTn id="37" dur="500"/>
                                        <p:tgtEl>
                                          <p:spTgt spid="104"/>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8438"/>
                                        </p:tgtEl>
                                        <p:attrNameLst>
                                          <p:attrName>style.visibility</p:attrName>
                                        </p:attrNameLst>
                                      </p:cBhvr>
                                      <p:to>
                                        <p:strVal val="visible"/>
                                      </p:to>
                                    </p:set>
                                    <p:animEffect transition="in" filter="checkerboard(across)">
                                      <p:cBhvr>
                                        <p:cTn id="42" dur="500"/>
                                        <p:tgtEl>
                                          <p:spTgt spid="1843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animEffect transition="in" filter="checkerboard(across)">
                                      <p:cBhvr>
                                        <p:cTn id="47" dur="500"/>
                                        <p:tgtEl>
                                          <p:spTgt spid="98"/>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08"/>
                                        </p:tgtEl>
                                        <p:attrNameLst>
                                          <p:attrName>style.visibility</p:attrName>
                                        </p:attrNameLst>
                                      </p:cBhvr>
                                      <p:to>
                                        <p:strVal val="visible"/>
                                      </p:to>
                                    </p:set>
                                    <p:animEffect transition="in" filter="checkerboard(across)">
                                      <p:cBhvr>
                                        <p:cTn id="52" dur="500"/>
                                        <p:tgtEl>
                                          <p:spTgt spid="10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8451"/>
                                        </p:tgtEl>
                                        <p:attrNameLst>
                                          <p:attrName>style.visibility</p:attrName>
                                        </p:attrNameLst>
                                      </p:cBhvr>
                                      <p:to>
                                        <p:strVal val="visible"/>
                                      </p:to>
                                    </p:set>
                                    <p:animEffect transition="in" filter="checkerboard(across)">
                                      <p:cBhvr>
                                        <p:cTn id="57" dur="500"/>
                                        <p:tgtEl>
                                          <p:spTgt spid="18451"/>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05"/>
                                        </p:tgtEl>
                                        <p:attrNameLst>
                                          <p:attrName>style.visibility</p:attrName>
                                        </p:attrNameLst>
                                      </p:cBhvr>
                                      <p:to>
                                        <p:strVal val="visible"/>
                                      </p:to>
                                    </p:set>
                                    <p:animEffect transition="in" filter="checkerboard(across)">
                                      <p:cBhvr>
                                        <p:cTn id="62" dur="500"/>
                                        <p:tgtEl>
                                          <p:spTgt spid="105"/>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8441"/>
                                        </p:tgtEl>
                                        <p:attrNameLst>
                                          <p:attrName>style.visibility</p:attrName>
                                        </p:attrNameLst>
                                      </p:cBhvr>
                                      <p:to>
                                        <p:strVal val="visible"/>
                                      </p:to>
                                    </p:set>
                                    <p:animEffect transition="in" filter="checkerboard(across)">
                                      <p:cBhvr>
                                        <p:cTn id="67" dur="5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18438" grpId="0"/>
      <p:bldP spid="18441" grpId="0"/>
      <p:bldP spid="106" grpId="0" animBg="1"/>
      <p:bldP spid="107" grpId="0" animBg="1"/>
      <p:bldP spid="1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bwMode="auto">
          <a:xfrm>
            <a:off x="0" y="6000750"/>
            <a:ext cx="9144000" cy="857250"/>
          </a:xfrm>
          <a:prstGeom prst="rect">
            <a:avLst/>
          </a:prstGeom>
          <a:solidFill>
            <a:schemeClr val="bg1"/>
          </a:solidFill>
          <a:ln w="9525">
            <a:noFill/>
            <a:miter lim="800000"/>
            <a:headEnd/>
            <a:tailEnd/>
          </a:ln>
        </p:spPr>
        <p:txBody>
          <a:bodyPr anchor="ctr"/>
          <a:lstStyle/>
          <a:p>
            <a:pPr eaLnBrk="0" hangingPunct="0">
              <a:lnSpc>
                <a:spcPct val="120000"/>
              </a:lnSpc>
              <a:defRPr/>
            </a:pPr>
            <a:r>
              <a:rPr lang="fr-FR" sz="2000" dirty="0">
                <a:ea typeface="+mj-ea"/>
                <a:cs typeface="Arial" charset="0"/>
              </a:rPr>
              <a:t>  </a:t>
            </a:r>
          </a:p>
        </p:txBody>
      </p:sp>
      <p:sp>
        <p:nvSpPr>
          <p:cNvPr id="4" name="Titre 1"/>
          <p:cNvSpPr txBox="1">
            <a:spLocks/>
          </p:cNvSpPr>
          <p:nvPr/>
        </p:nvSpPr>
        <p:spPr bwMode="auto">
          <a:xfrm>
            <a:off x="1285875" y="1214438"/>
            <a:ext cx="7858125" cy="500062"/>
          </a:xfrm>
          <a:prstGeom prst="rect">
            <a:avLst/>
          </a:prstGeom>
          <a:solidFill>
            <a:schemeClr val="bg1"/>
          </a:solidFill>
          <a:ln w="9525">
            <a:noFill/>
            <a:miter lim="800000"/>
            <a:headEnd/>
            <a:tailEnd/>
          </a:ln>
        </p:spPr>
        <p:txBody>
          <a:bodyPr anchor="ctr"/>
          <a:lstStyle/>
          <a:p>
            <a:pPr eaLnBrk="0" hangingPunct="0">
              <a:lnSpc>
                <a:spcPct val="120000"/>
              </a:lnSpc>
              <a:defRPr/>
            </a:pPr>
            <a:r>
              <a:rPr lang="fr-FR" sz="2400" b="1" dirty="0">
                <a:ea typeface="+mj-ea"/>
                <a:cs typeface="Arial" charset="0"/>
              </a:rPr>
              <a:t>Le covoiturage : </a:t>
            </a:r>
            <a:r>
              <a:rPr lang="fr-FR" sz="2400" dirty="0">
                <a:ea typeface="+mj-ea"/>
                <a:cs typeface="Arial" charset="0"/>
              </a:rPr>
              <a:t>quelques exemples…</a:t>
            </a:r>
          </a:p>
        </p:txBody>
      </p:sp>
      <p:sp>
        <p:nvSpPr>
          <p:cNvPr id="6" name="Flèche droite 5"/>
          <p:cNvSpPr/>
          <p:nvPr/>
        </p:nvSpPr>
        <p:spPr>
          <a:xfrm>
            <a:off x="214313" y="1285875"/>
            <a:ext cx="1000125" cy="35718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9461" name="Picture 4"/>
          <p:cNvPicPr>
            <a:picLocks noChangeAspect="1" noChangeArrowheads="1"/>
          </p:cNvPicPr>
          <p:nvPr/>
        </p:nvPicPr>
        <p:blipFill>
          <a:blip r:embed="rId3" cstate="print"/>
          <a:srcRect/>
          <a:stretch>
            <a:fillRect/>
          </a:stretch>
        </p:blipFill>
        <p:spPr bwMode="auto">
          <a:xfrm>
            <a:off x="0" y="1928813"/>
            <a:ext cx="5332413" cy="3357562"/>
          </a:xfrm>
          <a:prstGeom prst="rect">
            <a:avLst/>
          </a:prstGeom>
          <a:noFill/>
          <a:ln w="9525">
            <a:noFill/>
            <a:miter lim="800000"/>
            <a:headEnd/>
            <a:tailEnd/>
          </a:ln>
        </p:spPr>
      </p:pic>
      <p:pic>
        <p:nvPicPr>
          <p:cNvPr id="19462" name="Picture 6" descr="C:\Documents and Settings\Stéphane\Bureau\Centre_Hospitalier_Bretagne_Atlantique.jpg"/>
          <p:cNvPicPr>
            <a:picLocks noChangeAspect="1" noChangeArrowheads="1"/>
          </p:cNvPicPr>
          <p:nvPr/>
        </p:nvPicPr>
        <p:blipFill>
          <a:blip r:embed="rId4" cstate="print">
            <a:lum bright="20000"/>
          </a:blip>
          <a:srcRect/>
          <a:stretch>
            <a:fillRect/>
          </a:stretch>
        </p:blipFill>
        <p:spPr bwMode="auto">
          <a:xfrm>
            <a:off x="4714875" y="3532188"/>
            <a:ext cx="4429125" cy="3325812"/>
          </a:xfrm>
          <a:prstGeom prst="rect">
            <a:avLst/>
          </a:prstGeom>
          <a:noFill/>
          <a:ln w="9525">
            <a:noFill/>
            <a:miter lim="800000"/>
            <a:headEnd/>
            <a:tailEnd/>
          </a:ln>
        </p:spPr>
      </p:pic>
      <p:pic>
        <p:nvPicPr>
          <p:cNvPr id="19463" name="Picture 7" descr="C:\Documents and Settings\Stéphane\Bureau\Covoiturage_Le_Prozo.jpg"/>
          <p:cNvPicPr>
            <a:picLocks noChangeAspect="1" noChangeArrowheads="1"/>
          </p:cNvPicPr>
          <p:nvPr/>
        </p:nvPicPr>
        <p:blipFill>
          <a:blip r:embed="rId5" cstate="print"/>
          <a:srcRect/>
          <a:stretch>
            <a:fillRect/>
          </a:stretch>
        </p:blipFill>
        <p:spPr bwMode="auto">
          <a:xfrm>
            <a:off x="7072313" y="1425575"/>
            <a:ext cx="2071687" cy="2136775"/>
          </a:xfrm>
          <a:prstGeom prst="rect">
            <a:avLst/>
          </a:prstGeom>
          <a:noFill/>
          <a:ln w="9525">
            <a:noFill/>
            <a:miter lim="800000"/>
            <a:headEnd/>
            <a:tailEnd/>
          </a:ln>
        </p:spPr>
      </p:pic>
      <p:sp>
        <p:nvSpPr>
          <p:cNvPr id="19464" name="Rectangle 5"/>
          <p:cNvSpPr>
            <a:spLocks noChangeArrowheads="1"/>
          </p:cNvSpPr>
          <p:nvPr/>
        </p:nvSpPr>
        <p:spPr bwMode="auto">
          <a:xfrm>
            <a:off x="0" y="21431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3. Une nouvelle place pour la voiture ? </a:t>
            </a:r>
          </a:p>
        </p:txBody>
      </p:sp>
      <p:sp>
        <p:nvSpPr>
          <p:cNvPr id="8" name="Titre 1"/>
          <p:cNvSpPr txBox="1">
            <a:spLocks/>
          </p:cNvSpPr>
          <p:nvPr/>
        </p:nvSpPr>
        <p:spPr bwMode="auto">
          <a:xfrm>
            <a:off x="8215313" y="142875"/>
            <a:ext cx="714375"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7</a:t>
            </a:r>
          </a:p>
        </p:txBody>
      </p:sp>
      <p:sp>
        <p:nvSpPr>
          <p:cNvPr id="9" name="Titre 1"/>
          <p:cNvSpPr txBox="1">
            <a:spLocks/>
          </p:cNvSpPr>
          <p:nvPr/>
        </p:nvSpPr>
        <p:spPr bwMode="auto">
          <a:xfrm>
            <a:off x="0" y="5357813"/>
            <a:ext cx="4429125" cy="357187"/>
          </a:xfrm>
          <a:prstGeom prst="rect">
            <a:avLst/>
          </a:prstGeom>
          <a:solidFill>
            <a:schemeClr val="bg1"/>
          </a:solidFill>
          <a:ln w="9525">
            <a:noFill/>
            <a:miter lim="800000"/>
            <a:headEnd/>
            <a:tailEnd/>
          </a:ln>
        </p:spPr>
        <p:txBody>
          <a:bodyPr anchor="ctr"/>
          <a:lstStyle/>
          <a:p>
            <a:pPr eaLnBrk="0" hangingPunct="0">
              <a:lnSpc>
                <a:spcPct val="120000"/>
              </a:lnSpc>
              <a:defRPr/>
            </a:pPr>
            <a:r>
              <a:rPr lang="fr-FR" sz="1200" i="1" dirty="0">
                <a:ea typeface="+mj-ea"/>
                <a:cs typeface="Arial" charset="0"/>
              </a:rPr>
              <a:t>Centrale de covoiturage de la M2A </a:t>
            </a:r>
          </a:p>
        </p:txBody>
      </p:sp>
      <p:sp>
        <p:nvSpPr>
          <p:cNvPr id="10" name="Titre 1"/>
          <p:cNvSpPr txBox="1">
            <a:spLocks/>
          </p:cNvSpPr>
          <p:nvPr/>
        </p:nvSpPr>
        <p:spPr bwMode="auto">
          <a:xfrm>
            <a:off x="3071813" y="5643563"/>
            <a:ext cx="1643062" cy="571500"/>
          </a:xfrm>
          <a:prstGeom prst="rect">
            <a:avLst/>
          </a:prstGeom>
          <a:solidFill>
            <a:schemeClr val="bg1"/>
          </a:solidFill>
          <a:ln w="9525">
            <a:noFill/>
            <a:miter lim="800000"/>
            <a:headEnd/>
            <a:tailEnd/>
          </a:ln>
        </p:spPr>
        <p:txBody>
          <a:bodyPr anchor="ctr"/>
          <a:lstStyle/>
          <a:p>
            <a:pPr eaLnBrk="0" hangingPunct="0">
              <a:lnSpc>
                <a:spcPct val="120000"/>
              </a:lnSpc>
              <a:defRPr/>
            </a:pPr>
            <a:r>
              <a:rPr lang="fr-FR" sz="1200" i="1" dirty="0">
                <a:ea typeface="+mj-ea"/>
                <a:cs typeface="Arial" charset="0"/>
              </a:rPr>
              <a:t>Aire de covoiturage dans le Morbihan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re 1"/>
          <p:cNvSpPr txBox="1">
            <a:spLocks/>
          </p:cNvSpPr>
          <p:nvPr/>
        </p:nvSpPr>
        <p:spPr bwMode="auto">
          <a:xfrm>
            <a:off x="0" y="6000750"/>
            <a:ext cx="9144000" cy="857250"/>
          </a:xfrm>
          <a:prstGeom prst="rect">
            <a:avLst/>
          </a:prstGeom>
          <a:solidFill>
            <a:schemeClr val="bg1"/>
          </a:solidFill>
          <a:ln w="9525">
            <a:noFill/>
            <a:miter lim="800000"/>
            <a:headEnd/>
            <a:tailEnd/>
          </a:ln>
        </p:spPr>
        <p:txBody>
          <a:bodyPr anchor="ctr"/>
          <a:lstStyle/>
          <a:p>
            <a:pPr eaLnBrk="0" hangingPunct="0">
              <a:lnSpc>
                <a:spcPct val="120000"/>
              </a:lnSpc>
              <a:defRPr/>
            </a:pPr>
            <a:r>
              <a:rPr lang="fr-FR" sz="2000" dirty="0">
                <a:ea typeface="+mj-ea"/>
                <a:cs typeface="Arial" charset="0"/>
              </a:rPr>
              <a:t>  </a:t>
            </a:r>
          </a:p>
        </p:txBody>
      </p:sp>
      <p:sp>
        <p:nvSpPr>
          <p:cNvPr id="20483" name="Rectangle 5"/>
          <p:cNvSpPr>
            <a:spLocks noChangeArrowheads="1"/>
          </p:cNvSpPr>
          <p:nvPr/>
        </p:nvSpPr>
        <p:spPr bwMode="auto">
          <a:xfrm>
            <a:off x="0" y="21431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3. Une nouvelle place pour la voiture ? </a:t>
            </a:r>
          </a:p>
        </p:txBody>
      </p:sp>
      <p:sp>
        <p:nvSpPr>
          <p:cNvPr id="8" name="Titre 1"/>
          <p:cNvSpPr txBox="1">
            <a:spLocks/>
          </p:cNvSpPr>
          <p:nvPr/>
        </p:nvSpPr>
        <p:spPr bwMode="auto">
          <a:xfrm>
            <a:off x="8215313" y="142875"/>
            <a:ext cx="714375"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8</a:t>
            </a:r>
          </a:p>
        </p:txBody>
      </p:sp>
      <p:sp>
        <p:nvSpPr>
          <p:cNvPr id="11" name="Titre 1"/>
          <p:cNvSpPr txBox="1">
            <a:spLocks/>
          </p:cNvSpPr>
          <p:nvPr/>
        </p:nvSpPr>
        <p:spPr bwMode="auto">
          <a:xfrm>
            <a:off x="1285875" y="1143000"/>
            <a:ext cx="7858125" cy="500063"/>
          </a:xfrm>
          <a:prstGeom prst="rect">
            <a:avLst/>
          </a:prstGeom>
          <a:solidFill>
            <a:schemeClr val="bg1"/>
          </a:solidFill>
          <a:ln w="9525">
            <a:noFill/>
            <a:miter lim="800000"/>
            <a:headEnd/>
            <a:tailEnd/>
          </a:ln>
        </p:spPr>
        <p:txBody>
          <a:bodyPr anchor="ctr"/>
          <a:lstStyle/>
          <a:p>
            <a:pPr eaLnBrk="0" hangingPunct="0">
              <a:lnSpc>
                <a:spcPct val="120000"/>
              </a:lnSpc>
              <a:defRPr/>
            </a:pPr>
            <a:r>
              <a:rPr lang="fr-FR" sz="2400" b="1" dirty="0">
                <a:ea typeface="+mj-ea"/>
                <a:cs typeface="Arial" charset="0"/>
              </a:rPr>
              <a:t>Le covoiturage : </a:t>
            </a:r>
            <a:r>
              <a:rPr lang="fr-FR" sz="2400" dirty="0">
                <a:ea typeface="+mj-ea"/>
                <a:cs typeface="Arial" charset="0"/>
              </a:rPr>
              <a:t>quelques exemples…</a:t>
            </a:r>
          </a:p>
        </p:txBody>
      </p:sp>
      <p:sp>
        <p:nvSpPr>
          <p:cNvPr id="12" name="Flèche droite 11"/>
          <p:cNvSpPr/>
          <p:nvPr/>
        </p:nvSpPr>
        <p:spPr>
          <a:xfrm>
            <a:off x="214313" y="1214438"/>
            <a:ext cx="1000125" cy="35718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0487" name="Picture 2" descr="C:\Documents and Settings\Stéphane\Bureau\HOV_Lane.jpg"/>
          <p:cNvPicPr>
            <a:picLocks noChangeAspect="1" noChangeArrowheads="1"/>
          </p:cNvPicPr>
          <p:nvPr/>
        </p:nvPicPr>
        <p:blipFill>
          <a:blip r:embed="rId3" cstate="print"/>
          <a:srcRect/>
          <a:stretch>
            <a:fillRect/>
          </a:stretch>
        </p:blipFill>
        <p:spPr bwMode="auto">
          <a:xfrm>
            <a:off x="0" y="4071938"/>
            <a:ext cx="3714750" cy="2786062"/>
          </a:xfrm>
          <a:prstGeom prst="rect">
            <a:avLst/>
          </a:prstGeom>
          <a:noFill/>
          <a:ln w="9525">
            <a:noFill/>
            <a:miter lim="800000"/>
            <a:headEnd/>
            <a:tailEnd/>
          </a:ln>
        </p:spPr>
      </p:pic>
      <p:pic>
        <p:nvPicPr>
          <p:cNvPr id="20488" name="Picture 3" descr="C:\Documents and Settings\Stéphane\Bureau\150px-Covoiturage_panneau_svg.png"/>
          <p:cNvPicPr>
            <a:picLocks noChangeAspect="1" noChangeArrowheads="1"/>
          </p:cNvPicPr>
          <p:nvPr/>
        </p:nvPicPr>
        <p:blipFill>
          <a:blip r:embed="rId4" cstate="print"/>
          <a:srcRect/>
          <a:stretch>
            <a:fillRect/>
          </a:stretch>
        </p:blipFill>
        <p:spPr bwMode="auto">
          <a:xfrm>
            <a:off x="785813" y="2286000"/>
            <a:ext cx="2143125" cy="1714500"/>
          </a:xfrm>
          <a:prstGeom prst="rect">
            <a:avLst/>
          </a:prstGeom>
          <a:noFill/>
          <a:ln w="9525">
            <a:noFill/>
            <a:miter lim="800000"/>
            <a:headEnd/>
            <a:tailEnd/>
          </a:ln>
        </p:spPr>
      </p:pic>
      <p:pic>
        <p:nvPicPr>
          <p:cNvPr id="20489" name="Picture 4" descr="C:\Documents and Settings\Stéphane\Bureau\High-occupancy_vehicle_lane.png"/>
          <p:cNvPicPr>
            <a:picLocks noChangeAspect="1" noChangeArrowheads="1"/>
          </p:cNvPicPr>
          <p:nvPr/>
        </p:nvPicPr>
        <p:blipFill>
          <a:blip r:embed="rId5" cstate="print"/>
          <a:srcRect/>
          <a:stretch>
            <a:fillRect/>
          </a:stretch>
        </p:blipFill>
        <p:spPr bwMode="auto">
          <a:xfrm>
            <a:off x="6715125" y="5715000"/>
            <a:ext cx="1143000" cy="1143000"/>
          </a:xfrm>
          <a:prstGeom prst="rect">
            <a:avLst/>
          </a:prstGeom>
          <a:noFill/>
          <a:ln w="9525">
            <a:noFill/>
            <a:miter lim="800000"/>
            <a:headEnd/>
            <a:tailEnd/>
          </a:ln>
        </p:spPr>
      </p:pic>
      <p:sp>
        <p:nvSpPr>
          <p:cNvPr id="20490" name="Rectangle 17"/>
          <p:cNvSpPr>
            <a:spLocks noChangeArrowheads="1"/>
          </p:cNvSpPr>
          <p:nvPr/>
        </p:nvSpPr>
        <p:spPr bwMode="auto">
          <a:xfrm>
            <a:off x="500063" y="1785938"/>
            <a:ext cx="2857500" cy="369887"/>
          </a:xfrm>
          <a:prstGeom prst="rect">
            <a:avLst/>
          </a:prstGeom>
          <a:noFill/>
          <a:ln w="9525">
            <a:noFill/>
            <a:miter lim="800000"/>
            <a:headEnd/>
            <a:tailEnd/>
          </a:ln>
        </p:spPr>
        <p:txBody>
          <a:bodyPr>
            <a:spAutoFit/>
          </a:bodyPr>
          <a:lstStyle/>
          <a:p>
            <a:r>
              <a:rPr lang="fr-FR"/>
              <a:t>En Amérique du Nord</a:t>
            </a:r>
          </a:p>
        </p:txBody>
      </p:sp>
      <p:sp>
        <p:nvSpPr>
          <p:cNvPr id="20491" name="Rectangle 18"/>
          <p:cNvSpPr>
            <a:spLocks noChangeArrowheads="1"/>
          </p:cNvSpPr>
          <p:nvPr/>
        </p:nvSpPr>
        <p:spPr bwMode="auto">
          <a:xfrm>
            <a:off x="4857750" y="1785938"/>
            <a:ext cx="4286250" cy="369887"/>
          </a:xfrm>
          <a:prstGeom prst="rect">
            <a:avLst/>
          </a:prstGeom>
          <a:noFill/>
          <a:ln w="9525">
            <a:noFill/>
            <a:miter lim="800000"/>
            <a:headEnd/>
            <a:tailEnd/>
          </a:ln>
        </p:spPr>
        <p:txBody>
          <a:bodyPr>
            <a:spAutoFit/>
          </a:bodyPr>
          <a:lstStyle/>
          <a:p>
            <a:r>
              <a:rPr lang="fr-FR"/>
              <a:t>L’auto-stop organisé</a:t>
            </a:r>
          </a:p>
        </p:txBody>
      </p:sp>
      <p:pic>
        <p:nvPicPr>
          <p:cNvPr id="20492" name="Picture 5"/>
          <p:cNvPicPr>
            <a:picLocks noChangeAspect="1" noChangeArrowheads="1"/>
          </p:cNvPicPr>
          <p:nvPr/>
        </p:nvPicPr>
        <p:blipFill>
          <a:blip r:embed="rId6" cstate="print"/>
          <a:srcRect/>
          <a:stretch>
            <a:fillRect/>
          </a:stretch>
        </p:blipFill>
        <p:spPr bwMode="auto">
          <a:xfrm>
            <a:off x="4857750" y="2143125"/>
            <a:ext cx="4286250" cy="3211513"/>
          </a:xfrm>
          <a:prstGeom prst="rect">
            <a:avLst/>
          </a:prstGeom>
          <a:noFill/>
          <a:ln w="9525">
            <a:noFill/>
            <a:miter lim="800000"/>
            <a:headEnd/>
            <a:tailEnd/>
          </a:ln>
        </p:spPr>
      </p:pic>
      <p:sp>
        <p:nvSpPr>
          <p:cNvPr id="20493" name="Rectangle 17"/>
          <p:cNvSpPr>
            <a:spLocks noChangeArrowheads="1"/>
          </p:cNvSpPr>
          <p:nvPr/>
        </p:nvSpPr>
        <p:spPr bwMode="auto">
          <a:xfrm>
            <a:off x="6643688" y="5357813"/>
            <a:ext cx="1714500" cy="369887"/>
          </a:xfrm>
          <a:prstGeom prst="rect">
            <a:avLst/>
          </a:prstGeom>
          <a:noFill/>
          <a:ln w="9525">
            <a:noFill/>
            <a:miter lim="800000"/>
            <a:headEnd/>
            <a:tailEnd/>
          </a:ln>
        </p:spPr>
        <p:txBody>
          <a:bodyPr>
            <a:spAutoFit/>
          </a:bodyPr>
          <a:lstStyle/>
          <a:p>
            <a:r>
              <a:rPr lang="fr-FR"/>
              <a:t>En Norvège…  </a:t>
            </a:r>
          </a:p>
        </p:txBody>
      </p:sp>
      <p:pic>
        <p:nvPicPr>
          <p:cNvPr id="20494" name="Picture 12" descr="C:\Documents and Settings\Stéphane\Bureau\pg37_HOVlane_175x150.jpg"/>
          <p:cNvPicPr>
            <a:picLocks noChangeAspect="1" noChangeArrowheads="1"/>
          </p:cNvPicPr>
          <p:nvPr/>
        </p:nvPicPr>
        <p:blipFill>
          <a:blip r:embed="rId7" cstate="print"/>
          <a:srcRect/>
          <a:stretch>
            <a:fillRect/>
          </a:stretch>
        </p:blipFill>
        <p:spPr bwMode="auto">
          <a:xfrm>
            <a:off x="3857625" y="5265738"/>
            <a:ext cx="1857375" cy="1592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txBox="1">
            <a:spLocks/>
          </p:cNvSpPr>
          <p:nvPr/>
        </p:nvSpPr>
        <p:spPr bwMode="auto">
          <a:xfrm>
            <a:off x="0" y="6000750"/>
            <a:ext cx="9144000" cy="857250"/>
          </a:xfrm>
          <a:prstGeom prst="rect">
            <a:avLst/>
          </a:prstGeom>
          <a:solidFill>
            <a:schemeClr val="bg1"/>
          </a:solidFill>
          <a:ln w="9525">
            <a:noFill/>
            <a:miter lim="800000"/>
            <a:headEnd/>
            <a:tailEnd/>
          </a:ln>
        </p:spPr>
        <p:txBody>
          <a:bodyPr anchor="ctr"/>
          <a:lstStyle/>
          <a:p>
            <a:pPr eaLnBrk="0" hangingPunct="0">
              <a:lnSpc>
                <a:spcPct val="120000"/>
              </a:lnSpc>
              <a:defRPr/>
            </a:pPr>
            <a:r>
              <a:rPr lang="fr-FR" sz="2000" dirty="0">
                <a:ea typeface="+mj-ea"/>
                <a:cs typeface="Arial" charset="0"/>
              </a:rPr>
              <a:t>  </a:t>
            </a:r>
          </a:p>
        </p:txBody>
      </p:sp>
      <p:sp>
        <p:nvSpPr>
          <p:cNvPr id="4" name="Titre 1"/>
          <p:cNvSpPr txBox="1">
            <a:spLocks/>
          </p:cNvSpPr>
          <p:nvPr/>
        </p:nvSpPr>
        <p:spPr bwMode="auto">
          <a:xfrm>
            <a:off x="1285875" y="1214438"/>
            <a:ext cx="7858125" cy="500062"/>
          </a:xfrm>
          <a:prstGeom prst="rect">
            <a:avLst/>
          </a:prstGeom>
          <a:solidFill>
            <a:schemeClr val="bg1"/>
          </a:solidFill>
          <a:ln w="9525">
            <a:noFill/>
            <a:miter lim="800000"/>
            <a:headEnd/>
            <a:tailEnd/>
          </a:ln>
        </p:spPr>
        <p:txBody>
          <a:bodyPr anchor="ctr"/>
          <a:lstStyle/>
          <a:p>
            <a:pPr eaLnBrk="0" hangingPunct="0">
              <a:lnSpc>
                <a:spcPct val="120000"/>
              </a:lnSpc>
              <a:defRPr/>
            </a:pPr>
            <a:r>
              <a:rPr lang="fr-FR" sz="2400" b="1" dirty="0">
                <a:ea typeface="+mj-ea"/>
                <a:cs typeface="Arial" charset="0"/>
              </a:rPr>
              <a:t>L’auto-partage</a:t>
            </a:r>
            <a:endParaRPr lang="fr-FR" sz="2400" i="1" dirty="0">
              <a:ea typeface="+mj-ea"/>
              <a:cs typeface="Arial" charset="0"/>
            </a:endParaRPr>
          </a:p>
        </p:txBody>
      </p:sp>
      <p:sp>
        <p:nvSpPr>
          <p:cNvPr id="6" name="Flèche droite 5"/>
          <p:cNvSpPr/>
          <p:nvPr/>
        </p:nvSpPr>
        <p:spPr>
          <a:xfrm>
            <a:off x="214313" y="1285875"/>
            <a:ext cx="1000125" cy="35718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21509" name="Picture 6" descr="C:\Documents and Settings\Stéphane\Bureau\mobility-flotte_large.jpg"/>
          <p:cNvPicPr>
            <a:picLocks noChangeAspect="1" noChangeArrowheads="1"/>
          </p:cNvPicPr>
          <p:nvPr/>
        </p:nvPicPr>
        <p:blipFill>
          <a:blip r:embed="rId3" cstate="print"/>
          <a:srcRect/>
          <a:stretch>
            <a:fillRect/>
          </a:stretch>
        </p:blipFill>
        <p:spPr bwMode="auto">
          <a:xfrm>
            <a:off x="6215063" y="4929188"/>
            <a:ext cx="2928937" cy="1952625"/>
          </a:xfrm>
          <a:prstGeom prst="rect">
            <a:avLst/>
          </a:prstGeom>
          <a:noFill/>
          <a:ln w="9525">
            <a:noFill/>
            <a:miter lim="800000"/>
            <a:headEnd/>
            <a:tailEnd/>
          </a:ln>
        </p:spPr>
      </p:pic>
      <p:sp>
        <p:nvSpPr>
          <p:cNvPr id="21510" name="Rectangle 5"/>
          <p:cNvSpPr>
            <a:spLocks noChangeArrowheads="1"/>
          </p:cNvSpPr>
          <p:nvPr/>
        </p:nvSpPr>
        <p:spPr bwMode="auto">
          <a:xfrm>
            <a:off x="0" y="214313"/>
            <a:ext cx="9144000" cy="519112"/>
          </a:xfrm>
          <a:prstGeom prst="rect">
            <a:avLst/>
          </a:prstGeom>
          <a:noFill/>
          <a:ln w="9525">
            <a:noFill/>
            <a:miter lim="800000"/>
            <a:headEnd/>
            <a:tailEnd/>
          </a:ln>
        </p:spPr>
        <p:txBody>
          <a:bodyPr>
            <a:spAutoFit/>
          </a:bodyPr>
          <a:lstStyle/>
          <a:p>
            <a:pPr algn="ctr"/>
            <a:r>
              <a:rPr lang="fr-FR" sz="2800" b="1">
                <a:solidFill>
                  <a:srgbClr val="B01821"/>
                </a:solidFill>
                <a:cs typeface="Arial" charset="0"/>
              </a:rPr>
              <a:t>3. Une nouvelle place pour la voiture ? </a:t>
            </a:r>
          </a:p>
        </p:txBody>
      </p:sp>
      <p:sp>
        <p:nvSpPr>
          <p:cNvPr id="8" name="Titre 1"/>
          <p:cNvSpPr txBox="1">
            <a:spLocks/>
          </p:cNvSpPr>
          <p:nvPr/>
        </p:nvSpPr>
        <p:spPr bwMode="auto">
          <a:xfrm>
            <a:off x="8286750" y="142875"/>
            <a:ext cx="642938" cy="571500"/>
          </a:xfrm>
          <a:prstGeom prst="rect">
            <a:avLst/>
          </a:prstGeom>
          <a:solidFill>
            <a:schemeClr val="bg1"/>
          </a:solidFill>
          <a:ln w="9525">
            <a:noFill/>
            <a:miter lim="800000"/>
            <a:headEnd/>
            <a:tailEnd/>
          </a:ln>
        </p:spPr>
        <p:txBody>
          <a:bodyPr anchor="ctr"/>
          <a:lstStyle/>
          <a:p>
            <a:pPr algn="ctr" eaLnBrk="0" hangingPunct="0">
              <a:lnSpc>
                <a:spcPct val="120000"/>
              </a:lnSpc>
              <a:defRPr/>
            </a:pPr>
            <a:r>
              <a:rPr lang="fr-FR" sz="2800" b="1" dirty="0">
                <a:ea typeface="+mj-ea"/>
                <a:cs typeface="Arial" charset="0"/>
              </a:rPr>
              <a:t>9</a:t>
            </a:r>
          </a:p>
        </p:txBody>
      </p:sp>
      <p:pic>
        <p:nvPicPr>
          <p:cNvPr id="21512" name="Picture 10"/>
          <p:cNvPicPr>
            <a:picLocks noChangeAspect="1" noChangeArrowheads="1"/>
          </p:cNvPicPr>
          <p:nvPr/>
        </p:nvPicPr>
        <p:blipFill>
          <a:blip r:embed="rId4" cstate="print"/>
          <a:srcRect b="5930"/>
          <a:stretch>
            <a:fillRect/>
          </a:stretch>
        </p:blipFill>
        <p:spPr bwMode="auto">
          <a:xfrm>
            <a:off x="1357313" y="1714500"/>
            <a:ext cx="6929437" cy="3071813"/>
          </a:xfrm>
          <a:prstGeom prst="rect">
            <a:avLst/>
          </a:prstGeom>
          <a:noFill/>
          <a:ln w="9525">
            <a:noFill/>
            <a:miter lim="800000"/>
            <a:headEnd/>
            <a:tailEnd/>
          </a:ln>
        </p:spPr>
      </p:pic>
      <p:pic>
        <p:nvPicPr>
          <p:cNvPr id="21513" name="Picture 10"/>
          <p:cNvPicPr>
            <a:picLocks noChangeAspect="1" noChangeArrowheads="1"/>
          </p:cNvPicPr>
          <p:nvPr/>
        </p:nvPicPr>
        <p:blipFill>
          <a:blip r:embed="rId5" cstate="print"/>
          <a:srcRect l="56250" t="61667" r="23438" b="14166"/>
          <a:stretch>
            <a:fillRect/>
          </a:stretch>
        </p:blipFill>
        <p:spPr bwMode="auto">
          <a:xfrm>
            <a:off x="1000125" y="4786313"/>
            <a:ext cx="2786063" cy="2071687"/>
          </a:xfrm>
          <a:prstGeom prst="rect">
            <a:avLst/>
          </a:prstGeom>
          <a:noFill/>
          <a:ln w="9525">
            <a:noFill/>
            <a:miter lim="800000"/>
            <a:headEnd/>
            <a:tailEnd/>
          </a:ln>
        </p:spPr>
      </p:pic>
      <p:pic>
        <p:nvPicPr>
          <p:cNvPr id="21514" name="Image 6" descr="totem-300F2.jpg.jpg"/>
          <p:cNvPicPr>
            <a:picLocks noChangeAspect="1" noChangeArrowheads="1"/>
          </p:cNvPicPr>
          <p:nvPr/>
        </p:nvPicPr>
        <p:blipFill>
          <a:blip r:embed="rId6" cstate="print">
            <a:lum bright="10000"/>
          </a:blip>
          <a:srcRect b="25011"/>
          <a:stretch>
            <a:fillRect/>
          </a:stretch>
        </p:blipFill>
        <p:spPr bwMode="auto">
          <a:xfrm>
            <a:off x="0" y="1857375"/>
            <a:ext cx="1016000" cy="5072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opie de Modele Diapora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Copie de Modele Diaporama</Template>
  <TotalTime>4699</TotalTime>
  <Words>2985</Words>
  <Application>Microsoft Office PowerPoint</Application>
  <PresentationFormat>Affichage à l'écran (4:3)</PresentationFormat>
  <Paragraphs>253</Paragraphs>
  <Slides>18</Slides>
  <Notes>18</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18</vt:i4>
      </vt:variant>
    </vt:vector>
  </HeadingPairs>
  <TitlesOfParts>
    <vt:vector size="24" baseType="lpstr">
      <vt:lpstr>Arial</vt:lpstr>
      <vt:lpstr>Calibri</vt:lpstr>
      <vt:lpstr>Wingdings</vt:lpstr>
      <vt:lpstr>Times New Roman</vt:lpstr>
      <vt:lpstr>Copie de Modele Diaporama</vt:lpstr>
      <vt:lpstr>Conception personnalisée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Stéphane DREYER</dc:creator>
  <cp:lastModifiedBy>Roxane</cp:lastModifiedBy>
  <cp:revision>418</cp:revision>
  <dcterms:created xsi:type="dcterms:W3CDTF">2008-09-09T05:28:07Z</dcterms:created>
  <dcterms:modified xsi:type="dcterms:W3CDTF">2011-06-14T14:34:22Z</dcterms:modified>
</cp:coreProperties>
</file>