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96100" cy="10033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143"/>
    <a:srgbClr val="FFCC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12" autoAdjust="0"/>
  </p:normalViewPr>
  <p:slideViewPr>
    <p:cSldViewPr>
      <p:cViewPr varScale="1">
        <p:scale>
          <a:sx n="74" d="100"/>
          <a:sy n="74" d="100"/>
        </p:scale>
        <p:origin x="-10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aurm\Echanges\3%20ETUDES\ASSISTANCE%20MEMBRES\HABS%20-%20Projections%20scolaires\SOU\Mod&#232;le%20janvier%20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aurm\Echanges\3%20ETUDES\ASSISTANCE%20MEMBRES\HABS%20-%20Projections%20scolaires\SOU\Mod&#232;le%20janvier%20200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aurm\Echanges\3%20ETUDES\ASSISTANCE%20MEMBRES\HABS%20-%20Projections%20scolaires\SOU\Mod&#232;le%20janvier%20200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aurm\Echanges\3%20ETUDES\ASSISTANCE%20MEMBRES\HABS%20-%20Projections%20scolaires\SOU\Mod&#232;le%20janvier%20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6.0462046204620541E-2"/>
          <c:y val="1.9797306358602985E-2"/>
          <c:w val="0.91290847381394125"/>
          <c:h val="0.91073552729529361"/>
        </c:manualLayout>
      </c:layout>
      <c:scatterChart>
        <c:scatterStyle val="lineMarker"/>
        <c:ser>
          <c:idx val="0"/>
          <c:order val="0"/>
          <c:tx>
            <c:strRef>
              <c:f>'8.Const°'!$B$6</c:f>
              <c:strCache>
                <c:ptCount val="1"/>
                <c:pt idx="0">
                  <c:v>Logt commencés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xVal>
            <c:numRef>
              <c:f>'8.Const°'!$A$7:$A$19</c:f>
              <c:numCache>
                <c:formatCode>General</c:formatCode>
                <c:ptCount val="1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</c:numCache>
            </c:numRef>
          </c:xVal>
          <c:yVal>
            <c:numRef>
              <c:f>'8.Const°'!$B$7:$B$19</c:f>
              <c:numCache>
                <c:formatCode>General</c:formatCode>
                <c:ptCount val="13"/>
                <c:pt idx="0">
                  <c:v>28</c:v>
                </c:pt>
                <c:pt idx="1">
                  <c:v>64</c:v>
                </c:pt>
                <c:pt idx="2">
                  <c:v>18</c:v>
                </c:pt>
                <c:pt idx="3">
                  <c:v>31</c:v>
                </c:pt>
                <c:pt idx="4">
                  <c:v>76</c:v>
                </c:pt>
                <c:pt idx="5">
                  <c:v>51</c:v>
                </c:pt>
                <c:pt idx="6">
                  <c:v>37</c:v>
                </c:pt>
                <c:pt idx="7">
                  <c:v>11</c:v>
                </c:pt>
                <c:pt idx="8">
                  <c:v>16</c:v>
                </c:pt>
                <c:pt idx="9">
                  <c:v>101</c:v>
                </c:pt>
                <c:pt idx="10">
                  <c:v>63</c:v>
                </c:pt>
                <c:pt idx="11">
                  <c:v>42</c:v>
                </c:pt>
              </c:numCache>
            </c:numRef>
          </c:yVal>
        </c:ser>
        <c:ser>
          <c:idx val="2"/>
          <c:order val="1"/>
          <c:tx>
            <c:strRef>
              <c:f>'8.Const°'!$C$6</c:f>
              <c:strCache>
                <c:ptCount val="1"/>
                <c:pt idx="0">
                  <c:v>Effectifs maternelles et primaires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6"/>
            <c:spPr>
              <a:solidFill>
                <a:srgbClr val="1F497D">
                  <a:lumMod val="60000"/>
                  <a:lumOff val="40000"/>
                </a:srgb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5"/>
              <c:layout>
                <c:manualLayout>
                  <c:x val="-4.9504950495049514E-3"/>
                  <c:y val="2.9197080291970798E-2"/>
                </c:manualLayout>
              </c:layout>
              <c:showVal val="1"/>
            </c:dLbl>
            <c:dLbl>
              <c:idx val="6"/>
              <c:layout>
                <c:manualLayout>
                  <c:x val="-2.4752475247524785E-2"/>
                  <c:y val="-4.5417680454176962E-2"/>
                </c:manualLayout>
              </c:layout>
              <c:showVal val="1"/>
            </c:dLbl>
            <c:dLbl>
              <c:idx val="7"/>
              <c:layout>
                <c:manualLayout>
                  <c:x val="-2.6402640264026462E-2"/>
                  <c:y val="4.8661800486617952E-2"/>
                </c:manualLayout>
              </c:layout>
              <c:showVal val="1"/>
            </c:dLbl>
            <c:dLbl>
              <c:idx val="8"/>
              <c:layout>
                <c:manualLayout>
                  <c:x val="-1.9801980198019833E-2"/>
                  <c:y val="-4.8661800486617952E-2"/>
                </c:manualLayout>
              </c:layout>
              <c:showVal val="1"/>
            </c:dLbl>
            <c:dLbl>
              <c:idx val="9"/>
              <c:layout>
                <c:manualLayout>
                  <c:x val="-2.1452145214521511E-2"/>
                  <c:y val="5.5150040551500433E-2"/>
                </c:manualLayout>
              </c:layout>
              <c:showVal val="1"/>
            </c:dLbl>
            <c:dLbl>
              <c:idx val="10"/>
              <c:layout>
                <c:manualLayout>
                  <c:x val="-3.1353135313531393E-2"/>
                  <c:y val="-4.5417680454176962E-2"/>
                </c:manualLayout>
              </c:layout>
              <c:showVal val="1"/>
            </c:dLbl>
            <c:dLbl>
              <c:idx val="11"/>
              <c:layout>
                <c:manualLayout>
                  <c:x val="-1.4851485148514877E-2"/>
                  <c:y val="6.1638280616382803E-2"/>
                </c:manualLayout>
              </c:layout>
              <c:showVal val="1"/>
            </c:dLbl>
            <c:dLbl>
              <c:idx val="12"/>
              <c:layout>
                <c:manualLayout>
                  <c:x val="-3.3003300330033056E-3"/>
                  <c:y val="-4.217356042173566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xVal>
            <c:numRef>
              <c:f>'8.Const°'!$A$7:$A$19</c:f>
              <c:numCache>
                <c:formatCode>General</c:formatCode>
                <c:ptCount val="1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</c:numCache>
            </c:numRef>
          </c:xVal>
          <c:yVal>
            <c:numRef>
              <c:f>'8.Const°'!$C$7:$C$19</c:f>
              <c:numCache>
                <c:formatCode>General</c:formatCode>
                <c:ptCount val="13"/>
                <c:pt idx="5">
                  <c:v>440</c:v>
                </c:pt>
                <c:pt idx="6">
                  <c:v>459</c:v>
                </c:pt>
                <c:pt idx="7">
                  <c:v>475</c:v>
                </c:pt>
                <c:pt idx="8">
                  <c:v>469</c:v>
                </c:pt>
                <c:pt idx="9">
                  <c:v>444</c:v>
                </c:pt>
                <c:pt idx="10">
                  <c:v>470</c:v>
                </c:pt>
                <c:pt idx="11">
                  <c:v>483</c:v>
                </c:pt>
                <c:pt idx="12">
                  <c:v>462</c:v>
                </c:pt>
              </c:numCache>
            </c:numRef>
          </c:yVal>
        </c:ser>
        <c:axId val="103916672"/>
        <c:axId val="103918208"/>
      </c:scatterChart>
      <c:valAx>
        <c:axId val="103916672"/>
        <c:scaling>
          <c:orientation val="minMax"/>
          <c:max val="2008"/>
          <c:min val="1996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03918208"/>
        <c:crosses val="autoZero"/>
        <c:crossBetween val="midCat"/>
        <c:majorUnit val="1"/>
      </c:valAx>
      <c:valAx>
        <c:axId val="103918208"/>
        <c:scaling>
          <c:orientation val="minMax"/>
          <c:max val="550"/>
          <c:min val="0"/>
        </c:scaling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  <a:alpha val="30000"/>
                </a:sysClr>
              </a:solidFill>
            </a:ln>
          </c:spPr>
        </c:majorGridlines>
        <c:numFmt formatCode="General" sourceLinked="1"/>
        <c:tickLblPos val="nextTo"/>
        <c:crossAx val="103916672"/>
        <c:crosses val="autoZero"/>
        <c:crossBetween val="midCat"/>
        <c:majorUnit val="50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ysClr val="windowText" lastClr="000000">
              <a:lumMod val="50000"/>
              <a:lumOff val="50000"/>
              <a:alpha val="43000"/>
            </a:sysClr>
          </a:solidFill>
        </a:ln>
      </c:spPr>
    </c:plotArea>
    <c:legend>
      <c:legendPos val="r"/>
      <c:layout>
        <c:manualLayout>
          <c:xMode val="edge"/>
          <c:yMode val="edge"/>
          <c:x val="7.3800836776591064E-2"/>
          <c:y val="0.13011475755311608"/>
          <c:w val="0.28341982618576339"/>
          <c:h val="0.25197818014683648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5.0407075665710899E-2"/>
          <c:y val="1.6595019720112465E-2"/>
          <c:w val="0.91290847381394125"/>
          <c:h val="0.91073552729529361"/>
        </c:manualLayout>
      </c:layout>
      <c:scatterChart>
        <c:scatterStyle val="lineMarker"/>
        <c:ser>
          <c:idx val="0"/>
          <c:order val="0"/>
          <c:tx>
            <c:strRef>
              <c:f>'7.simulation "haut"'!$B$41</c:f>
              <c:strCache>
                <c:ptCount val="1"/>
                <c:pt idx="0">
                  <c:v>Effectifs maternelles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'7.simulation "haut"'!$A$42:$A$56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'7.simulation "haut"'!$B$42:$B$56</c:f>
              <c:numCache>
                <c:formatCode>0</c:formatCode>
                <c:ptCount val="15"/>
                <c:pt idx="0">
                  <c:v>167</c:v>
                </c:pt>
                <c:pt idx="1">
                  <c:v>183</c:v>
                </c:pt>
                <c:pt idx="2">
                  <c:v>184</c:v>
                </c:pt>
                <c:pt idx="3">
                  <c:v>187</c:v>
                </c:pt>
                <c:pt idx="4">
                  <c:v>161</c:v>
                </c:pt>
                <c:pt idx="5">
                  <c:v>182</c:v>
                </c:pt>
                <c:pt idx="6">
                  <c:v>177</c:v>
                </c:pt>
                <c:pt idx="7">
                  <c:v>163</c:v>
                </c:pt>
                <c:pt idx="8">
                  <c:v>204.35824195381707</c:v>
                </c:pt>
                <c:pt idx="9">
                  <c:v>216.12047142748389</c:v>
                </c:pt>
                <c:pt idx="10">
                  <c:v>258.22430953486787</c:v>
                </c:pt>
                <c:pt idx="11">
                  <c:v>239.62156729883117</c:v>
                </c:pt>
                <c:pt idx="12">
                  <c:v>246.19832682633017</c:v>
                </c:pt>
                <c:pt idx="13">
                  <c:v>249.11778268542997</c:v>
                </c:pt>
                <c:pt idx="14">
                  <c:v>252.07185788018143</c:v>
                </c:pt>
              </c:numCache>
            </c:numRef>
          </c:yVal>
        </c:ser>
        <c:ser>
          <c:idx val="1"/>
          <c:order val="1"/>
          <c:tx>
            <c:strRef>
              <c:f>'7.simulation "haut"'!$C$41</c:f>
              <c:strCache>
                <c:ptCount val="1"/>
                <c:pt idx="0">
                  <c:v>Capacité maximum des classes de maternelles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showVal val="1"/>
          </c:dLbls>
          <c:xVal>
            <c:numRef>
              <c:f>'7.simulation "haut"'!$A$42:$A$56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'7.simulation "haut"'!$C$42:$C$56</c:f>
              <c:numCache>
                <c:formatCode>General</c:formatCode>
                <c:ptCount val="15"/>
                <c:pt idx="0">
                  <c:v>190</c:v>
                </c:pt>
                <c:pt idx="1">
                  <c:v>190</c:v>
                </c:pt>
                <c:pt idx="2">
                  <c:v>190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  <c:pt idx="6">
                  <c:v>190</c:v>
                </c:pt>
                <c:pt idx="7">
                  <c:v>190</c:v>
                </c:pt>
                <c:pt idx="8">
                  <c:v>190</c:v>
                </c:pt>
                <c:pt idx="9">
                  <c:v>190</c:v>
                </c:pt>
                <c:pt idx="10">
                  <c:v>190</c:v>
                </c:pt>
                <c:pt idx="11">
                  <c:v>190</c:v>
                </c:pt>
                <c:pt idx="12">
                  <c:v>190</c:v>
                </c:pt>
                <c:pt idx="13">
                  <c:v>190</c:v>
                </c:pt>
                <c:pt idx="14">
                  <c:v>190</c:v>
                </c:pt>
              </c:numCache>
            </c:numRef>
          </c:yVal>
        </c:ser>
        <c:ser>
          <c:idx val="2"/>
          <c:order val="2"/>
          <c:tx>
            <c:strRef>
              <c:f>'7.simulation "haut"'!$D$41</c:f>
              <c:strCache>
                <c:ptCount val="1"/>
                <c:pt idx="0">
                  <c:v>Effectifs élémentaires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6"/>
            <c:spPr>
              <a:solidFill>
                <a:srgbClr val="1F497D">
                  <a:lumMod val="60000"/>
                  <a:lumOff val="40000"/>
                </a:srgb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'7.simulation "haut"'!$A$42:$A$56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'7.simulation "haut"'!$D$42:$D$56</c:f>
              <c:numCache>
                <c:formatCode>0</c:formatCode>
                <c:ptCount val="15"/>
                <c:pt idx="0">
                  <c:v>273</c:v>
                </c:pt>
                <c:pt idx="1">
                  <c:v>276</c:v>
                </c:pt>
                <c:pt idx="2">
                  <c:v>291</c:v>
                </c:pt>
                <c:pt idx="3">
                  <c:v>282</c:v>
                </c:pt>
                <c:pt idx="4">
                  <c:v>283</c:v>
                </c:pt>
                <c:pt idx="5">
                  <c:v>288</c:v>
                </c:pt>
                <c:pt idx="6">
                  <c:v>306</c:v>
                </c:pt>
                <c:pt idx="7">
                  <c:v>299</c:v>
                </c:pt>
                <c:pt idx="8">
                  <c:v>325.24512075789124</c:v>
                </c:pt>
                <c:pt idx="9">
                  <c:v>347.35189741357175</c:v>
                </c:pt>
                <c:pt idx="10">
                  <c:v>350.13137199313314</c:v>
                </c:pt>
                <c:pt idx="11">
                  <c:v>411.07877659455289</c:v>
                </c:pt>
                <c:pt idx="12">
                  <c:v>462.29534157396631</c:v>
                </c:pt>
                <c:pt idx="13">
                  <c:v>501.3876266465868</c:v>
                </c:pt>
                <c:pt idx="14">
                  <c:v>533.77227542140008</c:v>
                </c:pt>
              </c:numCache>
            </c:numRef>
          </c:yVal>
        </c:ser>
        <c:ser>
          <c:idx val="3"/>
          <c:order val="3"/>
          <c:tx>
            <c:strRef>
              <c:f>'7.simulation "haut"'!$E$41</c:f>
              <c:strCache>
                <c:ptCount val="1"/>
                <c:pt idx="0">
                  <c:v>Capacité maximum des classes élémentaires</c:v>
                </c:pt>
              </c:strCache>
            </c:strRef>
          </c:tx>
          <c:spPr>
            <a:ln w="38100">
              <a:solidFill>
                <a:schemeClr val="tx2">
                  <a:lumMod val="50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xVal>
            <c:numRef>
              <c:f>'7.simulation "haut"'!$A$42:$A$56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'7.simulation "haut"'!$E$42:$E$56</c:f>
              <c:numCache>
                <c:formatCode>General</c:formatCode>
                <c:ptCount val="15"/>
                <c:pt idx="0">
                  <c:v>320</c:v>
                </c:pt>
                <c:pt idx="1">
                  <c:v>320</c:v>
                </c:pt>
                <c:pt idx="2">
                  <c:v>320</c:v>
                </c:pt>
                <c:pt idx="3">
                  <c:v>320</c:v>
                </c:pt>
                <c:pt idx="4">
                  <c:v>320</c:v>
                </c:pt>
                <c:pt idx="5">
                  <c:v>320</c:v>
                </c:pt>
                <c:pt idx="6">
                  <c:v>320</c:v>
                </c:pt>
                <c:pt idx="7">
                  <c:v>320</c:v>
                </c:pt>
                <c:pt idx="8">
                  <c:v>320</c:v>
                </c:pt>
                <c:pt idx="9">
                  <c:v>320</c:v>
                </c:pt>
                <c:pt idx="10">
                  <c:v>320</c:v>
                </c:pt>
                <c:pt idx="11">
                  <c:v>320</c:v>
                </c:pt>
                <c:pt idx="12">
                  <c:v>320</c:v>
                </c:pt>
                <c:pt idx="13">
                  <c:v>320</c:v>
                </c:pt>
                <c:pt idx="14">
                  <c:v>320</c:v>
                </c:pt>
              </c:numCache>
            </c:numRef>
          </c:yVal>
        </c:ser>
        <c:axId val="91044864"/>
        <c:axId val="91079424"/>
      </c:scatterChart>
      <c:valAx>
        <c:axId val="91044864"/>
        <c:scaling>
          <c:orientation val="minMax"/>
          <c:max val="2015"/>
          <c:min val="2001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1079424"/>
        <c:crosses val="autoZero"/>
        <c:crossBetween val="midCat"/>
        <c:majorUnit val="1"/>
      </c:valAx>
      <c:valAx>
        <c:axId val="91079424"/>
        <c:scaling>
          <c:orientation val="minMax"/>
          <c:min val="140"/>
        </c:scaling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  <a:alpha val="30000"/>
                </a:sysClr>
              </a:solidFill>
            </a:ln>
          </c:spPr>
        </c:majorGridlines>
        <c:numFmt formatCode="0" sourceLinked="1"/>
        <c:tickLblPos val="nextTo"/>
        <c:crossAx val="91044864"/>
        <c:crosses val="autoZero"/>
        <c:crossBetween val="midCat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ysClr val="windowText" lastClr="000000">
              <a:lumMod val="50000"/>
              <a:lumOff val="50000"/>
              <a:alpha val="43000"/>
            </a:sysClr>
          </a:solidFill>
        </a:ln>
      </c:spPr>
    </c:plotArea>
    <c:legend>
      <c:legendPos val="r"/>
      <c:layout>
        <c:manualLayout>
          <c:xMode val="edge"/>
          <c:yMode val="edge"/>
          <c:x val="7.1521957406518025E-2"/>
          <c:y val="6.3272536914016339E-2"/>
          <c:w val="0.42021049349029388"/>
          <c:h val="0.25197818014683648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5.0407075665710899E-2"/>
          <c:y val="2.273941197037278E-2"/>
          <c:w val="0.91290847381394125"/>
          <c:h val="0.91073552729529361"/>
        </c:manualLayout>
      </c:layout>
      <c:scatterChart>
        <c:scatterStyle val="lineMarker"/>
        <c:ser>
          <c:idx val="0"/>
          <c:order val="0"/>
          <c:tx>
            <c:strRef>
              <c:f>'5.simulation "tendance"'!$B$41</c:f>
              <c:strCache>
                <c:ptCount val="1"/>
                <c:pt idx="0">
                  <c:v>Effectifs maternelles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'5.simulation "tendance"'!$A$42:$A$56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'5.simulation "tendance"'!$B$42:$B$56</c:f>
              <c:numCache>
                <c:formatCode>General</c:formatCode>
                <c:ptCount val="15"/>
                <c:pt idx="0">
                  <c:v>167</c:v>
                </c:pt>
                <c:pt idx="1">
                  <c:v>183</c:v>
                </c:pt>
                <c:pt idx="2">
                  <c:v>184</c:v>
                </c:pt>
                <c:pt idx="3">
                  <c:v>187</c:v>
                </c:pt>
                <c:pt idx="4">
                  <c:v>161</c:v>
                </c:pt>
                <c:pt idx="5">
                  <c:v>182</c:v>
                </c:pt>
                <c:pt idx="6" formatCode="0">
                  <c:v>177</c:v>
                </c:pt>
                <c:pt idx="7" formatCode="0">
                  <c:v>163</c:v>
                </c:pt>
                <c:pt idx="8" formatCode="0">
                  <c:v>177.74780399940096</c:v>
                </c:pt>
                <c:pt idx="9" formatCode="0">
                  <c:v>178.69835957910178</c:v>
                </c:pt>
                <c:pt idx="10" formatCode="0">
                  <c:v>198.21294567633237</c:v>
                </c:pt>
                <c:pt idx="11" formatCode="0">
                  <c:v>186.05051188069834</c:v>
                </c:pt>
                <c:pt idx="12" formatCode="0">
                  <c:v>190.82704871281743</c:v>
                </c:pt>
                <c:pt idx="13" formatCode="0">
                  <c:v>193.0899038370618</c:v>
                </c:pt>
                <c:pt idx="14" formatCode="0">
                  <c:v>195.37959222916726</c:v>
                </c:pt>
              </c:numCache>
            </c:numRef>
          </c:yVal>
        </c:ser>
        <c:ser>
          <c:idx val="1"/>
          <c:order val="1"/>
          <c:tx>
            <c:strRef>
              <c:f>'5.simulation "tendance"'!$C$41</c:f>
              <c:strCache>
                <c:ptCount val="1"/>
                <c:pt idx="0">
                  <c:v>Capacité maximum des classes de maternelles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showVal val="1"/>
          </c:dLbls>
          <c:xVal>
            <c:numRef>
              <c:f>'5.simulation "tendance"'!$A$42:$A$56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'5.simulation "tendance"'!$C$42:$C$56</c:f>
              <c:numCache>
                <c:formatCode>General</c:formatCode>
                <c:ptCount val="15"/>
                <c:pt idx="0">
                  <c:v>190</c:v>
                </c:pt>
                <c:pt idx="1">
                  <c:v>190</c:v>
                </c:pt>
                <c:pt idx="2">
                  <c:v>190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  <c:pt idx="6">
                  <c:v>190</c:v>
                </c:pt>
                <c:pt idx="7">
                  <c:v>190</c:v>
                </c:pt>
                <c:pt idx="8">
                  <c:v>190</c:v>
                </c:pt>
                <c:pt idx="9">
                  <c:v>190</c:v>
                </c:pt>
                <c:pt idx="10">
                  <c:v>190</c:v>
                </c:pt>
                <c:pt idx="11">
                  <c:v>190</c:v>
                </c:pt>
                <c:pt idx="12">
                  <c:v>190</c:v>
                </c:pt>
                <c:pt idx="13">
                  <c:v>190</c:v>
                </c:pt>
                <c:pt idx="14">
                  <c:v>190</c:v>
                </c:pt>
              </c:numCache>
            </c:numRef>
          </c:yVal>
        </c:ser>
        <c:ser>
          <c:idx val="2"/>
          <c:order val="2"/>
          <c:tx>
            <c:strRef>
              <c:f>'5.simulation "tendance"'!$D$41</c:f>
              <c:strCache>
                <c:ptCount val="1"/>
                <c:pt idx="0">
                  <c:v>Effectifs élémentaires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6"/>
            <c:spPr>
              <a:solidFill>
                <a:srgbClr val="1F497D">
                  <a:lumMod val="60000"/>
                  <a:lumOff val="40000"/>
                </a:srgb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'5.simulation "tendance"'!$A$42:$A$56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'5.simulation "tendance"'!$D$42:$D$56</c:f>
              <c:numCache>
                <c:formatCode>General</c:formatCode>
                <c:ptCount val="15"/>
                <c:pt idx="0">
                  <c:v>273</c:v>
                </c:pt>
                <c:pt idx="1">
                  <c:v>276</c:v>
                </c:pt>
                <c:pt idx="2">
                  <c:v>291</c:v>
                </c:pt>
                <c:pt idx="3">
                  <c:v>282</c:v>
                </c:pt>
                <c:pt idx="4">
                  <c:v>283</c:v>
                </c:pt>
                <c:pt idx="5">
                  <c:v>288</c:v>
                </c:pt>
                <c:pt idx="6" formatCode="0">
                  <c:v>306</c:v>
                </c:pt>
                <c:pt idx="7" formatCode="0">
                  <c:v>299</c:v>
                </c:pt>
                <c:pt idx="8" formatCode="0">
                  <c:v>310.54944637266402</c:v>
                </c:pt>
                <c:pt idx="9" formatCode="0">
                  <c:v>310.3471899328851</c:v>
                </c:pt>
                <c:pt idx="10" formatCode="0">
                  <c:v>292.71215338770895</c:v>
                </c:pt>
                <c:pt idx="11" formatCode="0">
                  <c:v>309.97018111418703</c:v>
                </c:pt>
                <c:pt idx="12" formatCode="0">
                  <c:v>322.21622849412199</c:v>
                </c:pt>
                <c:pt idx="13" formatCode="0">
                  <c:v>324.68091920226829</c:v>
                </c:pt>
                <c:pt idx="14" formatCode="0">
                  <c:v>333.32724506653773</c:v>
                </c:pt>
              </c:numCache>
            </c:numRef>
          </c:yVal>
        </c:ser>
        <c:ser>
          <c:idx val="3"/>
          <c:order val="3"/>
          <c:tx>
            <c:strRef>
              <c:f>'5.simulation "tendance"'!$E$41</c:f>
              <c:strCache>
                <c:ptCount val="1"/>
                <c:pt idx="0">
                  <c:v>Capacité maximum des classes élémentaires</c:v>
                </c:pt>
              </c:strCache>
            </c:strRef>
          </c:tx>
          <c:spPr>
            <a:ln w="38100">
              <a:solidFill>
                <a:schemeClr val="tx2">
                  <a:lumMod val="50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xVal>
            <c:numRef>
              <c:f>'5.simulation "tendance"'!$A$42:$A$56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'5.simulation "tendance"'!$E$42:$E$56</c:f>
              <c:numCache>
                <c:formatCode>General</c:formatCode>
                <c:ptCount val="15"/>
                <c:pt idx="0">
                  <c:v>320</c:v>
                </c:pt>
                <c:pt idx="1">
                  <c:v>320</c:v>
                </c:pt>
                <c:pt idx="2">
                  <c:v>320</c:v>
                </c:pt>
                <c:pt idx="3">
                  <c:v>320</c:v>
                </c:pt>
                <c:pt idx="4">
                  <c:v>320</c:v>
                </c:pt>
                <c:pt idx="5">
                  <c:v>320</c:v>
                </c:pt>
                <c:pt idx="6">
                  <c:v>320</c:v>
                </c:pt>
                <c:pt idx="7">
                  <c:v>320</c:v>
                </c:pt>
                <c:pt idx="8">
                  <c:v>320</c:v>
                </c:pt>
                <c:pt idx="9">
                  <c:v>320</c:v>
                </c:pt>
                <c:pt idx="10">
                  <c:v>320</c:v>
                </c:pt>
                <c:pt idx="11">
                  <c:v>320</c:v>
                </c:pt>
                <c:pt idx="12">
                  <c:v>320</c:v>
                </c:pt>
                <c:pt idx="13">
                  <c:v>320</c:v>
                </c:pt>
                <c:pt idx="14">
                  <c:v>320</c:v>
                </c:pt>
              </c:numCache>
            </c:numRef>
          </c:yVal>
        </c:ser>
        <c:axId val="92054656"/>
        <c:axId val="92056192"/>
      </c:scatterChart>
      <c:valAx>
        <c:axId val="92054656"/>
        <c:scaling>
          <c:orientation val="minMax"/>
          <c:max val="2015"/>
          <c:min val="2001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2056192"/>
        <c:crosses val="autoZero"/>
        <c:crossBetween val="midCat"/>
        <c:majorUnit val="1"/>
      </c:valAx>
      <c:valAx>
        <c:axId val="92056192"/>
        <c:scaling>
          <c:orientation val="minMax"/>
          <c:min val="150"/>
        </c:scaling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  <a:alpha val="30000"/>
                </a:sysClr>
              </a:solidFill>
            </a:ln>
          </c:spPr>
        </c:majorGridlines>
        <c:numFmt formatCode="General" sourceLinked="1"/>
        <c:tickLblPos val="nextTo"/>
        <c:crossAx val="92054656"/>
        <c:crosses val="autoZero"/>
        <c:crossBetween val="midCat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ysClr val="windowText" lastClr="000000">
              <a:lumMod val="50000"/>
              <a:lumOff val="50000"/>
              <a:alpha val="43000"/>
            </a:sysClr>
          </a:solidFill>
        </a:ln>
      </c:spPr>
    </c:plotArea>
    <c:legend>
      <c:legendPos val="r"/>
      <c:layout>
        <c:manualLayout>
          <c:xMode val="edge"/>
          <c:yMode val="edge"/>
          <c:x val="0.37653075778154582"/>
          <c:y val="0.39110949840947351"/>
          <c:w val="0.42021050638117802"/>
          <c:h val="0.25197818014683682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5.6495529065290817E-2"/>
          <c:y val="2.4787542720459577E-2"/>
          <c:w val="0.8972053707419323"/>
          <c:h val="0.91073552729529361"/>
        </c:manualLayout>
      </c:layout>
      <c:scatterChart>
        <c:scatterStyle val="lineMarker"/>
        <c:ser>
          <c:idx val="0"/>
          <c:order val="0"/>
          <c:tx>
            <c:strRef>
              <c:f>'6.simulation "bas"'!$B$41</c:f>
              <c:strCache>
                <c:ptCount val="1"/>
                <c:pt idx="0">
                  <c:v>Effectifs maternelles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'6.simulation "bas"'!$A$42:$A$56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'6.simulation "bas"'!$B$42:$B$56</c:f>
              <c:numCache>
                <c:formatCode>0</c:formatCode>
                <c:ptCount val="15"/>
                <c:pt idx="0">
                  <c:v>167</c:v>
                </c:pt>
                <c:pt idx="1">
                  <c:v>183</c:v>
                </c:pt>
                <c:pt idx="2">
                  <c:v>184</c:v>
                </c:pt>
                <c:pt idx="3">
                  <c:v>187</c:v>
                </c:pt>
                <c:pt idx="4">
                  <c:v>161</c:v>
                </c:pt>
                <c:pt idx="5">
                  <c:v>182</c:v>
                </c:pt>
                <c:pt idx="6">
                  <c:v>177</c:v>
                </c:pt>
                <c:pt idx="7">
                  <c:v>163</c:v>
                </c:pt>
                <c:pt idx="8">
                  <c:v>156.8920449034153</c:v>
                </c:pt>
                <c:pt idx="9">
                  <c:v>143.11360824254442</c:v>
                </c:pt>
                <c:pt idx="10">
                  <c:v>151.81233102411971</c:v>
                </c:pt>
                <c:pt idx="11">
                  <c:v>143.93176112107318</c:v>
                </c:pt>
                <c:pt idx="12">
                  <c:v>147.38588713481278</c:v>
                </c:pt>
                <c:pt idx="13">
                  <c:v>149.13361059537016</c:v>
                </c:pt>
                <c:pt idx="14">
                  <c:v>150.90205881698861</c:v>
                </c:pt>
              </c:numCache>
            </c:numRef>
          </c:yVal>
        </c:ser>
        <c:ser>
          <c:idx val="1"/>
          <c:order val="1"/>
          <c:tx>
            <c:strRef>
              <c:f>'6.simulation "bas"'!$C$41</c:f>
              <c:strCache>
                <c:ptCount val="1"/>
                <c:pt idx="0">
                  <c:v>Capacité maximum des classes de maternelles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showVal val="1"/>
          </c:dLbls>
          <c:xVal>
            <c:numRef>
              <c:f>'6.simulation "bas"'!$A$42:$A$56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'6.simulation "bas"'!$C$42:$C$56</c:f>
              <c:numCache>
                <c:formatCode>General</c:formatCode>
                <c:ptCount val="15"/>
                <c:pt idx="0">
                  <c:v>190</c:v>
                </c:pt>
                <c:pt idx="1">
                  <c:v>190</c:v>
                </c:pt>
                <c:pt idx="2">
                  <c:v>190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  <c:pt idx="6">
                  <c:v>190</c:v>
                </c:pt>
                <c:pt idx="7">
                  <c:v>190</c:v>
                </c:pt>
                <c:pt idx="8">
                  <c:v>190</c:v>
                </c:pt>
                <c:pt idx="9">
                  <c:v>190</c:v>
                </c:pt>
                <c:pt idx="10">
                  <c:v>190</c:v>
                </c:pt>
                <c:pt idx="11">
                  <c:v>190</c:v>
                </c:pt>
                <c:pt idx="12">
                  <c:v>190</c:v>
                </c:pt>
                <c:pt idx="13">
                  <c:v>190</c:v>
                </c:pt>
                <c:pt idx="14">
                  <c:v>190</c:v>
                </c:pt>
              </c:numCache>
            </c:numRef>
          </c:yVal>
        </c:ser>
        <c:ser>
          <c:idx val="2"/>
          <c:order val="2"/>
          <c:tx>
            <c:strRef>
              <c:f>'6.simulation "bas"'!$D$41</c:f>
              <c:strCache>
                <c:ptCount val="1"/>
                <c:pt idx="0">
                  <c:v>Effectifs élémentaires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6"/>
            <c:spPr>
              <a:solidFill>
                <a:srgbClr val="1F497D">
                  <a:lumMod val="60000"/>
                  <a:lumOff val="40000"/>
                </a:srgb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'6.simulation "bas"'!$A$42:$A$56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'6.simulation "bas"'!$D$42:$D$56</c:f>
              <c:numCache>
                <c:formatCode>0</c:formatCode>
                <c:ptCount val="15"/>
                <c:pt idx="0">
                  <c:v>273</c:v>
                </c:pt>
                <c:pt idx="1">
                  <c:v>276</c:v>
                </c:pt>
                <c:pt idx="2">
                  <c:v>291</c:v>
                </c:pt>
                <c:pt idx="3">
                  <c:v>282</c:v>
                </c:pt>
                <c:pt idx="4">
                  <c:v>283</c:v>
                </c:pt>
                <c:pt idx="5">
                  <c:v>288</c:v>
                </c:pt>
                <c:pt idx="6">
                  <c:v>306</c:v>
                </c:pt>
                <c:pt idx="7">
                  <c:v>299</c:v>
                </c:pt>
                <c:pt idx="8">
                  <c:v>283.36600469429914</c:v>
                </c:pt>
                <c:pt idx="9">
                  <c:v>258.50597129076885</c:v>
                </c:pt>
                <c:pt idx="10">
                  <c:v>222.63396457755559</c:v>
                </c:pt>
                <c:pt idx="11">
                  <c:v>207.07580191172954</c:v>
                </c:pt>
                <c:pt idx="12">
                  <c:v>193.17631184289814</c:v>
                </c:pt>
                <c:pt idx="13">
                  <c:v>180.80256770471533</c:v>
                </c:pt>
                <c:pt idx="14">
                  <c:v>175.95209666504863</c:v>
                </c:pt>
              </c:numCache>
            </c:numRef>
          </c:yVal>
        </c:ser>
        <c:ser>
          <c:idx val="3"/>
          <c:order val="3"/>
          <c:tx>
            <c:strRef>
              <c:f>'6.simulation "bas"'!$E$41</c:f>
              <c:strCache>
                <c:ptCount val="1"/>
                <c:pt idx="0">
                  <c:v>Capacité maximum des classes élémentaires</c:v>
                </c:pt>
              </c:strCache>
            </c:strRef>
          </c:tx>
          <c:spPr>
            <a:ln w="38100">
              <a:solidFill>
                <a:schemeClr val="tx2">
                  <a:lumMod val="50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xVal>
            <c:numRef>
              <c:f>'6.simulation "bas"'!$A$42:$A$56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'6.simulation "bas"'!$E$42:$E$56</c:f>
              <c:numCache>
                <c:formatCode>General</c:formatCode>
                <c:ptCount val="15"/>
                <c:pt idx="0">
                  <c:v>320</c:v>
                </c:pt>
                <c:pt idx="1">
                  <c:v>320</c:v>
                </c:pt>
                <c:pt idx="2">
                  <c:v>320</c:v>
                </c:pt>
                <c:pt idx="3">
                  <c:v>320</c:v>
                </c:pt>
                <c:pt idx="4">
                  <c:v>320</c:v>
                </c:pt>
                <c:pt idx="5">
                  <c:v>320</c:v>
                </c:pt>
                <c:pt idx="6">
                  <c:v>320</c:v>
                </c:pt>
                <c:pt idx="7">
                  <c:v>320</c:v>
                </c:pt>
                <c:pt idx="8">
                  <c:v>320</c:v>
                </c:pt>
                <c:pt idx="9">
                  <c:v>320</c:v>
                </c:pt>
                <c:pt idx="10">
                  <c:v>320</c:v>
                </c:pt>
                <c:pt idx="11">
                  <c:v>320</c:v>
                </c:pt>
                <c:pt idx="12">
                  <c:v>320</c:v>
                </c:pt>
                <c:pt idx="13">
                  <c:v>320</c:v>
                </c:pt>
                <c:pt idx="14">
                  <c:v>320</c:v>
                </c:pt>
              </c:numCache>
            </c:numRef>
          </c:yVal>
        </c:ser>
        <c:axId val="92290048"/>
        <c:axId val="92308224"/>
      </c:scatterChart>
      <c:valAx>
        <c:axId val="92290048"/>
        <c:scaling>
          <c:orientation val="minMax"/>
          <c:max val="2015"/>
          <c:min val="2001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2308224"/>
        <c:crosses val="autoZero"/>
        <c:crossBetween val="midCat"/>
        <c:majorUnit val="1"/>
      </c:valAx>
      <c:valAx>
        <c:axId val="92308224"/>
        <c:scaling>
          <c:orientation val="minMax"/>
          <c:min val="140"/>
        </c:scaling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  <a:alpha val="30000"/>
                </a:sysClr>
              </a:solidFill>
            </a:ln>
          </c:spPr>
        </c:majorGridlines>
        <c:numFmt formatCode="0" sourceLinked="1"/>
        <c:tickLblPos val="nextTo"/>
        <c:crossAx val="92290048"/>
        <c:crosses val="autoZero"/>
        <c:crossBetween val="midCat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ysClr val="windowText" lastClr="000000">
              <a:lumMod val="50000"/>
              <a:lumOff val="50000"/>
              <a:alpha val="43000"/>
            </a:sysClr>
          </a:solidFill>
        </a:ln>
      </c:spPr>
    </c:plotArea>
    <c:legend>
      <c:legendPos val="r"/>
      <c:layout>
        <c:manualLayout>
          <c:xMode val="edge"/>
          <c:yMode val="edge"/>
          <c:x val="0.15706441405745097"/>
          <c:y val="0.35833940112324736"/>
          <c:w val="0.42021053578152834"/>
          <c:h val="0.25197818014683648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0.09282</cdr:x>
      <cdr:y>0.69344</cdr:y>
    </cdr:from>
    <cdr:to>
      <cdr:x>0.09301</cdr:x>
      <cdr:y>0.91415</cdr:y>
    </cdr:to>
    <cdr:sp macro="" textlink="">
      <cdr:nvSpPr>
        <cdr:cNvPr id="4" name="Connecteur droit avec flèche 3"/>
        <cdr:cNvSpPr/>
      </cdr:nvSpPr>
      <cdr:spPr>
        <a:xfrm xmlns:a="http://schemas.openxmlformats.org/drawingml/2006/main" rot="5400000" flipH="1" flipV="1">
          <a:off x="283096" y="3145928"/>
          <a:ext cx="864030" cy="146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0.32488</cdr:x>
      <cdr:y>0.65694</cdr:y>
    </cdr:from>
    <cdr:to>
      <cdr:x>0.33082</cdr:x>
      <cdr:y>0.91414</cdr:y>
    </cdr:to>
    <cdr:sp macro="" textlink="">
      <cdr:nvSpPr>
        <cdr:cNvPr id="7" name="Connecteur droit avec flèche 6"/>
        <cdr:cNvSpPr/>
      </cdr:nvSpPr>
      <cdr:spPr>
        <a:xfrm xmlns:a="http://schemas.openxmlformats.org/drawingml/2006/main" rot="5400000" flipH="1" flipV="1">
          <a:off x="2019758" y="3052341"/>
          <a:ext cx="1006866" cy="457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501650"/>
          </a:xfrm>
          <a:prstGeom prst="rect">
            <a:avLst/>
          </a:prstGeom>
        </p:spPr>
        <p:txBody>
          <a:bodyPr vert="horz" lIns="96734" tIns="48367" rIns="96734" bIns="48367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6838" y="0"/>
            <a:ext cx="2987675" cy="501650"/>
          </a:xfrm>
          <a:prstGeom prst="rect">
            <a:avLst/>
          </a:prstGeom>
        </p:spPr>
        <p:txBody>
          <a:bodyPr vert="horz" lIns="96734" tIns="48367" rIns="96734" bIns="48367" rtlCol="0"/>
          <a:lstStyle>
            <a:lvl1pPr algn="r">
              <a:defRPr sz="1300"/>
            </a:lvl1pPr>
          </a:lstStyle>
          <a:p>
            <a:pPr>
              <a:defRPr/>
            </a:pPr>
            <a:fld id="{D8953CAD-1B73-43F4-9B99-FE1D5855ABA9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650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34" tIns="48367" rIns="96734" bIns="48367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5675"/>
            <a:ext cx="5518150" cy="4514850"/>
          </a:xfrm>
          <a:prstGeom prst="rect">
            <a:avLst/>
          </a:prstGeom>
        </p:spPr>
        <p:txBody>
          <a:bodyPr vert="horz" lIns="96734" tIns="48367" rIns="96734" bIns="4836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29763"/>
            <a:ext cx="2987675" cy="501650"/>
          </a:xfrm>
          <a:prstGeom prst="rect">
            <a:avLst/>
          </a:prstGeom>
        </p:spPr>
        <p:txBody>
          <a:bodyPr vert="horz" lIns="96734" tIns="48367" rIns="96734" bIns="4836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6838" y="9529763"/>
            <a:ext cx="2987675" cy="501650"/>
          </a:xfrm>
          <a:prstGeom prst="rect">
            <a:avLst/>
          </a:prstGeom>
        </p:spPr>
        <p:txBody>
          <a:bodyPr vert="horz" lIns="96734" tIns="48367" rIns="96734" bIns="48367" rtlCol="0" anchor="b"/>
          <a:lstStyle>
            <a:lvl1pPr algn="r">
              <a:defRPr sz="1300"/>
            </a:lvl1pPr>
          </a:lstStyle>
          <a:p>
            <a:pPr>
              <a:defRPr/>
            </a:pPr>
            <a:fld id="{41094741-DAA6-46BD-9CF3-7A2FC7D1BF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71EB84-E401-4ED0-A05A-FCD29AB7C602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114C-1424-419D-81EE-53411A33B038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C78D-C1E3-4D64-8C99-EEA8BAD52A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2F42-337B-4543-A624-077BD77495C0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F9B3-3F75-44EF-8FE0-5F1A2ADE30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6F64-3C10-45D3-8C0C-B31392191299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3363-3644-424A-ACA6-022B38EA23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F805-355B-4531-B749-EAD48BBE0B75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93DB-A99E-47CC-9BC2-E3975FA17C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ED9C-3DCD-4232-8085-4DFB671075D2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7DA4-5F2B-4DD8-99E9-530C2EDEC4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702161-DBFC-4C33-8BAD-3A4A99BC1CD2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07F747-CFE2-4C75-831F-7F43C1B70A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67224C-2F5B-4CB1-862A-8914F18C3E64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4ED7B8-897D-463A-BE72-1B56DC2860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2F350C-FFAF-4B28-94B2-ECEAFB8099DB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32EAE2-FEBD-43FF-8B36-01B3960B9E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EC0FB1-40FB-4A6B-89A9-927ADA4CAFB0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7D2C08-0214-4004-B65B-5F6C2E5DE4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6EA732-D3EB-4F10-8868-24D6665331BD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0F032C-EDAF-4436-980D-1853D68165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5D8804-9C0C-4FCC-A11F-45A6FF5FE91E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D8A821-B671-42E9-913F-9E25C2D7E8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E66C-1E09-47F2-B369-B54C87FF1B15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042C-9145-4382-A227-98FA0E3A5A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657DC6-7014-4491-B2A5-B4FAC747D549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0BBA3E-05E1-44F0-A8FF-C53AD59E11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834D91-FD0D-42EA-BAA7-A57B326959A4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A4C244-9D2C-4E93-8C87-144FBE68FE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EFD259-C2F5-40FF-8E18-775A7C492BA7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34B64C-CE71-458B-8CEA-5395B42B3E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50D71-59A4-4616-8F66-AE80406A3512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B3084C-84FF-4E47-B5F6-64888C677B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438D-F7BB-4964-9964-D13B54E9F42A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9F33-B76E-4F13-A21C-D48ABF3839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B96D-EFEF-4FE0-B1D3-8E6EDB736396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F4E0-BE73-4752-8EB0-0C02968DAA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425E-5E94-4646-B202-608D30C00C43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00FD-4B11-4CD5-8667-549E9D3FD6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0259-5FD8-43B1-9DAD-C54033E1BB60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F415-1DAB-4BBF-87E6-4298CF80A4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9F54-E8A5-4086-9D4B-626AA1C1F912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14E5-E950-4E25-9455-0EA688BF9C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6A4B-5D4B-4200-B788-D90D08BF588A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E5B3-410D-40A2-BED8-DDD36D3EEE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CB42-1CB3-4BD7-9A07-B259803DF126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3219-0263-43B4-B7C3-9AA10E38C1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A18B7B-F208-4605-B8D4-A943AF4279F4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657AC7-F00C-47B5-8B78-BE1D3DE5E6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Image 6" descr="presentation powerpoi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7" descr="PHOTO BANDEAU BAS.jpg"/>
          <p:cNvPicPr>
            <a:picLocks noChangeAspect="1"/>
          </p:cNvPicPr>
          <p:nvPr/>
        </p:nvPicPr>
        <p:blipFill>
          <a:blip r:embed="rId12" cstate="print"/>
          <a:srcRect t="23888" r="781"/>
          <a:stretch>
            <a:fillRect/>
          </a:stretch>
        </p:blipFill>
        <p:spPr bwMode="auto">
          <a:xfrm>
            <a:off x="71438" y="5357813"/>
            <a:ext cx="9072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8" descr="BANDEAU PAYSAGE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71625" y="3429000"/>
            <a:ext cx="6286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00" kern="100" baseline="30000" dirty="0">
                <a:solidFill>
                  <a:schemeClr val="accent2">
                    <a:lumMod val="75000"/>
                  </a:schemeClr>
                </a:solidFill>
                <a:latin typeface="Nimbus Sans Novus T Heavy" pitchFamily="34" charset="0"/>
              </a:rPr>
              <a:t>Les effectifs scolaires</a:t>
            </a:r>
            <a:r>
              <a:rPr lang="fr-FR" sz="6600" kern="100" dirty="0">
                <a:solidFill>
                  <a:schemeClr val="accent2">
                    <a:lumMod val="75000"/>
                  </a:schemeClr>
                </a:solidFill>
                <a:latin typeface="Nimbus Sans Novus T Heavy" pitchFamily="34" charset="0"/>
              </a:rPr>
              <a:t> </a:t>
            </a:r>
            <a:r>
              <a:rPr lang="fr-FR" sz="6600" kern="100" baseline="30000" dirty="0">
                <a:solidFill>
                  <a:schemeClr val="accent2">
                    <a:lumMod val="75000"/>
                  </a:schemeClr>
                </a:solidFill>
                <a:latin typeface="Nimbus Sans Novus T Heavy" pitchFamily="34" charset="0"/>
              </a:rPr>
              <a:t>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28813" y="3857625"/>
            <a:ext cx="5429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kern="100" baseline="30000" dirty="0">
                <a:solidFill>
                  <a:srgbClr val="FBB143"/>
                </a:solidFill>
                <a:latin typeface="Nimbus Sans Novus T Heavy" pitchFamily="34" charset="0"/>
              </a:rPr>
              <a:t>éléments de projections</a:t>
            </a:r>
            <a:endParaRPr lang="fr-FR" sz="5400" kern="100" dirty="0">
              <a:solidFill>
                <a:srgbClr val="FBB143"/>
              </a:solidFill>
              <a:latin typeface="Nimbus Sans Novus T Heavy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72375" y="0"/>
            <a:ext cx="15716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Nimbus Sans Novus T Heavy" pitchFamily="34" charset="0"/>
              </a:rPr>
              <a:t>HABSHEIM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Nimbus Sans Novus T Heavy" pitchFamily="34" charset="0"/>
              </a:rPr>
              <a:t>06/09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Nimbus Sans Novus T Heavy" pitchFamily="34" charset="0"/>
            </a:endParaRPr>
          </a:p>
        </p:txBody>
      </p:sp>
      <p:pic>
        <p:nvPicPr>
          <p:cNvPr id="13317" name="Picture 10" descr="Z:\3 ETUDES\ASSISTANCE MEMBRES\HABS - Projections scolaires\SOU\Photos\ACCUEIL PERISCOL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5214938"/>
            <a:ext cx="1879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Z:\3 ETUDES\ASSISTANCE MEMBRES\HABS - Projections scolaires\SOU\Photos\ELEM KA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214938"/>
            <a:ext cx="20002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Z:\3 ETUDES\ASSISTANCE MEMBRES\HABS - Projections scolaires\SOU\Photos\ELEMENTAIRE CENTRE.jpg"/>
          <p:cNvPicPr>
            <a:picLocks noChangeAspect="1" noChangeArrowheads="1"/>
          </p:cNvPicPr>
          <p:nvPr/>
        </p:nvPicPr>
        <p:blipFill>
          <a:blip r:embed="rId4" cstate="print"/>
          <a:srcRect r="7407"/>
          <a:stretch>
            <a:fillRect/>
          </a:stretch>
        </p:blipFill>
        <p:spPr bwMode="auto">
          <a:xfrm>
            <a:off x="5357813" y="5214938"/>
            <a:ext cx="18034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Z:\3 ETUDES\ASSISTANCE MEMBRES\HABS - Projections scolaires\SOU\Photos\MAT CENTRE.jpg"/>
          <p:cNvPicPr>
            <a:picLocks noChangeAspect="1" noChangeArrowheads="1"/>
          </p:cNvPicPr>
          <p:nvPr/>
        </p:nvPicPr>
        <p:blipFill>
          <a:blip r:embed="rId5" cstate="print"/>
          <a:srcRect r="18224"/>
          <a:stretch>
            <a:fillRect/>
          </a:stretch>
        </p:blipFill>
        <p:spPr bwMode="auto">
          <a:xfrm>
            <a:off x="0" y="5214938"/>
            <a:ext cx="18573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Z:\3 ETUDES\ASSISTANCE MEMBRES\HABS - Projections scolaires\SOU\Photos\MAT ST MARTIN.jpg"/>
          <p:cNvPicPr>
            <a:picLocks noChangeAspect="1" noChangeArrowheads="1"/>
          </p:cNvPicPr>
          <p:nvPr/>
        </p:nvPicPr>
        <p:blipFill>
          <a:blip r:embed="rId6" cstate="print"/>
          <a:srcRect l="10263" r="7629"/>
          <a:stretch>
            <a:fillRect/>
          </a:stretch>
        </p:blipFill>
        <p:spPr bwMode="auto">
          <a:xfrm>
            <a:off x="1785938" y="5214938"/>
            <a:ext cx="17145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3671887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7. Scenario tendanciel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42938" y="185737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622300"/>
            <a:r>
              <a:rPr lang="fr-FR">
                <a:latin typeface="Helvetica Neue" pitchFamily="2" charset="0"/>
              </a:rPr>
              <a:t>Le scénario tendanciel consiste à faire une moyenne pondérée des TAP des 3 dernières années (2006, 2007, 2008) par classe (M2/M1, M3/M2, CP/M3,…).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85813" y="2643188"/>
          <a:ext cx="7572432" cy="3071830"/>
        </p:xfrm>
        <a:graphic>
          <a:graphicData uri="http://schemas.openxmlformats.org/drawingml/2006/table">
            <a:tbl>
              <a:tblPr/>
              <a:tblGrid>
                <a:gridCol w="972314"/>
                <a:gridCol w="919471"/>
                <a:gridCol w="372545"/>
                <a:gridCol w="372545"/>
                <a:gridCol w="655256"/>
                <a:gridCol w="655256"/>
                <a:gridCol w="372545"/>
                <a:gridCol w="372545"/>
                <a:gridCol w="372545"/>
                <a:gridCol w="372545"/>
                <a:gridCol w="824354"/>
                <a:gridCol w="686962"/>
                <a:gridCol w="623549"/>
              </a:tblGrid>
              <a:tr h="3694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latin typeface="Arial"/>
                        </a:rPr>
                        <a:t>Rentrée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M1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CE1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CE2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CM1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CM2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TOTAL MATERNELLES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TOTAL PRIMAIRES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latin typeface="Arial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167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183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184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187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182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178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179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198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186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191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193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195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latin typeface="Arial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latin typeface="Arial"/>
                        </a:rPr>
                        <a:t>529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347662" y="1357299"/>
          <a:ext cx="8448675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 rot="16200000" flipV="1">
            <a:off x="5822156" y="5179219"/>
            <a:ext cx="9286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10"/>
          <p:cNvSpPr txBox="1"/>
          <p:nvPr/>
        </p:nvSpPr>
        <p:spPr>
          <a:xfrm>
            <a:off x="5257800" y="4995863"/>
            <a:ext cx="1171575" cy="600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/>
              <a:t>Sureffectif des classes maternelles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5674519" y="3802857"/>
            <a:ext cx="3486150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9"/>
          <p:cNvSpPr txBox="1"/>
          <p:nvPr/>
        </p:nvSpPr>
        <p:spPr>
          <a:xfrm>
            <a:off x="7472363" y="2328863"/>
            <a:ext cx="1171575" cy="600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/>
              <a:t>Sureffectif des classes élémentaires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3671887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8. Scenario bas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42938" y="185737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622300"/>
            <a:r>
              <a:rPr lang="fr-FR">
                <a:latin typeface="Helvetica Neue" pitchFamily="2" charset="0"/>
              </a:rPr>
              <a:t>Le scénario bas consiste à faire une moyenne pondérée des 3 TAP les moins élevés sur la période et par classes (M2/M1, M3/M2, CP/M3,…).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85813" y="2714625"/>
          <a:ext cx="7786744" cy="3071830"/>
        </p:xfrm>
        <a:graphic>
          <a:graphicData uri="http://schemas.openxmlformats.org/drawingml/2006/table">
            <a:tbl>
              <a:tblPr/>
              <a:tblGrid>
                <a:gridCol w="936652"/>
                <a:gridCol w="465028"/>
                <a:gridCol w="465028"/>
                <a:gridCol w="465028"/>
                <a:gridCol w="465028"/>
                <a:gridCol w="465028"/>
                <a:gridCol w="465028"/>
                <a:gridCol w="465028"/>
                <a:gridCol w="465028"/>
                <a:gridCol w="465028"/>
                <a:gridCol w="1028998"/>
                <a:gridCol w="857498"/>
                <a:gridCol w="778344"/>
              </a:tblGrid>
              <a:tr h="3694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Rentrée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M1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CM1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TOTAL MATERNELLES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TOTAL PRIMAIRES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167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152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351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147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149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151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latin typeface="Arial"/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123825" y="1357299"/>
          <a:ext cx="889635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000750" y="2128838"/>
            <a:ext cx="1171575" cy="44291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/>
              <a:t>Sous effectif des classes élémentaires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57800" y="4643438"/>
            <a:ext cx="1171575" cy="44291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/>
              <a:t>Sous effectif des classes maternelles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3671887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9. Limites du modèle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75" y="1857375"/>
            <a:ext cx="81438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223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r-FR" dirty="0">
                <a:latin typeface="Helvetica Neue" pitchFamily="2" charset="0"/>
              </a:rPr>
              <a:t> Hypothèses reposant sur des prolongations de tendances (population, naissances, taux apparents de passage</a:t>
            </a:r>
            <a:r>
              <a:rPr lang="fr-FR" dirty="0">
                <a:latin typeface="Helvetica Neue" pitchFamily="2" charset="0"/>
              </a:rPr>
              <a:t>).</a:t>
            </a:r>
            <a:endParaRPr lang="fr-FR" dirty="0">
              <a:latin typeface="Helvetica Neue" pitchFamily="2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14313" y="2630488"/>
            <a:ext cx="8572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400" dirty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  <a:ea typeface="+mj-ea"/>
                <a:cs typeface="+mj-cs"/>
              </a:rPr>
              <a:t>10. Perspectives de développement de la commune</a:t>
            </a:r>
            <a:endParaRPr lang="fr-FR" sz="4400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75" y="3640138"/>
            <a:ext cx="8143875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223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r-FR" dirty="0">
                <a:latin typeface="Helvetica Neue" pitchFamily="2" charset="0"/>
              </a:rPr>
              <a:t> </a:t>
            </a:r>
            <a:r>
              <a:rPr lang="fr-FR" dirty="0">
                <a:latin typeface="Helvetica Neue" pitchFamily="2" charset="0"/>
              </a:rPr>
              <a:t>Collectifs non commencés :</a:t>
            </a:r>
          </a:p>
          <a:p>
            <a:pPr lvl="1" algn="just" defTabSz="6223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dirty="0">
                <a:latin typeface="Helvetica Neue" pitchFamily="2" charset="0"/>
              </a:rPr>
              <a:t> Rue des Bleuets : 4 F2 et 52 F3,</a:t>
            </a:r>
          </a:p>
          <a:p>
            <a:pPr lvl="1" algn="just" defTabSz="6223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dirty="0">
                <a:latin typeface="Helvetica Neue" pitchFamily="2" charset="0"/>
              </a:rPr>
              <a:t> Rue du Maréchal de Lattre de Tassigny : 4 F2 et 2 F3.</a:t>
            </a:r>
          </a:p>
          <a:p>
            <a:pPr algn="just" defTabSz="6223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r-FR" dirty="0">
                <a:latin typeface="Helvetica Neue" pitchFamily="2" charset="0"/>
              </a:rPr>
              <a:t> Projet : Rue du Général de Gaulle : 4 F2, 6 F3 et 2 F4.</a:t>
            </a:r>
          </a:p>
          <a:p>
            <a:pPr lvl="1" algn="just" defTabSz="622300">
              <a:buClr>
                <a:schemeClr val="accent6">
                  <a:lumMod val="75000"/>
                </a:schemeClr>
              </a:buClr>
              <a:defRPr/>
            </a:pPr>
            <a:endParaRPr lang="fr-FR" dirty="0">
              <a:latin typeface="Helvetica Neue" pitchFamily="2" charset="0"/>
            </a:endParaRPr>
          </a:p>
          <a:p>
            <a:pPr lvl="3" algn="just" defTabSz="622300">
              <a:buClr>
                <a:schemeClr val="accent6">
                  <a:lumMod val="75000"/>
                </a:schemeClr>
              </a:buClr>
              <a:defRPr/>
            </a:pPr>
            <a:r>
              <a:rPr lang="fr-FR" dirty="0">
                <a:latin typeface="Helvetica Neue" pitchFamily="2" charset="0"/>
              </a:rPr>
              <a:t>12 F2, 60 F3 et 2 F4 à venir.</a:t>
            </a:r>
            <a:endParaRPr lang="fr-FR" dirty="0">
              <a:latin typeface="Helvetica Neue" pitchFamily="2" charset="0"/>
            </a:endParaRPr>
          </a:p>
          <a:p>
            <a:pPr lvl="1" algn="just" defTabSz="6223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fr-FR" dirty="0">
              <a:latin typeface="Helvetica Neue" pitchFamily="2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1571625" y="5072063"/>
            <a:ext cx="428625" cy="2857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1273175"/>
            <a:ext cx="8572500" cy="11557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11. Exemples de répartition par âge des enfants arrivant suite à une construction de lotissement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pic>
        <p:nvPicPr>
          <p:cNvPr id="27652" name="Picture 10" descr="rep e lotiss flax"/>
          <p:cNvPicPr>
            <a:picLocks noChangeAspect="1" noChangeArrowheads="1"/>
          </p:cNvPicPr>
          <p:nvPr/>
        </p:nvPicPr>
        <p:blipFill>
          <a:blip r:embed="rId3" cstate="print"/>
          <a:srcRect r="3871"/>
          <a:stretch>
            <a:fillRect/>
          </a:stretch>
        </p:blipFill>
        <p:spPr bwMode="auto">
          <a:xfrm>
            <a:off x="857250" y="2643188"/>
            <a:ext cx="7153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28675" name="Picture 10" descr="rep e lotiss pulv"/>
          <p:cNvPicPr>
            <a:picLocks noChangeAspect="1" noChangeArrowheads="1"/>
          </p:cNvPicPr>
          <p:nvPr/>
        </p:nvPicPr>
        <p:blipFill>
          <a:blip r:embed="rId3" cstate="print"/>
          <a:srcRect r="3871"/>
          <a:stretch>
            <a:fillRect/>
          </a:stretch>
        </p:blipFill>
        <p:spPr bwMode="auto">
          <a:xfrm>
            <a:off x="922338" y="1719263"/>
            <a:ext cx="71501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3671887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12. Conclusion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75" y="2084388"/>
            <a:ext cx="81438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223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r-FR" dirty="0">
                <a:latin typeface="Helvetica Neue" pitchFamily="2" charset="0"/>
              </a:rPr>
              <a:t> Si on se base sur le scenario tendanciel, un sureffectif des écoles maternelles et élémentaires est probable respectivement en 2011 et 2013.</a:t>
            </a:r>
          </a:p>
          <a:p>
            <a:pPr algn="just" defTabSz="622300">
              <a:buClr>
                <a:schemeClr val="accent2">
                  <a:lumMod val="75000"/>
                </a:schemeClr>
              </a:buClr>
              <a:defRPr/>
            </a:pPr>
            <a:endParaRPr lang="fr-FR" dirty="0">
              <a:latin typeface="Helvetica Neue" pitchFamily="2" charset="0"/>
            </a:endParaRPr>
          </a:p>
          <a:p>
            <a:pPr algn="just" defTabSz="6223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r-FR" dirty="0">
                <a:latin typeface="Helvetica Neue" pitchFamily="2" charset="0"/>
              </a:rPr>
              <a:t> En considérant que seuls les F3 et plus sont amenés à accueillir des familles, la commune comptera 62 logements collectifs supplémentaires. Ils auront sans doute peu d’impact (cf. 11) : environ 10 élèves en école maternelle et 20 en école élémentaire.</a:t>
            </a:r>
          </a:p>
          <a:p>
            <a:pPr algn="just" defTabSz="622300">
              <a:buClr>
                <a:schemeClr val="accent2">
                  <a:lumMod val="75000"/>
                </a:schemeClr>
              </a:buClr>
              <a:defRPr/>
            </a:pPr>
            <a:endParaRPr lang="fr-FR" dirty="0">
              <a:latin typeface="Helvetica Neue" pitchFamily="2" charset="0"/>
            </a:endParaRPr>
          </a:p>
          <a:p>
            <a:pPr algn="just" defTabSz="6223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r-FR" dirty="0">
                <a:latin typeface="Helvetica Neue" pitchFamily="2" charset="0"/>
              </a:rPr>
              <a:t> </a:t>
            </a:r>
            <a:r>
              <a:rPr lang="fr-FR" dirty="0">
                <a:latin typeface="Helvetica Neue" pitchFamily="2" charset="0"/>
              </a:rPr>
              <a:t>Le périscolaire</a:t>
            </a:r>
            <a:r>
              <a:rPr lang="fr-FR" dirty="0"/>
              <a:t> accueille des enfants âgés de 3 à 12 ans. En 2008, il accueille 115 enfants, soit près de 25% des effectifs d’Habsheim. En poursuivant la tendance, on peut supposer que le périscolaire accueillera entre 120 et 130 enfants en 2010 et 130 à 140 en 2015.</a:t>
            </a:r>
            <a:endParaRPr lang="fr-FR" dirty="0">
              <a:latin typeface="Helvetica Neu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3671887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1. Eléments de diagnostic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14340" name="Sous-titre 2"/>
          <p:cNvSpPr>
            <a:spLocks noGrp="1"/>
          </p:cNvSpPr>
          <p:nvPr>
            <p:ph type="subTitle" idx="1"/>
          </p:nvPr>
        </p:nvSpPr>
        <p:spPr>
          <a:xfrm>
            <a:off x="642938" y="1785938"/>
            <a:ext cx="8501062" cy="428625"/>
          </a:xfrm>
        </p:spPr>
        <p:txBody>
          <a:bodyPr/>
          <a:lstStyle/>
          <a:p>
            <a:pPr algn="l" eaLnBrk="1" hangingPunct="1"/>
            <a:r>
              <a:rPr lang="fr-FR" sz="1800" smtClean="0">
                <a:solidFill>
                  <a:schemeClr val="tx1"/>
                </a:solidFill>
                <a:latin typeface="Helvetica Compressed" pitchFamily="34" charset="0"/>
              </a:rPr>
              <a:t>Evolution de la construction de logements neufs et des effectifs scolaires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357158" y="2143116"/>
          <a:ext cx="769620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4"/>
          <p:cNvSpPr txBox="1"/>
          <p:nvPr/>
        </p:nvSpPr>
        <p:spPr>
          <a:xfrm>
            <a:off x="928688" y="3929063"/>
            <a:ext cx="1214437" cy="857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 smtClean="0"/>
              <a:t>Une 30aine de collectifs en 1996</a:t>
            </a:r>
            <a:endParaRPr lang="fr-FR" b="1" i="1" dirty="0"/>
          </a:p>
          <a:p>
            <a:pPr>
              <a:defRPr/>
            </a:pPr>
            <a:r>
              <a:rPr lang="fr-FR" i="1" dirty="0" smtClean="0"/>
              <a:t>Rue du Miroir</a:t>
            </a:r>
          </a:p>
          <a:p>
            <a:pPr>
              <a:defRPr/>
            </a:pPr>
            <a:r>
              <a:rPr lang="fr-FR" i="1" dirty="0" smtClean="0"/>
              <a:t>Le Maximilien</a:t>
            </a:r>
          </a:p>
          <a:p>
            <a:pPr>
              <a:defRPr/>
            </a:pPr>
            <a:r>
              <a:rPr lang="fr-FR" i="1" dirty="0" smtClean="0"/>
              <a:t>Le Gallien</a:t>
            </a:r>
            <a:endParaRPr lang="fr-FR" i="1" dirty="0"/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V="1">
            <a:off x="4997451" y="4860925"/>
            <a:ext cx="1363662" cy="357187"/>
          </a:xfrm>
          <a:prstGeom prst="straightConnector1">
            <a:avLst/>
          </a:prstGeom>
          <a:ln>
            <a:solidFill>
              <a:sysClr val="windowText" lastClr="000000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4"/>
          <p:cNvSpPr txBox="1"/>
          <p:nvPr/>
        </p:nvSpPr>
        <p:spPr>
          <a:xfrm>
            <a:off x="2286000" y="4143375"/>
            <a:ext cx="1857375" cy="6429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 smtClean="0"/>
              <a:t>25 collectifs en 1999</a:t>
            </a:r>
            <a:endParaRPr lang="fr-FR" b="1" i="1" dirty="0"/>
          </a:p>
          <a:p>
            <a:pPr>
              <a:defRPr/>
            </a:pPr>
            <a:r>
              <a:rPr lang="fr-FR" i="1" dirty="0" smtClean="0"/>
              <a:t>Rue du Général de Gaulle</a:t>
            </a:r>
          </a:p>
          <a:p>
            <a:pPr>
              <a:defRPr/>
            </a:pPr>
            <a:r>
              <a:rPr lang="fr-FR" i="1" dirty="0" err="1" smtClean="0"/>
              <a:t>Dorfgarten</a:t>
            </a:r>
            <a:endParaRPr lang="fr-FR" i="1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V="1">
            <a:off x="5783263" y="5289550"/>
            <a:ext cx="863600" cy="0"/>
          </a:xfrm>
          <a:prstGeom prst="straightConnector1">
            <a:avLst/>
          </a:prstGeom>
          <a:ln>
            <a:solidFill>
              <a:sysClr val="windowText" lastClr="000000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4"/>
          <p:cNvSpPr txBox="1"/>
          <p:nvPr/>
        </p:nvSpPr>
        <p:spPr>
          <a:xfrm>
            <a:off x="4572000" y="4143375"/>
            <a:ext cx="1428750" cy="7858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 smtClean="0"/>
              <a:t>68 collectifs en 2004</a:t>
            </a:r>
            <a:endParaRPr lang="fr-FR" b="1" i="1" dirty="0"/>
          </a:p>
          <a:p>
            <a:pPr>
              <a:defRPr/>
            </a:pPr>
            <a:r>
              <a:rPr lang="fr-FR" i="1" dirty="0" smtClean="0"/>
              <a:t>C. Claudel</a:t>
            </a:r>
          </a:p>
          <a:p>
            <a:pPr>
              <a:defRPr/>
            </a:pPr>
            <a:r>
              <a:rPr lang="fr-FR" i="1" dirty="0" smtClean="0"/>
              <a:t>Angelico</a:t>
            </a:r>
          </a:p>
          <a:p>
            <a:pPr>
              <a:defRPr/>
            </a:pPr>
            <a:r>
              <a:rPr lang="fr-FR" i="1" dirty="0" err="1" smtClean="0"/>
              <a:t>Abelia</a:t>
            </a:r>
            <a:endParaRPr lang="fr-FR" i="1" dirty="0"/>
          </a:p>
        </p:txBody>
      </p:sp>
      <p:sp>
        <p:nvSpPr>
          <p:cNvPr id="16" name="ZoneTexte 4"/>
          <p:cNvSpPr txBox="1"/>
          <p:nvPr/>
        </p:nvSpPr>
        <p:spPr>
          <a:xfrm>
            <a:off x="6000750" y="4143375"/>
            <a:ext cx="1857375" cy="6429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 smtClean="0"/>
              <a:t>24 collectifs en 2005</a:t>
            </a:r>
            <a:endParaRPr lang="fr-FR" b="1" i="1" dirty="0"/>
          </a:p>
          <a:p>
            <a:pPr>
              <a:defRPr/>
            </a:pPr>
            <a:r>
              <a:rPr lang="fr-FR" i="1" dirty="0" smtClean="0"/>
              <a:t>Rue des </a:t>
            </a:r>
            <a:r>
              <a:rPr lang="fr-FR" i="1" dirty="0" err="1" smtClean="0"/>
              <a:t>Alliers</a:t>
            </a:r>
            <a:endParaRPr lang="fr-FR" i="1" dirty="0" smtClean="0"/>
          </a:p>
          <a:p>
            <a:pPr>
              <a:defRPr/>
            </a:pPr>
            <a:r>
              <a:rPr lang="fr-FR" i="1" dirty="0" smtClean="0"/>
              <a:t>La Pommeraie</a:t>
            </a:r>
            <a:endParaRPr lang="fr-FR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8929687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2. Facteurs de variation du nombre d’enfants scolarisables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pic>
        <p:nvPicPr>
          <p:cNvPr id="15364" name="Picture 24" descr="commune"/>
          <p:cNvPicPr>
            <a:picLocks noChangeAspect="1" noChangeArrowheads="1"/>
          </p:cNvPicPr>
          <p:nvPr/>
        </p:nvPicPr>
        <p:blipFill>
          <a:blip r:embed="rId3" cstate="print"/>
          <a:srcRect l="4941" t="8559" r="29648" b="25676"/>
          <a:stretch>
            <a:fillRect/>
          </a:stretch>
        </p:blipFill>
        <p:spPr bwMode="auto">
          <a:xfrm>
            <a:off x="2500313" y="2857500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142875" y="1857375"/>
            <a:ext cx="2376488" cy="11398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Arrivées d’enfants</a:t>
            </a:r>
          </a:p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en petite section qui résident</a:t>
            </a:r>
          </a:p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 dans les communes voisines</a:t>
            </a: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6286500" y="1857375"/>
            <a:ext cx="2376488" cy="10779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Arrivées d’enfants liées aux </a:t>
            </a:r>
          </a:p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constructions neuves sur</a:t>
            </a:r>
          </a:p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la commune</a:t>
            </a: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6643688" y="4429125"/>
            <a:ext cx="2376487" cy="1296988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Arrivées et sorties d’enfants </a:t>
            </a:r>
          </a:p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liées aux mutations </a:t>
            </a:r>
          </a:p>
          <a:p>
            <a:pPr algn="ctr">
              <a:defRPr/>
            </a:pPr>
            <a:r>
              <a:rPr lang="fr-FR" sz="1000" b="1" dirty="0">
                <a:latin typeface="Verdana" pitchFamily="34" charset="0"/>
              </a:rPr>
              <a:t>de logements</a:t>
            </a: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142875" y="4643438"/>
            <a:ext cx="2160588" cy="1152525"/>
          </a:xfrm>
          <a:prstGeom prst="ellipse">
            <a:avLst/>
          </a:prstGeom>
          <a:solidFill>
            <a:srgbClr val="FFCC66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Verdana" pitchFamily="34" charset="0"/>
              </a:rPr>
              <a:t>Enfants nés dans la</a:t>
            </a:r>
          </a:p>
          <a:p>
            <a:pPr algn="ctr"/>
            <a:r>
              <a:rPr lang="fr-FR" sz="1000" b="1">
                <a:latin typeface="Verdana" pitchFamily="34" charset="0"/>
              </a:rPr>
              <a:t>commune</a:t>
            </a:r>
          </a:p>
          <a:p>
            <a:pPr algn="ctr"/>
            <a:r>
              <a:rPr lang="fr-FR" sz="1000" b="1">
                <a:latin typeface="Verdana" pitchFamily="34" charset="0"/>
              </a:rPr>
              <a:t>(scolarisés 3 ans plus tard)</a:t>
            </a: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2428875" y="2643188"/>
            <a:ext cx="917575" cy="857250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>
            <a:off x="6143625" y="2571750"/>
            <a:ext cx="214313" cy="428625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2286000" y="4714875"/>
            <a:ext cx="571500" cy="357188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 flipV="1">
            <a:off x="5715000" y="4071938"/>
            <a:ext cx="1004888" cy="79057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3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3671887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3. Données mobilisées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16388" name="Oval 11"/>
          <p:cNvSpPr>
            <a:spLocks noChangeArrowheads="1"/>
          </p:cNvSpPr>
          <p:nvPr/>
        </p:nvSpPr>
        <p:spPr bwMode="auto">
          <a:xfrm>
            <a:off x="285750" y="4448175"/>
            <a:ext cx="2376488" cy="1008063"/>
          </a:xfrm>
          <a:prstGeom prst="ellipse">
            <a:avLst/>
          </a:prstGeom>
          <a:solidFill>
            <a:srgbClr val="FFCC66"/>
          </a:solidFill>
          <a:ln w="9525">
            <a:solidFill>
              <a:srgbClr val="FBB14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Verdana" pitchFamily="34" charset="0"/>
              </a:rPr>
              <a:t>Les effectifs scolaires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57188" y="3222625"/>
            <a:ext cx="2305050" cy="936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000" b="1">
                <a:latin typeface="Verdana" pitchFamily="34" charset="0"/>
              </a:rPr>
              <a:t>Enfants nés dans la commune</a:t>
            </a:r>
          </a:p>
          <a:p>
            <a:pPr algn="ctr">
              <a:defRPr/>
            </a:pPr>
            <a:r>
              <a:rPr lang="fr-FR" sz="1000" b="1">
                <a:latin typeface="Verdana" pitchFamily="34" charset="0"/>
              </a:rPr>
              <a:t>(scolarisés 3 ans plus tard)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2643188" y="3714750"/>
            <a:ext cx="936625" cy="1588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357188" y="2071688"/>
            <a:ext cx="2305050" cy="720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000" b="1">
                <a:latin typeface="Verdana" pitchFamily="34" charset="0"/>
              </a:rPr>
              <a:t>Evolution de la population </a:t>
            </a: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2643188" y="2428875"/>
            <a:ext cx="936625" cy="1588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393" name="Line 16"/>
          <p:cNvSpPr>
            <a:spLocks noChangeShapeType="1"/>
          </p:cNvSpPr>
          <p:nvPr/>
        </p:nvSpPr>
        <p:spPr bwMode="auto">
          <a:xfrm flipV="1">
            <a:off x="2643188" y="4929188"/>
            <a:ext cx="1008062" cy="0"/>
          </a:xfrm>
          <a:prstGeom prst="line">
            <a:avLst/>
          </a:prstGeom>
          <a:noFill/>
          <a:ln w="63500">
            <a:solidFill>
              <a:srgbClr val="FBB14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4" name="Text Box 17"/>
          <p:cNvSpPr txBox="1">
            <a:spLocks noChangeArrowheads="1"/>
          </p:cNvSpPr>
          <p:nvPr/>
        </p:nvSpPr>
        <p:spPr bwMode="auto">
          <a:xfrm>
            <a:off x="3714750" y="4643438"/>
            <a:ext cx="4248150" cy="498475"/>
          </a:xfrm>
          <a:prstGeom prst="rect">
            <a:avLst/>
          </a:prstGeom>
          <a:solidFill>
            <a:srgbClr val="FFCC66"/>
          </a:solidFill>
          <a:ln w="9525">
            <a:solidFill>
              <a:srgbClr val="FBB14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fr-FR" sz="1200">
                <a:solidFill>
                  <a:srgbClr val="FBB143"/>
                </a:solidFill>
                <a:sym typeface="Wingdings 3" pitchFamily="18" charset="2"/>
              </a:rPr>
              <a:t></a:t>
            </a:r>
            <a:r>
              <a:rPr lang="fr-FR" sz="1200">
                <a:solidFill>
                  <a:srgbClr val="FF9900"/>
                </a:solidFill>
                <a:sym typeface="Wingdings 3" pitchFamily="18" charset="2"/>
              </a:rPr>
              <a:t> </a:t>
            </a:r>
            <a:r>
              <a:rPr lang="fr-FR" sz="1200">
                <a:sym typeface="Wingdings 3" pitchFamily="18" charset="2"/>
              </a:rPr>
              <a:t>Traitement du f</a:t>
            </a:r>
            <a:r>
              <a:rPr lang="fr-FR" sz="1200"/>
              <a:t>ichier transmis par la commune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fr-FR" sz="1200">
                <a:solidFill>
                  <a:srgbClr val="FBB143"/>
                </a:solidFill>
                <a:sym typeface="Wingdings 3" pitchFamily="18" charset="2"/>
              </a:rPr>
              <a:t></a:t>
            </a:r>
            <a:r>
              <a:rPr lang="fr-FR" sz="1200">
                <a:solidFill>
                  <a:srgbClr val="FF9900"/>
                </a:solidFill>
                <a:sym typeface="Wingdings 3" pitchFamily="18" charset="2"/>
              </a:rPr>
              <a:t> </a:t>
            </a:r>
            <a:r>
              <a:rPr lang="fr-FR" sz="1200">
                <a:sym typeface="Wingdings 3" pitchFamily="18" charset="2"/>
              </a:rPr>
              <a:t>Calcul des taux apparents de passage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679825" y="3000375"/>
            <a:ext cx="4249738" cy="1468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sym typeface="Wingdings 3" pitchFamily="18" charset="2"/>
              </a:rPr>
              <a:t>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sym typeface="Wingdings 3" pitchFamily="18" charset="2"/>
              </a:rPr>
              <a:t> </a:t>
            </a:r>
            <a:r>
              <a:rPr lang="fr-FR" sz="1200" dirty="0">
                <a:sym typeface="Wingdings 3" pitchFamily="18" charset="2"/>
              </a:rPr>
              <a:t>Nombre de naissances domiciliées par an</a:t>
            </a:r>
            <a:r>
              <a:rPr lang="fr-FR" sz="1200" dirty="0"/>
              <a:t> (données de la commune)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sym typeface="Wingdings 3" pitchFamily="18" charset="2"/>
              </a:rPr>
              <a:t> </a:t>
            </a:r>
            <a:r>
              <a:rPr lang="fr-FR" sz="1200" dirty="0">
                <a:sym typeface="Wingdings 3" pitchFamily="18" charset="2"/>
              </a:rPr>
              <a:t>Calcul du taux de natalité annuel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sym typeface="Wingdings 3" pitchFamily="18" charset="2"/>
              </a:rPr>
              <a:t> </a:t>
            </a:r>
            <a:r>
              <a:rPr lang="fr-FR" sz="1200" dirty="0">
                <a:sym typeface="Wingdings 3" pitchFamily="18" charset="2"/>
              </a:rPr>
              <a:t>Taux rapporté à la population pour obtenir une projection du nombre de naissance par an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sym typeface="Wingdings 3" pitchFamily="18" charset="2"/>
              </a:rPr>
              <a:t> </a:t>
            </a:r>
            <a:r>
              <a:rPr lang="fr-FR" sz="1200" dirty="0">
                <a:sym typeface="Wingdings 3" pitchFamily="18" charset="2"/>
              </a:rPr>
              <a:t>Application du scenario tendanciel du taux de natalité pour estimer les naissances après 2007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679825" y="2071688"/>
            <a:ext cx="4249738" cy="650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sym typeface="Wingdings 3" pitchFamily="18" charset="2"/>
              </a:rPr>
              <a:t></a:t>
            </a:r>
            <a:r>
              <a:rPr lang="fr-FR" sz="1200" dirty="0">
                <a:solidFill>
                  <a:srgbClr val="FF66CC"/>
                </a:solidFill>
                <a:sym typeface="Wingdings 3" pitchFamily="18" charset="2"/>
              </a:rPr>
              <a:t> </a:t>
            </a:r>
            <a:r>
              <a:rPr lang="fr-FR" sz="1200" dirty="0">
                <a:sym typeface="Wingdings 3" pitchFamily="18" charset="2"/>
              </a:rPr>
              <a:t>Taux d’accroissement annuel moyen de la population entre 1999 et 2006: 1,186%</a:t>
            </a:r>
            <a:endParaRPr lang="fr-FR" sz="1200" dirty="0"/>
          </a:p>
          <a:p>
            <a:pPr algn="just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sym typeface="Wingdings 3" pitchFamily="18" charset="2"/>
              </a:rPr>
              <a:t></a:t>
            </a:r>
            <a:r>
              <a:rPr lang="fr-FR" sz="1200" dirty="0">
                <a:solidFill>
                  <a:srgbClr val="FF66CC"/>
                </a:solidFill>
                <a:sym typeface="Wingdings 3" pitchFamily="18" charset="2"/>
              </a:rPr>
              <a:t> </a:t>
            </a:r>
            <a:r>
              <a:rPr lang="fr-FR" sz="1200" dirty="0">
                <a:sym typeface="Wingdings 3" pitchFamily="18" charset="2"/>
              </a:rPr>
              <a:t>Poursuite de la tendance après 2006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8572500" cy="11557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4. Les projections scolaires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42938" y="2286000"/>
            <a:ext cx="7858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622300"/>
            <a:r>
              <a:rPr lang="fr-FR">
                <a:latin typeface="Helvetica Neue" pitchFamily="2" charset="0"/>
              </a:rPr>
              <a:t>Les projections scolaires s'appuient sur la méthodologie mise au point par le démographe Pascal Fuchs.</a:t>
            </a:r>
          </a:p>
          <a:p>
            <a:pPr algn="just" defTabSz="622300"/>
            <a:endParaRPr lang="fr-FR">
              <a:solidFill>
                <a:srgbClr val="0052A4"/>
              </a:solidFill>
            </a:endParaRPr>
          </a:p>
          <a:p>
            <a:pPr algn="just" defTabSz="622300"/>
            <a:r>
              <a:rPr lang="fr-FR">
                <a:latin typeface="Helvetica Neue" pitchFamily="2" charset="0"/>
              </a:rPr>
              <a:t>Elle utilise </a:t>
            </a:r>
            <a:r>
              <a:rPr lang="fr-FR" b="1">
                <a:latin typeface="Helvetica Neue" pitchFamily="2" charset="0"/>
              </a:rPr>
              <a:t>les taux apparents de passage</a:t>
            </a:r>
            <a:r>
              <a:rPr lang="fr-FR">
                <a:latin typeface="Helvetica Neue" pitchFamily="2" charset="0"/>
              </a:rPr>
              <a:t> (TAP) qui ont l'avantage de simplifier la projection puisqu'ils prennent en compte à l'échelle de la commune :</a:t>
            </a:r>
          </a:p>
          <a:p>
            <a:pPr algn="just" defTabSz="622300"/>
            <a:r>
              <a:rPr lang="fr-FR">
                <a:latin typeface="Helvetica Neue" pitchFamily="2" charset="0"/>
              </a:rPr>
              <a:t>- les dérogations</a:t>
            </a:r>
          </a:p>
          <a:p>
            <a:pPr algn="just" defTabSz="622300"/>
            <a:r>
              <a:rPr lang="fr-FR">
                <a:latin typeface="Helvetica Neue" pitchFamily="2" charset="0"/>
              </a:rPr>
              <a:t>- les redoublements</a:t>
            </a:r>
          </a:p>
          <a:p>
            <a:pPr algn="just" defTabSz="622300"/>
            <a:r>
              <a:rPr lang="fr-FR">
                <a:latin typeface="Helvetica Neue" pitchFamily="2" charset="0"/>
              </a:rPr>
              <a:t>- la mobilité</a:t>
            </a:r>
          </a:p>
          <a:p>
            <a:pPr algn="just" defTabSz="622300"/>
            <a:r>
              <a:rPr lang="fr-FR">
                <a:latin typeface="Helvetica Neue" pitchFamily="2" charset="0"/>
              </a:rPr>
              <a:t>- les constructions neuves</a:t>
            </a:r>
          </a:p>
          <a:p>
            <a:pPr algn="just" defTabSz="622300"/>
            <a:r>
              <a:rPr lang="fr-FR">
                <a:latin typeface="Helvetica Neue" pitchFamily="2" charset="0"/>
              </a:rPr>
              <a:t>- les taux de scolarisation (calculés d'après les naissances)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8786812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5. Les taux apparents de passage (TAP)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18436" name="Sous-titre 2"/>
          <p:cNvSpPr>
            <a:spLocks noGrp="1"/>
          </p:cNvSpPr>
          <p:nvPr>
            <p:ph type="subTitle" idx="1"/>
          </p:nvPr>
        </p:nvSpPr>
        <p:spPr>
          <a:xfrm>
            <a:off x="642938" y="2500313"/>
            <a:ext cx="3214687" cy="428625"/>
          </a:xfrm>
        </p:spPr>
        <p:txBody>
          <a:bodyPr/>
          <a:lstStyle/>
          <a:p>
            <a:pPr algn="l" eaLnBrk="1" hangingPunct="1"/>
            <a:r>
              <a:rPr lang="fr-FR" sz="1800" smtClean="0">
                <a:solidFill>
                  <a:schemeClr val="tx1"/>
                </a:solidFill>
                <a:latin typeface="Helvetica Compressed" pitchFamily="34" charset="0"/>
              </a:rPr>
              <a:t>Tableau des effectifs réels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642938" y="1854200"/>
            <a:ext cx="792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>
                <a:latin typeface="Helvetica Neue" pitchFamily="2" charset="0"/>
              </a:rPr>
              <a:t>Il s’agit de calculer la part des élèves passant dans le niveau supérieur à chaque rentrée scolaire.</a:t>
            </a:r>
            <a:endParaRPr lang="fr-FR"/>
          </a:p>
        </p:txBody>
      </p:sp>
      <p:sp>
        <p:nvSpPr>
          <p:cNvPr id="18438" name="Sous-titre 2"/>
          <p:cNvSpPr txBox="1">
            <a:spLocks/>
          </p:cNvSpPr>
          <p:nvPr/>
        </p:nvSpPr>
        <p:spPr bwMode="auto">
          <a:xfrm>
            <a:off x="642938" y="4286250"/>
            <a:ext cx="1714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>
                <a:latin typeface="Helvetica Compressed" pitchFamily="34" charset="0"/>
              </a:rPr>
              <a:t>Calcul des TAP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500188" y="2857500"/>
          <a:ext cx="6095998" cy="1342163"/>
        </p:xfrm>
        <a:graphic>
          <a:graphicData uri="http://schemas.openxmlformats.org/drawingml/2006/table">
            <a:tbl>
              <a:tblPr/>
              <a:tblGrid>
                <a:gridCol w="796636"/>
                <a:gridCol w="588818"/>
                <a:gridCol w="588818"/>
                <a:gridCol w="588818"/>
                <a:gridCol w="588818"/>
                <a:gridCol w="588818"/>
                <a:gridCol w="588818"/>
                <a:gridCol w="588818"/>
                <a:gridCol w="588818"/>
                <a:gridCol w="588818"/>
              </a:tblGrid>
              <a:tr h="1558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Rentrée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Naissance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M1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M2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M3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CP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CE1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CE2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CM1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CM2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2001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>
                          <a:solidFill>
                            <a:srgbClr val="E46D0A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2002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latin typeface="Arial"/>
                        </a:rPr>
                        <a:t>40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2003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latin typeface="Arial"/>
                        </a:rPr>
                        <a:t>48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953735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2004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latin typeface="Arial"/>
                        </a:rPr>
                        <a:t>46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E46D0A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953735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75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2005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latin typeface="Arial"/>
                        </a:rPr>
                        <a:t>39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2006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latin typeface="Arial"/>
                        </a:rPr>
                        <a:t>59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2007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latin typeface="Arial"/>
                        </a:rPr>
                        <a:t>47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2008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latin typeface="Arial"/>
                        </a:rPr>
                        <a:t>n.c.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8659" marR="8659" marT="86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latin typeface="Arial"/>
                        </a:rPr>
                        <a:t>50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543050" y="4572000"/>
          <a:ext cx="6057900" cy="1333500"/>
        </p:xfrm>
        <a:graphic>
          <a:graphicData uri="http://schemas.openxmlformats.org/drawingml/2006/table">
            <a:tbl>
              <a:tblPr/>
              <a:tblGrid>
                <a:gridCol w="8763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M1/N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M2/M1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M3/M2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CP/M3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CE1/CP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CE2/CE1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CM1/CE2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CM2/CM1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2002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1,38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1,63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2004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E46D0A"/>
                          </a:solidFill>
                          <a:latin typeface="Arial"/>
                        </a:rPr>
                        <a:t>0,94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953735"/>
                          </a:solidFill>
                          <a:latin typeface="Arial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1,35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1,31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1,22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1,10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latin typeface="Arial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4340" name="Sous-titre 2"/>
          <p:cNvSpPr>
            <a:spLocks noGrp="1"/>
          </p:cNvSpPr>
          <p:nvPr>
            <p:ph type="subTitle" idx="1"/>
          </p:nvPr>
        </p:nvSpPr>
        <p:spPr>
          <a:xfrm>
            <a:off x="142875" y="1643063"/>
            <a:ext cx="8501063" cy="2714625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1800" dirty="0" smtClean="0">
                <a:solidFill>
                  <a:schemeClr val="tx1"/>
                </a:solidFill>
                <a:latin typeface="Helvetica Compressed" pitchFamily="34" charset="0"/>
              </a:rPr>
              <a:t>Exemple de lecture :</a:t>
            </a:r>
          </a:p>
          <a:p>
            <a:pPr algn="l" eaLnBrk="1" hangingPunct="1">
              <a:defRPr/>
            </a:pPr>
            <a:endParaRPr lang="fr-FR" sz="1800" dirty="0" smtClean="0">
              <a:solidFill>
                <a:schemeClr val="tx1"/>
              </a:solidFill>
              <a:latin typeface="Helvetica Compressed" pitchFamily="34" charset="0"/>
            </a:endParaRPr>
          </a:p>
          <a:p>
            <a:pPr algn="just" eaLnBrk="1" hangingPunct="1">
              <a:defRPr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itchFamily="2" charset="0"/>
              </a:rPr>
              <a:t>M2/M1 (2004) = [M2 (2004)]/[M1 (2003)]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itchFamily="2" charset="0"/>
              </a:rPr>
              <a:t> 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itchFamily="2" charset="0"/>
              </a:rPr>
              <a:t>=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itchFamily="2" charset="0"/>
              </a:rPr>
              <a:t> </a:t>
            </a: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  <a:latin typeface="Helvetica Neue" pitchFamily="2" charset="0"/>
              </a:rPr>
              <a:t>0,93</a:t>
            </a:r>
            <a:endParaRPr lang="fr-FR" sz="1800" dirty="0" smtClean="0">
              <a:solidFill>
                <a:schemeClr val="accent2">
                  <a:lumMod val="75000"/>
                </a:schemeClr>
              </a:solidFill>
              <a:latin typeface="Helvetica Neue" pitchFamily="2" charset="0"/>
            </a:endParaRPr>
          </a:p>
          <a:p>
            <a:pPr algn="just" eaLnBrk="1" hangingPunct="1">
              <a:defRPr/>
            </a:pPr>
            <a:endParaRPr lang="fr-FR" sz="1800" i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 Neue" pitchFamily="2" charset="0"/>
            </a:endParaRPr>
          </a:p>
          <a:p>
            <a:pPr algn="just" eaLnBrk="1" hangingPunct="1">
              <a:defRPr/>
            </a:pPr>
            <a:r>
              <a:rPr lang="fr-FR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itchFamily="2" charset="0"/>
              </a:rPr>
              <a:t>Attention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itchFamily="2" charset="0"/>
              </a:rPr>
              <a:t> : pour déterminer le taux de passage entre la naissance et la première section de maternelle (à un temps t), il faut prendre en compte les naissances à</a:t>
            </a:r>
          </a:p>
          <a:p>
            <a:pPr algn="just" eaLnBrk="1" hangingPunct="1">
              <a:defRPr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itchFamily="2" charset="0"/>
              </a:rPr>
              <a:t>t-3.</a:t>
            </a:r>
          </a:p>
          <a:p>
            <a:pPr algn="just" eaLnBrk="1" hangingPunct="1">
              <a:defRPr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itchFamily="2" charset="0"/>
              </a:rPr>
              <a:t>Exemple : N/M1 (2004) = [M1 (2004)]/[naissances (2001)] = 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Helvetica Neue" pitchFamily="2" charset="0"/>
              </a:rPr>
              <a:t>0,94</a:t>
            </a:r>
            <a:endParaRPr lang="fr-FR" sz="1800" dirty="0" smtClean="0">
              <a:solidFill>
                <a:schemeClr val="accent6">
                  <a:lumMod val="75000"/>
                </a:schemeClr>
              </a:solidFill>
              <a:latin typeface="Helvetica Neue" pitchFamily="2" charset="0"/>
            </a:endParaRPr>
          </a:p>
          <a:p>
            <a:pPr algn="l" eaLnBrk="1" hangingPunct="1">
              <a:defRPr/>
            </a:pPr>
            <a:endParaRPr lang="fr-FR" sz="1800" dirty="0" smtClean="0">
              <a:solidFill>
                <a:schemeClr val="tx1"/>
              </a:solidFill>
              <a:latin typeface="Helvetica Compressed" pitchFamily="34" charset="0"/>
            </a:endParaRPr>
          </a:p>
          <a:p>
            <a:pPr algn="l" eaLnBrk="1" hangingPunct="1">
              <a:defRPr/>
            </a:pPr>
            <a:endParaRPr lang="fr-FR" sz="1800" dirty="0" smtClean="0">
              <a:solidFill>
                <a:schemeClr val="tx1"/>
              </a:solidFill>
              <a:latin typeface="Helvetica Compressed" pitchFamily="34" charset="0"/>
            </a:endParaRPr>
          </a:p>
          <a:p>
            <a:pPr algn="l" eaLnBrk="1" hangingPunct="1">
              <a:defRPr/>
            </a:pPr>
            <a:endParaRPr lang="fr-FR" sz="1800" dirty="0" smtClean="0">
              <a:solidFill>
                <a:schemeClr val="tx1"/>
              </a:solidFill>
              <a:latin typeface="Helvetica Compressed" pitchFamily="34" charset="0"/>
            </a:endParaRPr>
          </a:p>
          <a:p>
            <a:pPr algn="l" eaLnBrk="1" hangingPunct="1">
              <a:defRPr/>
            </a:pPr>
            <a:endParaRPr lang="fr-FR" sz="1800" dirty="0" smtClean="0">
              <a:solidFill>
                <a:schemeClr val="tx1"/>
              </a:solidFill>
              <a:latin typeface="Helvetica Compressed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06375" y="4559300"/>
            <a:ext cx="2767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Helvetica Compressed" pitchFamily="34" charset="0"/>
              </a:rPr>
              <a:t>3 scenarii d’évolution des TAP :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357313" y="5135563"/>
          <a:ext cx="6096000" cy="650561"/>
        </p:xfrm>
        <a:graphic>
          <a:graphicData uri="http://schemas.openxmlformats.org/drawingml/2006/table">
            <a:tbl>
              <a:tblPr/>
              <a:tblGrid>
                <a:gridCol w="1180648"/>
                <a:gridCol w="614419"/>
                <a:gridCol w="614419"/>
                <a:gridCol w="614419"/>
                <a:gridCol w="614419"/>
                <a:gridCol w="614419"/>
                <a:gridCol w="614419"/>
                <a:gridCol w="614419"/>
                <a:gridCol w="614419"/>
              </a:tblGrid>
              <a:tr h="171676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latin typeface="Arial"/>
                      </a:endParaRPr>
                    </a:p>
                  </a:txBody>
                  <a:tcPr marL="9036" marR="9036" marT="903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M1/N</a:t>
                      </a:r>
                    </a:p>
                  </a:txBody>
                  <a:tcPr marL="9036" marR="9036" marT="903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M2/M1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M3/M2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CP/M3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CE1/CP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CE2/CE1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CM1/CE2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latin typeface="Arial"/>
                        </a:rPr>
                        <a:t>CM2/CM1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Arial"/>
                        </a:rPr>
                        <a:t>Scenario bas</a:t>
                      </a:r>
                    </a:p>
                  </a:txBody>
                  <a:tcPr marL="9036" marR="9036" marT="903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1,08</a:t>
                      </a:r>
                    </a:p>
                  </a:txBody>
                  <a:tcPr marL="9036" marR="9036" marT="903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0,88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0,95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0,87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0,96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0,95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0,97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0,81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Arial"/>
                        </a:rPr>
                        <a:t>Scenario tendanciel</a:t>
                      </a:r>
                    </a:p>
                  </a:txBody>
                  <a:tcPr marL="9036" marR="9036" marT="903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1,22</a:t>
                      </a:r>
                    </a:p>
                  </a:txBody>
                  <a:tcPr marL="9036" marR="9036" marT="903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1,03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1,06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1,01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0,98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1,09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0,90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Arial"/>
                        </a:rPr>
                        <a:t>Scenario haut</a:t>
                      </a:r>
                    </a:p>
                  </a:txBody>
                  <a:tcPr marL="9036" marR="9036" marT="903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1,45</a:t>
                      </a:r>
                    </a:p>
                  </a:txBody>
                  <a:tcPr marL="9036" marR="9036" marT="903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1,06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1,26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1,06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1,05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1,04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latin typeface="Arial"/>
                        </a:rPr>
                        <a:t>1,10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latin typeface="Arial"/>
                        </a:rPr>
                        <a:t>0,98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3671887" cy="11557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Helvetica Ultra Compressed" pitchFamily="34" charset="0"/>
              </a:rPr>
              <a:t>6. Scenario haut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Helvetica Ultra Compressed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2938" y="185737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622300"/>
            <a:r>
              <a:rPr lang="fr-FR">
                <a:latin typeface="Helvetica Neue" pitchFamily="2" charset="0"/>
              </a:rPr>
              <a:t>Le scénario haut consiste à faire une moyenne pondérée des 3 TAP les plus élevés sur la période et par classe (M2/M1, M3/M2, CP/M3,…).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14375" y="2714625"/>
          <a:ext cx="7429552" cy="3143262"/>
        </p:xfrm>
        <a:graphic>
          <a:graphicData uri="http://schemas.openxmlformats.org/drawingml/2006/table">
            <a:tbl>
              <a:tblPr/>
              <a:tblGrid>
                <a:gridCol w="758052"/>
                <a:gridCol w="452904"/>
                <a:gridCol w="452904"/>
                <a:gridCol w="452904"/>
                <a:gridCol w="452904"/>
                <a:gridCol w="452904"/>
                <a:gridCol w="452904"/>
                <a:gridCol w="452904"/>
                <a:gridCol w="452904"/>
                <a:gridCol w="452904"/>
                <a:gridCol w="1002170"/>
                <a:gridCol w="835142"/>
                <a:gridCol w="758052"/>
              </a:tblGrid>
              <a:tr h="3780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latin typeface="Arial"/>
                        </a:rPr>
                        <a:t>Rentrée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M1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CM1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CM2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TOTAL MATERNELLES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TOTAL PRIMAIRES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167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 dirty="0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182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204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216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258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608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240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651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246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708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249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751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252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latin typeface="Arial"/>
                        </a:rPr>
                        <a:t>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latin typeface="Arial"/>
                        </a:rPr>
                        <a:t>786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06_habsheim_vue2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0" y="1214438"/>
            <a:ext cx="9144000" cy="478631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graphicFrame>
        <p:nvGraphicFramePr>
          <p:cNvPr id="13" name="Graphique 12"/>
          <p:cNvGraphicFramePr>
            <a:graphicFrameLocks/>
          </p:cNvGraphicFramePr>
          <p:nvPr/>
        </p:nvGraphicFramePr>
        <p:xfrm>
          <a:off x="242887" y="1428737"/>
          <a:ext cx="8472517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necteur droit avec flèche 13"/>
          <p:cNvCxnSpPr/>
          <p:nvPr/>
        </p:nvCxnSpPr>
        <p:spPr>
          <a:xfrm rot="16200000" flipV="1">
            <a:off x="4238625" y="4762501"/>
            <a:ext cx="1685925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6"/>
          <p:cNvSpPr txBox="1"/>
          <p:nvPr/>
        </p:nvSpPr>
        <p:spPr>
          <a:xfrm>
            <a:off x="3638550" y="4286250"/>
            <a:ext cx="1504950" cy="600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/>
              <a:t>Sureffectif des classes élémentaires</a:t>
            </a:r>
          </a:p>
        </p:txBody>
      </p:sp>
      <p:sp>
        <p:nvSpPr>
          <p:cNvPr id="16" name="ZoneTexte 7"/>
          <p:cNvSpPr txBox="1"/>
          <p:nvPr/>
        </p:nvSpPr>
        <p:spPr>
          <a:xfrm>
            <a:off x="5286375" y="4929188"/>
            <a:ext cx="1171575" cy="600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i="1" dirty="0"/>
              <a:t>Sureffectif des classes maternelles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4919662" y="5367338"/>
            <a:ext cx="4476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Effectifs scolaires_Habshe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Effectifs scolaires_Habsheim</Template>
  <TotalTime>708</TotalTime>
  <Words>1618</Words>
  <Application>Microsoft Office PowerPoint</Application>
  <PresentationFormat>Affichage à l'écran (4:3)</PresentationFormat>
  <Paragraphs>926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Calibri</vt:lpstr>
      <vt:lpstr>Nimbus Sans Novus T Heavy</vt:lpstr>
      <vt:lpstr>Helvetica Ultra Compressed</vt:lpstr>
      <vt:lpstr>Helvetica Compressed</vt:lpstr>
      <vt:lpstr>Verdana</vt:lpstr>
      <vt:lpstr>Wingdings 3</vt:lpstr>
      <vt:lpstr>Helvetica Neue</vt:lpstr>
      <vt:lpstr>Wingdings</vt:lpstr>
      <vt:lpstr>Effectifs scolaires_Habsheim</vt:lpstr>
      <vt:lpstr>Conception personnalisée</vt:lpstr>
      <vt:lpstr>Diapositive 1</vt:lpstr>
      <vt:lpstr>1. Eléments de diagnostic</vt:lpstr>
      <vt:lpstr>2. Facteurs de variation du nombre d’enfants scolarisables</vt:lpstr>
      <vt:lpstr>3. Données mobilisées</vt:lpstr>
      <vt:lpstr>4. Les projections scolaires</vt:lpstr>
      <vt:lpstr>5. Les taux apparents de passage (TAP)</vt:lpstr>
      <vt:lpstr>Diapositive 7</vt:lpstr>
      <vt:lpstr>6. Scenario haut</vt:lpstr>
      <vt:lpstr>Diapositive 9</vt:lpstr>
      <vt:lpstr>7. Scenario tendanciel</vt:lpstr>
      <vt:lpstr>Diapositive 11</vt:lpstr>
      <vt:lpstr>8. Scenario bas</vt:lpstr>
      <vt:lpstr>Diapositive 13</vt:lpstr>
      <vt:lpstr>9. Limites du modèle</vt:lpstr>
      <vt:lpstr>11. Exemples de répartition par âge des enfants arrivant suite à une construction de lotissement</vt:lpstr>
      <vt:lpstr>Diapositive 16</vt:lpstr>
      <vt:lpstr>12. 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AURM</dc:creator>
  <cp:lastModifiedBy>Roxane</cp:lastModifiedBy>
  <cp:revision>110</cp:revision>
  <dcterms:created xsi:type="dcterms:W3CDTF">2009-02-02T10:51:30Z</dcterms:created>
  <dcterms:modified xsi:type="dcterms:W3CDTF">2012-02-20T16:01:41Z</dcterms:modified>
</cp:coreProperties>
</file>