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7"/>
  </p:notesMasterIdLst>
  <p:handoutMasterIdLst>
    <p:handoutMasterId r:id="rId28"/>
  </p:handoutMasterIdLst>
  <p:sldIdLst>
    <p:sldId id="257" r:id="rId3"/>
    <p:sldId id="285" r:id="rId4"/>
    <p:sldId id="288" r:id="rId5"/>
    <p:sldId id="258" r:id="rId6"/>
    <p:sldId id="259" r:id="rId7"/>
    <p:sldId id="287" r:id="rId8"/>
    <p:sldId id="283" r:id="rId9"/>
    <p:sldId id="307" r:id="rId10"/>
    <p:sldId id="309" r:id="rId11"/>
    <p:sldId id="310" r:id="rId12"/>
    <p:sldId id="311" r:id="rId13"/>
    <p:sldId id="312" r:id="rId14"/>
    <p:sldId id="313" r:id="rId15"/>
    <p:sldId id="314" r:id="rId16"/>
    <p:sldId id="315" r:id="rId17"/>
    <p:sldId id="316" r:id="rId18"/>
    <p:sldId id="317" r:id="rId19"/>
    <p:sldId id="318" r:id="rId20"/>
    <p:sldId id="320" r:id="rId21"/>
    <p:sldId id="323" r:id="rId22"/>
    <p:sldId id="324" r:id="rId23"/>
    <p:sldId id="322" r:id="rId24"/>
    <p:sldId id="261" r:id="rId25"/>
    <p:sldId id="321" r:id="rId26"/>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86838" autoAdjust="0"/>
  </p:normalViewPr>
  <p:slideViewPr>
    <p:cSldViewPr>
      <p:cViewPr>
        <p:scale>
          <a:sx n="78" d="100"/>
          <a:sy n="78" d="100"/>
        </p:scale>
        <p:origin x="-2574" y="-9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56" y="79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2" tIns="49521" rIns="99042" bIns="49521" rtlCol="0"/>
          <a:lstStyle>
            <a:lvl1pPr algn="l">
              <a:defRPr sz="1300">
                <a:latin typeface="Arial" charset="0"/>
              </a:defRPr>
            </a:lvl1pPr>
          </a:lstStyle>
          <a:p>
            <a:pPr>
              <a:defRPr/>
            </a:pPr>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9042" tIns="49521" rIns="99042" bIns="49521" rtlCol="0"/>
          <a:lstStyle>
            <a:lvl1pPr algn="r">
              <a:defRPr sz="1300">
                <a:latin typeface="Arial" charset="0"/>
              </a:defRPr>
            </a:lvl1pPr>
          </a:lstStyle>
          <a:p>
            <a:pPr>
              <a:defRPr/>
            </a:pPr>
            <a:fld id="{D153605D-0F12-4809-97AC-35E0D4B9C476}" type="datetimeFigureOut">
              <a:rPr lang="fr-FR"/>
              <a:pPr>
                <a:defRPr/>
              </a:pPr>
              <a:t>12/08/2011</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9042" tIns="49521" rIns="99042" bIns="49521" rtlCol="0" anchor="b"/>
          <a:lstStyle>
            <a:lvl1pPr algn="l">
              <a:defRPr sz="1300">
                <a:latin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9042" tIns="49521" rIns="99042" bIns="49521" rtlCol="0" anchor="b"/>
          <a:lstStyle>
            <a:lvl1pPr algn="r">
              <a:defRPr sz="1300">
                <a:latin typeface="Arial" charset="0"/>
              </a:defRPr>
            </a:lvl1pPr>
          </a:lstStyle>
          <a:p>
            <a:pPr>
              <a:defRPr/>
            </a:pPr>
            <a:fld id="{144EEBF9-62F9-48DB-936A-3DE5FEE9986F}"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eaLnBrk="0" hangingPunct="0">
              <a:defRPr sz="1200"/>
            </a:lvl1pPr>
          </a:lstStyle>
          <a:p>
            <a:pPr>
              <a:defRPr/>
            </a:pPr>
            <a:endParaRPr lang="fr-FR"/>
          </a:p>
        </p:txBody>
      </p:sp>
      <p:sp>
        <p:nvSpPr>
          <p:cNvPr id="706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eaLnBrk="0" hangingPunct="0">
              <a:defRPr sz="1200"/>
            </a:lvl1pPr>
          </a:lstStyle>
          <a:p>
            <a:pPr>
              <a:defRPr/>
            </a:pPr>
            <a:fld id="{E64CFFB4-E7DF-4A2E-BC3A-4463B46BB23F}" type="datetimeFigureOut">
              <a:rPr lang="fr-FR"/>
              <a:pPr>
                <a:defRPr/>
              </a:pPr>
              <a:t>12/08/2011</a:t>
            </a:fld>
            <a:endParaRPr lang="fr-FR"/>
          </a:p>
        </p:txBody>
      </p:sp>
      <p:sp>
        <p:nvSpPr>
          <p:cNvPr id="37892" name="Rectangle 4"/>
          <p:cNvSpPr>
            <a:spLocks noRo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066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706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eaLnBrk="0" hangingPunct="0">
              <a:defRPr sz="1200"/>
            </a:lvl1pPr>
          </a:lstStyle>
          <a:p>
            <a:pPr>
              <a:defRPr/>
            </a:pPr>
            <a:endParaRPr lang="fr-FR"/>
          </a:p>
        </p:txBody>
      </p:sp>
      <p:sp>
        <p:nvSpPr>
          <p:cNvPr id="706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eaLnBrk="0" hangingPunct="0">
              <a:defRPr sz="1200"/>
            </a:lvl1pPr>
          </a:lstStyle>
          <a:p>
            <a:pPr>
              <a:defRPr/>
            </a:pPr>
            <a:fld id="{FA5590BD-11B1-49FE-BFDA-EC0F0BC62A3B}"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marL="265113" indent="-265113">
              <a:buFontTx/>
              <a:buChar char="•"/>
            </a:pPr>
            <a:r>
              <a:rPr lang="fr-FR" smtClean="0"/>
              <a:t>Pour la situation long terme, on suppose que l’ensemble des LGV actuellement projetées en Europe soit en service.  </a:t>
            </a:r>
          </a:p>
          <a:p>
            <a:pPr marL="265113" indent="-265113">
              <a:buFontTx/>
              <a:buChar char="•"/>
            </a:pPr>
            <a:r>
              <a:rPr lang="fr-FR" smtClean="0"/>
              <a:t>En France, le système TGV Rhin-Rhône est intégralement efficient avec ses 3 branches. Les LGV Poitiers / Limoge, Bordeaux / Toulouse, Bordeaux / frontière espagnole, Montpellier / Perpignan et Provence-Alpes-Côte d’Azur fonctionnent. </a:t>
            </a:r>
          </a:p>
          <a:p>
            <a:pPr marL="265113" indent="-265113">
              <a:buFontTx/>
              <a:buChar char="•"/>
            </a:pPr>
            <a:r>
              <a:rPr lang="fr-FR" smtClean="0"/>
              <a:t>Le franchissement des Alpes est amélioré avec le tunnel de base du Mont-Cenis. En complément, une LGV sera aménagée entre Lyon et l’entrée du tunnel via Chambéry. </a:t>
            </a:r>
          </a:p>
          <a:p>
            <a:pPr marL="265113" indent="-265113">
              <a:buFontTx/>
              <a:buChar char="•"/>
            </a:pPr>
            <a:r>
              <a:rPr lang="fr-FR" smtClean="0"/>
              <a:t>En Allemagne, la liaison Stuttgart / Munich sera intégralement opérationnelle. </a:t>
            </a:r>
          </a:p>
          <a:p>
            <a:pPr marL="265113" indent="-265113"/>
            <a:endParaRPr lang="fr-FR" smtClean="0"/>
          </a:p>
        </p:txBody>
      </p:sp>
      <p:graphicFrame>
        <p:nvGraphicFramePr>
          <p:cNvPr id="83008" name="Group 64"/>
          <p:cNvGraphicFramePr>
            <a:graphicFrameLocks noGrp="1"/>
          </p:cNvGraphicFramePr>
          <p:nvPr/>
        </p:nvGraphicFramePr>
        <p:xfrm>
          <a:off x="2109788" y="1444625"/>
          <a:ext cx="2376487" cy="1852613"/>
        </p:xfrm>
        <a:graphic>
          <a:graphicData uri="http://schemas.openxmlformats.org/drawingml/2006/table">
            <a:tbl>
              <a:tblPr/>
              <a:tblGrid>
                <a:gridCol w="611187"/>
                <a:gridCol w="469900"/>
                <a:gridCol w="431800"/>
                <a:gridCol w="431800"/>
                <a:gridCol w="431800"/>
              </a:tblGrid>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1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marL="265113" indent="-265113">
              <a:buFontTx/>
              <a:buChar char="•"/>
            </a:pPr>
            <a:r>
              <a:rPr lang="fr-FR" smtClean="0"/>
              <a:t>Depuis Mulhouse, l’offre TGV EE est orientée soit sur Paris, soit sur Bâle et Zurich en Suisse. Avec le TGV EE, les temps de parcours ont été réduits en passant de 4h21 à 3h00 pour Paris et de 1h40 à 1h20 pour Zurich. </a:t>
            </a:r>
          </a:p>
          <a:p>
            <a:pPr marL="265113" indent="-265113">
              <a:buFontTx/>
              <a:buChar char="•"/>
            </a:pPr>
            <a:endParaRPr lang="fr-FR" smtClean="0"/>
          </a:p>
          <a:p>
            <a:pPr marL="265113" indent="-265113">
              <a:buFontTx/>
              <a:buChar char="•"/>
            </a:pPr>
            <a:r>
              <a:rPr lang="fr-FR" smtClean="0"/>
              <a:t>Pour rejoindre les agglomérations de Rennes, Nantes, Bordeaux ou Lille, il faut effectuer une correspondance en gare de Strasbourg pour avoir accès aux liaisons TGV Strasbourg / Province, ou à Paris. Sur ces relations, les temps de parcours ont été modérément réduits en passant de 7h16 à 6h15 pour Rennes et de 8h20 à 7h02 pour Bordeaux.</a:t>
            </a:r>
          </a:p>
          <a:p>
            <a:pPr marL="265113" indent="-265113">
              <a:buFontTx/>
              <a:buChar char="•"/>
            </a:pPr>
            <a:endParaRPr lang="fr-FR" smtClean="0"/>
          </a:p>
          <a:p>
            <a:pPr marL="265113" indent="-265113">
              <a:buFontTx/>
              <a:buChar char="•"/>
            </a:pPr>
            <a:r>
              <a:rPr lang="fr-FR" smtClean="0"/>
              <a:t>Les Alpes ralentissent les déplacements ferroviaires, de manière encore plus prononcée que les déplacements routiers.</a:t>
            </a:r>
          </a:p>
        </p:txBody>
      </p:sp>
      <p:graphicFrame>
        <p:nvGraphicFramePr>
          <p:cNvPr id="83008" name="Group 64"/>
          <p:cNvGraphicFramePr>
            <a:graphicFrameLocks noGrp="1"/>
          </p:cNvGraphicFramePr>
          <p:nvPr/>
        </p:nvGraphicFramePr>
        <p:xfrm>
          <a:off x="2109788" y="1444625"/>
          <a:ext cx="2376487" cy="1852613"/>
        </p:xfrm>
        <a:graphic>
          <a:graphicData uri="http://schemas.openxmlformats.org/drawingml/2006/table">
            <a:tbl>
              <a:tblPr/>
              <a:tblGrid>
                <a:gridCol w="611187"/>
                <a:gridCol w="469900"/>
                <a:gridCol w="431800"/>
                <a:gridCol w="431800"/>
                <a:gridCol w="431800"/>
              </a:tblGrid>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1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marL="265113" indent="-265113">
              <a:buFontTx/>
              <a:buChar char="•"/>
            </a:pPr>
            <a:r>
              <a:rPr lang="fr-FR" smtClean="0"/>
              <a:t>Depuis Mulhouse, l’offre TGV RR sera orientée en direction de l’Allemagne (Karlsruhe, Francfort etc.), en direction du Sud de la France (Lyon, Marseille, Montpellier etc.) et de Paris. Les gains de temps seront conséquents sur ces 3 axes. Ils s’expliquent non seulement par la création d’une LGV de 140 km en Franche-Comté, mais aussi par des dessertes ferroviaires directes, sans correspondance. En 2011, les relations seront directes entre les agglomérations situées sur l’axe Rhin-Rhône.</a:t>
            </a:r>
          </a:p>
          <a:p>
            <a:pPr marL="265113" indent="-265113">
              <a:buFontTx/>
              <a:buChar char="•"/>
            </a:pPr>
            <a:endParaRPr lang="fr-FR" smtClean="0"/>
          </a:p>
          <a:p>
            <a:pPr marL="265113" indent="-265113">
              <a:buFontTx/>
              <a:buChar char="•"/>
            </a:pPr>
            <a:r>
              <a:rPr lang="fr-FR" smtClean="0"/>
              <a:t>Les temps de parcours passeront de  3h00 en 2008 (via Strasbourg) à 2h40 (via Dijon) pour Paris et de 3h49 en 2008 à 2h35 pour Lyon. </a:t>
            </a:r>
          </a:p>
          <a:p>
            <a:pPr marL="265113" indent="-265113">
              <a:buFontTx/>
              <a:buChar char="•"/>
            </a:pPr>
            <a:endParaRPr lang="fr-FR" smtClean="0"/>
          </a:p>
          <a:p>
            <a:pPr marL="265113" indent="-265113">
              <a:buFontTx/>
              <a:buChar char="•"/>
            </a:pPr>
            <a:r>
              <a:rPr lang="fr-FR" smtClean="0"/>
              <a:t>Le TGV RR arrivera à Paris en gare de Paris-Lyon.</a:t>
            </a:r>
          </a:p>
        </p:txBody>
      </p:sp>
      <p:graphicFrame>
        <p:nvGraphicFramePr>
          <p:cNvPr id="83008" name="Group 64"/>
          <p:cNvGraphicFramePr>
            <a:graphicFrameLocks noGrp="1"/>
          </p:cNvGraphicFramePr>
          <p:nvPr/>
        </p:nvGraphicFramePr>
        <p:xfrm>
          <a:off x="2109788" y="1444625"/>
          <a:ext cx="2376487" cy="1852613"/>
        </p:xfrm>
        <a:graphic>
          <a:graphicData uri="http://schemas.openxmlformats.org/drawingml/2006/table">
            <a:tbl>
              <a:tblPr/>
              <a:tblGrid>
                <a:gridCol w="611187"/>
                <a:gridCol w="469900"/>
                <a:gridCol w="431800"/>
                <a:gridCol w="431800"/>
                <a:gridCol w="431800"/>
              </a:tblGrid>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1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marL="265113" indent="-265113"/>
            <a:r>
              <a:rPr lang="fr-FR" b="1" smtClean="0"/>
              <a:t>Deuxième phase TGV EE : </a:t>
            </a:r>
          </a:p>
          <a:p>
            <a:pPr marL="265113" indent="-265113"/>
            <a:endParaRPr lang="fr-FR" smtClean="0"/>
          </a:p>
          <a:p>
            <a:pPr marL="265113" indent="-265113">
              <a:buFontTx/>
              <a:buChar char="•"/>
            </a:pPr>
            <a:r>
              <a:rPr lang="fr-FR" smtClean="0"/>
              <a:t>Malgré la rupture de charge imposée en gare de Strasbourg, la deuxième phase du TGV EE fera gagner 30 min pour les relations Mulhouse / Province avec les agglomérations situées au Nord (Luxembourg, Bruxelles etc.) et à l’Ouest (Rennes, Nantes, Bordeaux etc.). On réalisera par exemple Mulhouse / Rennes en 4h30 environ au lieu de 6h15 en 2008 ou 2011, Mulhouse / Bordeaux en 5h15 environ au lieu de 7h02 en 2008 ou 2011. </a:t>
            </a:r>
          </a:p>
          <a:p>
            <a:pPr marL="265113" indent="-265113">
              <a:buFontTx/>
              <a:buChar char="•"/>
            </a:pPr>
            <a:endParaRPr lang="fr-FR" smtClean="0"/>
          </a:p>
          <a:p>
            <a:pPr marL="265113" indent="-265113">
              <a:buFontTx/>
              <a:buChar char="•"/>
            </a:pPr>
            <a:r>
              <a:rPr lang="fr-FR" smtClean="0"/>
              <a:t>Le projet EuroCap Rail prévoit de relier en TGV les 3 capitales européennes, en 3h. Pour rejoindre Luxembourg, les TGV pourront utiliser la LGV entre Strasbourg et Nancy / Metz. La durée du trajet entre Strasbourg et Luxembourg sera ramenée de 2h05 en 2008, à 1h25. </a:t>
            </a:r>
          </a:p>
          <a:p>
            <a:pPr marL="265113" indent="-265113">
              <a:buFontTx/>
              <a:buChar char="•"/>
            </a:pPr>
            <a:endParaRPr lang="fr-FR" smtClean="0"/>
          </a:p>
          <a:p>
            <a:pPr marL="265113" indent="-265113">
              <a:buFontTx/>
              <a:buChar char="•"/>
            </a:pPr>
            <a:r>
              <a:rPr lang="fr-FR" smtClean="0"/>
              <a:t>Le tunnel de base du Saint-Gothard raccourcit les temps de parcours d’une heure entre Zurich et Milan. </a:t>
            </a:r>
          </a:p>
          <a:p>
            <a:pPr marL="265113" indent="-265113"/>
            <a:endParaRPr lang="fr-FR" smtClean="0"/>
          </a:p>
          <a:p>
            <a:pPr marL="265113" indent="-265113"/>
            <a:endParaRPr lang="fr-FR" smtClean="0"/>
          </a:p>
          <a:p>
            <a:pPr marL="265113" indent="-265113"/>
            <a:r>
              <a:rPr lang="fr-FR" b="1" smtClean="0"/>
              <a:t>Deuxième phase TGV RR: </a:t>
            </a:r>
          </a:p>
          <a:p>
            <a:pPr marL="265113" indent="-265113"/>
            <a:endParaRPr lang="fr-FR" b="1" smtClean="0"/>
          </a:p>
          <a:p>
            <a:pPr marL="265113" indent="-265113"/>
            <a:r>
              <a:rPr lang="fr-FR" smtClean="0"/>
              <a:t>Les temps de parcours seront tous réduits de 10 min vers Paris et l’ensemble des agglomérations situées au Sud (Lyon, Dijon, Marseille, Montpellier etc..). On</a:t>
            </a:r>
          </a:p>
          <a:p>
            <a:pPr marL="265113" indent="-265113"/>
            <a:r>
              <a:rPr lang="fr-FR" smtClean="0"/>
              <a:t>réalisera par exemple Mulhouse / Paris en 2h30 au lieu de 2h40 en 2011, Mulhouse / Lyon en 2h25 au lieu de 2h35 en 2011. </a:t>
            </a:r>
          </a:p>
          <a:p>
            <a:pPr marL="265113" indent="-265113"/>
            <a:endParaRPr lang="fr-FR" smtClean="0"/>
          </a:p>
          <a:p>
            <a:pPr marL="265113" indent="-265113"/>
            <a:endParaRPr lang="fr-FR" smtClean="0"/>
          </a:p>
          <a:p>
            <a:pPr marL="265113" indent="-265113"/>
            <a:r>
              <a:rPr lang="fr-FR" b="1" smtClean="0"/>
              <a:t>Les deux deuxième phase TGv en même temps </a:t>
            </a:r>
          </a:p>
          <a:p>
            <a:pPr marL="265113" indent="-265113"/>
            <a:endParaRPr lang="fr-FR" smtClean="0"/>
          </a:p>
          <a:p>
            <a:pPr marL="265113" indent="-265113">
              <a:buFontTx/>
              <a:buChar char="•"/>
            </a:pPr>
            <a:r>
              <a:rPr lang="fr-FR" smtClean="0"/>
              <a:t>Avec le TGV RR, les temps de parcours seront tous réduits de 10 min vers Paris et l’ensemble des agglomérations situées au Sud (Lyon, Dijon, Marseille, Montpellier etc..).</a:t>
            </a:r>
          </a:p>
          <a:p>
            <a:pPr marL="265113" indent="-265113">
              <a:buFontTx/>
              <a:buChar char="•"/>
            </a:pPr>
            <a:endParaRPr lang="fr-FR" smtClean="0"/>
          </a:p>
          <a:p>
            <a:pPr marL="265113" indent="-265113">
              <a:buFontTx/>
              <a:buChar char="•"/>
            </a:pPr>
            <a:r>
              <a:rPr lang="fr-FR" smtClean="0"/>
              <a:t>Malgré la rupture de charge imposée en gare de Strasbourg, la deuxième phase du TGV EE fera gagner 30 min aux relations Mulhouse / Province avec les agglomérations de Rennes, Nantes, Bordeaux etc.. </a:t>
            </a:r>
          </a:p>
          <a:p>
            <a:pPr marL="265113" indent="-265113"/>
            <a:endParaRPr lang="fr-FR" smtClean="0"/>
          </a:p>
          <a:p>
            <a:pPr marL="265113" indent="-265113"/>
            <a:endParaRPr lang="fr-FR" smtClean="0"/>
          </a:p>
        </p:txBody>
      </p:sp>
      <p:graphicFrame>
        <p:nvGraphicFramePr>
          <p:cNvPr id="83008" name="Group 64"/>
          <p:cNvGraphicFramePr>
            <a:graphicFrameLocks noGrp="1"/>
          </p:cNvGraphicFramePr>
          <p:nvPr/>
        </p:nvGraphicFramePr>
        <p:xfrm>
          <a:off x="2109788" y="1444625"/>
          <a:ext cx="2376487" cy="1852613"/>
        </p:xfrm>
        <a:graphic>
          <a:graphicData uri="http://schemas.openxmlformats.org/drawingml/2006/table">
            <a:tbl>
              <a:tblPr/>
              <a:tblGrid>
                <a:gridCol w="611187"/>
                <a:gridCol w="469900"/>
                <a:gridCol w="431800"/>
                <a:gridCol w="431800"/>
                <a:gridCol w="431800"/>
              </a:tblGrid>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1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marL="265113" indent="-265113">
              <a:buFontTx/>
              <a:buChar char="•"/>
            </a:pPr>
            <a:r>
              <a:rPr lang="fr-FR" smtClean="0"/>
              <a:t>Avec la branche Sud du TGV RR, les temps de trajet sont considérablement réduits vers Lyon, Marseille, Nice, Perpignan et Barcelone. L’accessibilité ferroviaire à Mulhouse est excellente sur un axe Rhin / Rhône / Méditerranée. </a:t>
            </a:r>
          </a:p>
          <a:p>
            <a:pPr marL="265113" indent="-265113">
              <a:buFontTx/>
              <a:buChar char="•"/>
            </a:pPr>
            <a:endParaRPr lang="fr-FR" smtClean="0"/>
          </a:p>
          <a:p>
            <a:pPr marL="265113" indent="-265113">
              <a:buFontTx/>
              <a:buChar char="•"/>
            </a:pPr>
            <a:r>
              <a:rPr lang="fr-FR" smtClean="0"/>
              <a:t>Malgré la proximité de l’Italie du Nord et la réalisation des tunnels de base à travers les Alpes : Saint-Gothard, Lötschberg, Mont-Cenis, les temps de parcours restent supérieurs à 4h00 pour rejoindre Milan. </a:t>
            </a:r>
          </a:p>
          <a:p>
            <a:pPr marL="265113" indent="-265113">
              <a:buFontTx/>
              <a:buChar char="•"/>
            </a:pPr>
            <a:endParaRPr lang="fr-FR" smtClean="0"/>
          </a:p>
          <a:p>
            <a:pPr marL="265113" indent="-265113">
              <a:buFontTx/>
              <a:buChar char="•"/>
            </a:pPr>
            <a:r>
              <a:rPr lang="fr-FR" smtClean="0"/>
              <a:t>Le relèvement de la vitesse des circulations ferroviaires à grande vitesse à 360 km / h permettrait de réduire encore davantage les temps de parcours. Les Autorails Grande Vitesse (AGV) sont déjà aujourd’hui capables d’atteindre de telles vitesses, à condition de disposer d’une voie ferrée adaptée.</a:t>
            </a:r>
          </a:p>
          <a:p>
            <a:pPr marL="265113" indent="-265113">
              <a:buFontTx/>
              <a:buChar char="•"/>
            </a:pPr>
            <a:endParaRPr lang="fr-FR" smtClean="0"/>
          </a:p>
        </p:txBody>
      </p:sp>
      <p:graphicFrame>
        <p:nvGraphicFramePr>
          <p:cNvPr id="83008" name="Group 64"/>
          <p:cNvGraphicFramePr>
            <a:graphicFrameLocks noGrp="1"/>
          </p:cNvGraphicFramePr>
          <p:nvPr/>
        </p:nvGraphicFramePr>
        <p:xfrm>
          <a:off x="2109788" y="1444625"/>
          <a:ext cx="2376487" cy="1852613"/>
        </p:xfrm>
        <a:graphic>
          <a:graphicData uri="http://schemas.openxmlformats.org/drawingml/2006/table">
            <a:tbl>
              <a:tblPr/>
              <a:tblGrid>
                <a:gridCol w="611187"/>
                <a:gridCol w="469900"/>
                <a:gridCol w="431800"/>
                <a:gridCol w="431800"/>
                <a:gridCol w="431800"/>
              </a:tblGrid>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1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marL="265113" indent="-265113">
              <a:buFontTx/>
              <a:buChar char="•"/>
            </a:pPr>
            <a:r>
              <a:rPr lang="fr-FR" smtClean="0"/>
              <a:t>Depuis l’arrivée du TGV EE en juin 2007, le rail est le moyen de déplacement le plus rapide pour accéder aux villes situées sur un axe Est / Ouest allant du Mans à Stuttgart. Il est plus performent que la route et l’avion pour rejoindre Paris. </a:t>
            </a:r>
          </a:p>
          <a:p>
            <a:pPr marL="265113" indent="-265113">
              <a:buFontTx/>
              <a:buChar char="•"/>
            </a:pPr>
            <a:endParaRPr lang="fr-FR" smtClean="0"/>
          </a:p>
          <a:p>
            <a:pPr marL="265113" indent="-265113">
              <a:buFontTx/>
              <a:buChar char="•"/>
            </a:pPr>
            <a:r>
              <a:rPr lang="fr-FR" smtClean="0"/>
              <a:t>L’avion reste compétitif pour accéder aux agglomérations françaises de Lyon, Marseille, Nice, Toulouse, Bordeaux, Rennes et aux villes du Benelux et d’Allemagne du Nord. </a:t>
            </a:r>
          </a:p>
          <a:p>
            <a:pPr marL="265113" indent="-265113">
              <a:buFontTx/>
              <a:buChar char="•"/>
            </a:pPr>
            <a:endParaRPr lang="fr-FR" smtClean="0"/>
          </a:p>
          <a:p>
            <a:pPr marL="265113" indent="-265113">
              <a:buFontTx/>
              <a:buChar char="•"/>
            </a:pPr>
            <a:r>
              <a:rPr lang="fr-FR" smtClean="0"/>
              <a:t>La voiture est le mode de transport le plus efficace en terme de temps pour rejoindre les villes situées dans la partie Ouest du réseau métropolitain Rhin-Rhône : Dijon, Le Creusot, Montceau-les-Mines, dans le Alpes et la plaine du Pô en Italie. </a:t>
            </a:r>
          </a:p>
          <a:p>
            <a:pPr marL="265113" indent="-265113">
              <a:buFontTx/>
              <a:buChar char="•"/>
            </a:pPr>
            <a:endParaRPr lang="fr-FR" smtClean="0"/>
          </a:p>
        </p:txBody>
      </p:sp>
      <p:graphicFrame>
        <p:nvGraphicFramePr>
          <p:cNvPr id="83008" name="Group 64"/>
          <p:cNvGraphicFramePr>
            <a:graphicFrameLocks noGrp="1"/>
          </p:cNvGraphicFramePr>
          <p:nvPr/>
        </p:nvGraphicFramePr>
        <p:xfrm>
          <a:off x="2109788" y="1444625"/>
          <a:ext cx="2376487" cy="1852613"/>
        </p:xfrm>
        <a:graphic>
          <a:graphicData uri="http://schemas.openxmlformats.org/drawingml/2006/table">
            <a:tbl>
              <a:tblPr/>
              <a:tblGrid>
                <a:gridCol w="611187"/>
                <a:gridCol w="469900"/>
                <a:gridCol w="431800"/>
                <a:gridCol w="431800"/>
                <a:gridCol w="431800"/>
              </a:tblGrid>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1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marL="265113" indent="-265113">
              <a:buFontTx/>
              <a:buChar char="•"/>
            </a:pPr>
            <a:r>
              <a:rPr lang="fr-FR" smtClean="0"/>
              <a:t>Avec l’arrivée du TGV RR en 2011, le rail sera le moyen de déplacement le plus rapide pour atteindre les villes situées sur un axe Nord / Sud allant de Hanovre à Marseille. </a:t>
            </a:r>
          </a:p>
          <a:p>
            <a:pPr marL="265113" indent="-265113">
              <a:buFontTx/>
              <a:buChar char="•"/>
            </a:pPr>
            <a:endParaRPr lang="fr-FR" smtClean="0"/>
          </a:p>
          <a:p>
            <a:pPr marL="265113" indent="-265113">
              <a:buFontTx/>
              <a:buChar char="•"/>
            </a:pPr>
            <a:r>
              <a:rPr lang="fr-FR" smtClean="0"/>
              <a:t>L’avion sera dépassé par le TGV pour rejoindre Lyon.  </a:t>
            </a:r>
          </a:p>
          <a:p>
            <a:pPr marL="265113" indent="-265113">
              <a:buFontTx/>
              <a:buChar char="•"/>
            </a:pPr>
            <a:endParaRPr lang="fr-FR" smtClean="0"/>
          </a:p>
          <a:p>
            <a:pPr marL="265113" indent="-265113">
              <a:buFontTx/>
              <a:buChar char="•"/>
            </a:pPr>
            <a:r>
              <a:rPr lang="fr-FR" smtClean="0"/>
              <a:t>Le rail devient le mode le plus rapide pour rallier les villes du réseau métropolitain Rhin-Rhône. </a:t>
            </a:r>
          </a:p>
        </p:txBody>
      </p:sp>
      <p:graphicFrame>
        <p:nvGraphicFramePr>
          <p:cNvPr id="83008" name="Group 64"/>
          <p:cNvGraphicFramePr>
            <a:graphicFrameLocks noGrp="1"/>
          </p:cNvGraphicFramePr>
          <p:nvPr/>
        </p:nvGraphicFramePr>
        <p:xfrm>
          <a:off x="2109788" y="1444625"/>
          <a:ext cx="2376487" cy="1852613"/>
        </p:xfrm>
        <a:graphic>
          <a:graphicData uri="http://schemas.openxmlformats.org/drawingml/2006/table">
            <a:tbl>
              <a:tblPr/>
              <a:tblGrid>
                <a:gridCol w="611187"/>
                <a:gridCol w="469900"/>
                <a:gridCol w="431800"/>
                <a:gridCol w="431800"/>
                <a:gridCol w="431800"/>
              </a:tblGrid>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1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marL="265113" indent="-265113">
              <a:buFontTx/>
              <a:buChar char="•"/>
            </a:pPr>
            <a:r>
              <a:rPr lang="fr-FR" smtClean="0"/>
              <a:t>Avec une LGV et le tunnel de base du Mont-Cenis, le rail devient plus rapide que la voiture pour rejoindre Turin.</a:t>
            </a:r>
          </a:p>
          <a:p>
            <a:pPr marL="265113" indent="-265113">
              <a:buFontTx/>
              <a:buChar char="•"/>
            </a:pPr>
            <a:endParaRPr lang="fr-FR" smtClean="0"/>
          </a:p>
          <a:p>
            <a:pPr marL="265113" indent="-265113">
              <a:buFontTx/>
              <a:buChar char="•"/>
            </a:pPr>
            <a:r>
              <a:rPr lang="fr-FR" smtClean="0"/>
              <a:t>Le rail devient plus compétitif que l’avion pour rejoindre Marseille. </a:t>
            </a:r>
          </a:p>
        </p:txBody>
      </p:sp>
      <p:graphicFrame>
        <p:nvGraphicFramePr>
          <p:cNvPr id="83008" name="Group 64"/>
          <p:cNvGraphicFramePr>
            <a:graphicFrameLocks noGrp="1"/>
          </p:cNvGraphicFramePr>
          <p:nvPr/>
        </p:nvGraphicFramePr>
        <p:xfrm>
          <a:off x="2109788" y="1444625"/>
          <a:ext cx="2376487" cy="1852613"/>
        </p:xfrm>
        <a:graphic>
          <a:graphicData uri="http://schemas.openxmlformats.org/drawingml/2006/table">
            <a:tbl>
              <a:tblPr/>
              <a:tblGrid>
                <a:gridCol w="611187"/>
                <a:gridCol w="469900"/>
                <a:gridCol w="431800"/>
                <a:gridCol w="431800"/>
                <a:gridCol w="431800"/>
              </a:tblGrid>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1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marL="265113" indent="-265113"/>
            <a:r>
              <a:rPr lang="fr-FR" b="1" smtClean="0"/>
              <a:t>Généralités : </a:t>
            </a:r>
          </a:p>
          <a:p>
            <a:pPr marL="265113" indent="-265113">
              <a:buFontTx/>
              <a:buChar char="•"/>
            </a:pPr>
            <a:endParaRPr lang="fr-FR" smtClean="0"/>
          </a:p>
          <a:p>
            <a:pPr marL="265113" indent="-265113">
              <a:buFontTx/>
              <a:buChar char="•"/>
            </a:pPr>
            <a:r>
              <a:rPr lang="fr-FR" smtClean="0"/>
              <a:t>C’est le fer qui présentera les gains de temps les plus importants à long terme. </a:t>
            </a:r>
          </a:p>
          <a:p>
            <a:pPr marL="265113" indent="-265113">
              <a:buFontTx/>
              <a:buChar char="•"/>
            </a:pPr>
            <a:endParaRPr lang="fr-FR" smtClean="0"/>
          </a:p>
          <a:p>
            <a:pPr marL="265113" indent="-265113">
              <a:buFontTx/>
              <a:buChar char="•"/>
            </a:pPr>
            <a:r>
              <a:rPr lang="fr-FR" smtClean="0"/>
              <a:t>La concurrence entre mode de transports se rééquilibre en faveur du rail notamment pour les villes situées sur l’axe Rhin-Rhône.</a:t>
            </a:r>
          </a:p>
          <a:p>
            <a:pPr marL="265113" indent="-265113">
              <a:buFontTx/>
              <a:buChar char="•"/>
            </a:pPr>
            <a:endParaRPr lang="fr-FR" smtClean="0"/>
          </a:p>
          <a:p>
            <a:pPr marL="265113" indent="-265113">
              <a:buFontTx/>
              <a:buChar char="•"/>
            </a:pPr>
            <a:r>
              <a:rPr lang="fr-FR" smtClean="0"/>
              <a:t>Grâce au développement du réseau TGV, davantage de villes seront desservies en moins de 5h. </a:t>
            </a:r>
          </a:p>
          <a:p>
            <a:pPr marL="265113" indent="-265113"/>
            <a:endParaRPr lang="fr-FR" smtClean="0"/>
          </a:p>
          <a:p>
            <a:pPr marL="265113" indent="-265113"/>
            <a:endParaRPr lang="fr-FR" smtClean="0"/>
          </a:p>
          <a:p>
            <a:pPr marL="265113" indent="-265113"/>
            <a:endParaRPr lang="fr-FR" smtClean="0"/>
          </a:p>
          <a:p>
            <a:pPr marL="265113" indent="-265113"/>
            <a:r>
              <a:rPr lang="fr-FR" b="1" smtClean="0"/>
              <a:t>Une diminution hétérogène des temps de parcours : </a:t>
            </a:r>
          </a:p>
          <a:p>
            <a:pPr marL="265113" indent="-265113"/>
            <a:endParaRPr lang="fr-FR" b="1" smtClean="0"/>
          </a:p>
          <a:p>
            <a:pPr marL="265113" indent="-265113">
              <a:buFontTx/>
              <a:buChar char="•"/>
            </a:pPr>
            <a:r>
              <a:rPr lang="fr-FR" smtClean="0"/>
              <a:t>Les gains de temps seront marqués depuis Mulhouse vers les villes directement accessibles en TGV. </a:t>
            </a:r>
          </a:p>
          <a:p>
            <a:pPr marL="265113" indent="-265113">
              <a:buFontTx/>
              <a:buChar char="•"/>
            </a:pPr>
            <a:endParaRPr lang="fr-FR" smtClean="0"/>
          </a:p>
          <a:p>
            <a:pPr marL="265113" indent="-265113">
              <a:buFontTx/>
              <a:buChar char="•"/>
            </a:pPr>
            <a:r>
              <a:rPr lang="fr-FR" smtClean="0"/>
              <a:t>L’accès aux centres des villes disposant de gares nouvelles  ne bénéficiera pas complètement des mêmes améliorations. </a:t>
            </a:r>
          </a:p>
          <a:p>
            <a:pPr marL="265113" indent="-265113">
              <a:buFontTx/>
              <a:buChar char="•"/>
            </a:pPr>
            <a:endParaRPr lang="fr-FR" smtClean="0"/>
          </a:p>
          <a:p>
            <a:pPr marL="265113" indent="-265113">
              <a:buFontTx/>
              <a:buChar char="•"/>
            </a:pPr>
            <a:r>
              <a:rPr lang="fr-FR" smtClean="0"/>
              <a:t>Le franchissement des Alpes devrait être facilité avec la réalisation du tunnel de base du Saint-Gothard. </a:t>
            </a:r>
          </a:p>
          <a:p>
            <a:pPr marL="265113" indent="-265113"/>
            <a:endParaRPr lang="fr-FR" smtClean="0"/>
          </a:p>
          <a:p>
            <a:pPr marL="265113" indent="-265113"/>
            <a:endParaRPr lang="fr-FR" smtClean="0"/>
          </a:p>
          <a:p>
            <a:pPr marL="265113" indent="-265113"/>
            <a:r>
              <a:rPr lang="fr-FR" b="1" smtClean="0"/>
              <a:t>L’enjeu des infrastructures : </a:t>
            </a:r>
          </a:p>
          <a:p>
            <a:pPr marL="265113" indent="-265113">
              <a:buFontTx/>
              <a:buChar char="•"/>
            </a:pPr>
            <a:endParaRPr lang="fr-FR" smtClean="0"/>
          </a:p>
          <a:p>
            <a:pPr marL="265113" indent="-265113">
              <a:buFontTx/>
              <a:buChar char="•"/>
            </a:pPr>
            <a:r>
              <a:rPr lang="fr-FR" smtClean="0"/>
              <a:t>Le TGV Rhin-Rhône est le principal vecteur de réduction des temps de parcours ferroviaires pour Mulhouse, avec un potentiel important pour la branche Sud.  </a:t>
            </a:r>
          </a:p>
          <a:p>
            <a:pPr marL="265113" indent="-265113">
              <a:buFontTx/>
              <a:buChar char="•"/>
            </a:pPr>
            <a:endParaRPr lang="fr-FR" smtClean="0"/>
          </a:p>
          <a:p>
            <a:pPr marL="265113" indent="-265113">
              <a:buFontTx/>
              <a:buChar char="•"/>
            </a:pPr>
            <a:r>
              <a:rPr lang="fr-FR" smtClean="0"/>
              <a:t>Les deuxièmes phases des 2 TGV alsaciens sont complémentaires. </a:t>
            </a:r>
          </a:p>
          <a:p>
            <a:pPr marL="265113" indent="-265113">
              <a:buFontTx/>
              <a:buChar char="•"/>
            </a:pPr>
            <a:endParaRPr lang="fr-FR" smtClean="0"/>
          </a:p>
          <a:p>
            <a:pPr marL="265113" indent="-265113">
              <a:buFontTx/>
              <a:buChar char="•"/>
            </a:pPr>
            <a:r>
              <a:rPr lang="fr-FR" smtClean="0"/>
              <a:t>La liaison Mulhouse / Fribourg améliore considérablement l’accès à l’offre ICE à destination des principales villes d’Allemagne. </a:t>
            </a:r>
          </a:p>
          <a:p>
            <a:pPr marL="265113" indent="-265113">
              <a:buFontTx/>
              <a:buChar char="•"/>
            </a:pPr>
            <a:endParaRPr lang="fr-FR" smtClean="0"/>
          </a:p>
          <a:p>
            <a:pPr marL="265113" indent="-265113">
              <a:buFontTx/>
              <a:buChar char="•"/>
            </a:pPr>
            <a:r>
              <a:rPr lang="fr-FR" smtClean="0"/>
              <a:t>L’aménagement d’une gare à l’Euro-Airport engendre gain de temps et de confort sur le parcours Mulhouse / Euro-Airport. Le gain de  15 mn est important pour faire l’aller/retour dans la journée pour rejoindre les villes éloignées. </a:t>
            </a:r>
          </a:p>
          <a:p>
            <a:pPr marL="265113" indent="-265113"/>
            <a:endParaRPr lang="fr-FR" smtClean="0"/>
          </a:p>
          <a:p>
            <a:pPr marL="265113" indent="-265113"/>
            <a:endParaRPr lang="fr-FR" smtClean="0"/>
          </a:p>
          <a:p>
            <a:pPr marL="265113" indent="-265113"/>
            <a:endParaRPr lang="fr-FR" smtClean="0"/>
          </a:p>
          <a:p>
            <a:pPr marL="265113" indent="-265113"/>
            <a:endParaRPr lang="fr-FR" smtClean="0"/>
          </a:p>
          <a:p>
            <a:pPr marL="265113" indent="-265113"/>
            <a:endParaRPr lang="fr-FR" smtClean="0"/>
          </a:p>
        </p:txBody>
      </p:sp>
      <p:graphicFrame>
        <p:nvGraphicFramePr>
          <p:cNvPr id="83008" name="Group 64"/>
          <p:cNvGraphicFramePr>
            <a:graphicFrameLocks noGrp="1"/>
          </p:cNvGraphicFramePr>
          <p:nvPr/>
        </p:nvGraphicFramePr>
        <p:xfrm>
          <a:off x="2109788" y="1444625"/>
          <a:ext cx="2376487" cy="1852613"/>
        </p:xfrm>
        <a:graphic>
          <a:graphicData uri="http://schemas.openxmlformats.org/drawingml/2006/table">
            <a:tbl>
              <a:tblPr/>
              <a:tblGrid>
                <a:gridCol w="611187"/>
                <a:gridCol w="469900"/>
                <a:gridCol w="431800"/>
                <a:gridCol w="431800"/>
                <a:gridCol w="431800"/>
              </a:tblGrid>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1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marL="265113" indent="-265113">
              <a:buFontTx/>
              <a:buChar char="•"/>
            </a:pPr>
            <a:r>
              <a:rPr lang="fr-FR" b="1" smtClean="0"/>
              <a:t>Schéma n° 1 : </a:t>
            </a:r>
          </a:p>
          <a:p>
            <a:pPr marL="265113" indent="-265113">
              <a:buFontTx/>
              <a:buChar char="•"/>
            </a:pPr>
            <a:endParaRPr lang="fr-FR" smtClean="0"/>
          </a:p>
          <a:p>
            <a:pPr marL="265113" indent="-265113"/>
            <a:r>
              <a:rPr lang="fr-FR" smtClean="0"/>
              <a:t>A Paris, il faut quasiment une heure pour effectuer la correspondance entre le train Corail Mulhouse-Troyes-Paris et le TGV Atlantique Paris-Nantes</a:t>
            </a:r>
          </a:p>
          <a:p>
            <a:pPr marL="265113" indent="-265113">
              <a:buFontTx/>
              <a:buChar char="•"/>
            </a:pPr>
            <a:endParaRPr lang="fr-FR" smtClean="0"/>
          </a:p>
          <a:p>
            <a:pPr marL="265113" indent="-265113">
              <a:buFontTx/>
              <a:buChar char="•"/>
            </a:pPr>
            <a:endParaRPr lang="fr-FR" smtClean="0"/>
          </a:p>
          <a:p>
            <a:pPr marL="265113" indent="-265113">
              <a:buFontTx/>
              <a:buChar char="•"/>
            </a:pPr>
            <a:r>
              <a:rPr lang="fr-FR" b="1" smtClean="0"/>
              <a:t>Schéma n° 2 :</a:t>
            </a:r>
          </a:p>
          <a:p>
            <a:pPr marL="265113" indent="-265113"/>
            <a:endParaRPr lang="fr-FR" b="1" smtClean="0"/>
          </a:p>
          <a:p>
            <a:pPr marL="265113" indent="-265113"/>
            <a:r>
              <a:rPr lang="fr-FR" smtClean="0"/>
              <a:t>Malgré une durée de trajet Mulhouse / Strasbourg de 1h01 (au lieu de 50 mn normalement) et une correspondance de 22 mn en gare de Strasbourg, la « diamétrale » TGV Strasbourg / Nantes fait gagner une cinquantaine de minutes par rapport à la situation avant TGV. </a:t>
            </a:r>
            <a:endParaRPr lang="fr-FR" b="1" smtClean="0"/>
          </a:p>
        </p:txBody>
      </p:sp>
      <p:graphicFrame>
        <p:nvGraphicFramePr>
          <p:cNvPr id="83008" name="Group 64"/>
          <p:cNvGraphicFramePr>
            <a:graphicFrameLocks noGrp="1"/>
          </p:cNvGraphicFramePr>
          <p:nvPr/>
        </p:nvGraphicFramePr>
        <p:xfrm>
          <a:off x="2109788" y="1444625"/>
          <a:ext cx="2376487" cy="1852613"/>
        </p:xfrm>
        <a:graphic>
          <a:graphicData uri="http://schemas.openxmlformats.org/drawingml/2006/table">
            <a:tbl>
              <a:tblPr/>
              <a:tblGrid>
                <a:gridCol w="611187"/>
                <a:gridCol w="469900"/>
                <a:gridCol w="431800"/>
                <a:gridCol w="431800"/>
                <a:gridCol w="431800"/>
              </a:tblGrid>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1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ln/>
        </p:spPr>
        <p:txBody>
          <a:bodyPr/>
          <a:lstStyle/>
          <a:p>
            <a:pPr marL="266684" indent="-266684">
              <a:buFontTx/>
              <a:buChar char="•"/>
              <a:defRPr/>
            </a:pPr>
            <a:r>
              <a:rPr lang="fr-FR" b="1" dirty="0" smtClean="0"/>
              <a:t>Schéma n° 3 : </a:t>
            </a:r>
          </a:p>
          <a:p>
            <a:pPr marL="266684" indent="-266684">
              <a:buFontTx/>
              <a:buChar char="•"/>
              <a:defRPr/>
            </a:pPr>
            <a:endParaRPr lang="fr-FR" dirty="0" smtClean="0"/>
          </a:p>
          <a:p>
            <a:pPr marL="266684" indent="-266684">
              <a:defRPr/>
            </a:pPr>
            <a:r>
              <a:rPr lang="fr-FR" dirty="0" smtClean="0"/>
              <a:t>Prendre un TGV EE Mulhouse / Paris, et prendre un TGV Paris / Nantes, est la solution présentant le meilleur temps de parcours, malgré une correspondance d’une heure environ à Paris. </a:t>
            </a:r>
          </a:p>
          <a:p>
            <a:pPr marL="266684" indent="-266684">
              <a:buFontTx/>
              <a:buChar char="•"/>
              <a:defRPr/>
            </a:pPr>
            <a:endParaRPr lang="fr-FR" dirty="0" smtClean="0"/>
          </a:p>
          <a:p>
            <a:pPr marL="266684" indent="-266684">
              <a:buFontTx/>
              <a:buChar char="•"/>
              <a:defRPr/>
            </a:pPr>
            <a:r>
              <a:rPr lang="fr-FR" b="1" dirty="0" smtClean="0"/>
              <a:t>Schéma n° 4 :</a:t>
            </a:r>
          </a:p>
          <a:p>
            <a:pPr marL="266684" indent="-266684">
              <a:defRPr/>
            </a:pPr>
            <a:endParaRPr lang="fr-FR" b="1" dirty="0" smtClean="0"/>
          </a:p>
          <a:p>
            <a:pPr>
              <a:defRPr/>
            </a:pPr>
            <a:r>
              <a:rPr lang="fr-FR" dirty="0" smtClean="0"/>
              <a:t>On gagnerait pratiquement 1h si on avait une « diamétrale » Mulhouse / Nantes, sans aménagement particulier d’infrastructure.   </a:t>
            </a:r>
          </a:p>
          <a:p>
            <a:pPr marL="266684" indent="-266684">
              <a:defRPr/>
            </a:pPr>
            <a:endParaRPr lang="fr-FR" dirty="0" smtClean="0"/>
          </a:p>
        </p:txBody>
      </p:sp>
      <p:graphicFrame>
        <p:nvGraphicFramePr>
          <p:cNvPr id="83008" name="Group 64"/>
          <p:cNvGraphicFramePr>
            <a:graphicFrameLocks noGrp="1"/>
          </p:cNvGraphicFramePr>
          <p:nvPr/>
        </p:nvGraphicFramePr>
        <p:xfrm>
          <a:off x="2109788" y="1444625"/>
          <a:ext cx="2376487" cy="1852613"/>
        </p:xfrm>
        <a:graphic>
          <a:graphicData uri="http://schemas.openxmlformats.org/drawingml/2006/table">
            <a:tbl>
              <a:tblPr/>
              <a:tblGrid>
                <a:gridCol w="611187"/>
                <a:gridCol w="469900"/>
                <a:gridCol w="431800"/>
                <a:gridCol w="431800"/>
                <a:gridCol w="431800"/>
              </a:tblGrid>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1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marL="265113" indent="-265113">
              <a:buFontTx/>
              <a:buChar char="•"/>
            </a:pPr>
            <a:r>
              <a:rPr lang="fr-FR" b="1" smtClean="0"/>
              <a:t>Schéma n° 5 : </a:t>
            </a:r>
          </a:p>
          <a:p>
            <a:pPr marL="265113" indent="-265113">
              <a:buFontTx/>
              <a:buChar char="•"/>
            </a:pPr>
            <a:endParaRPr lang="fr-FR" smtClean="0"/>
          </a:p>
          <a:p>
            <a:pPr marL="265113" indent="-265113"/>
            <a:r>
              <a:rPr lang="fr-FR" smtClean="0"/>
              <a:t>Sans infrastructures nouvelles, à l’horizon du TGV Rhin-Rhône en 2011, le trajet Mulhouse / Nantes pourrait potentiellement se réaliser en 5h environ. </a:t>
            </a:r>
          </a:p>
          <a:p>
            <a:pPr marL="265113" indent="-265113"/>
            <a:endParaRPr lang="fr-FR" smtClean="0"/>
          </a:p>
        </p:txBody>
      </p:sp>
      <p:graphicFrame>
        <p:nvGraphicFramePr>
          <p:cNvPr id="83008" name="Group 64"/>
          <p:cNvGraphicFramePr>
            <a:graphicFrameLocks noGrp="1"/>
          </p:cNvGraphicFramePr>
          <p:nvPr/>
        </p:nvGraphicFramePr>
        <p:xfrm>
          <a:off x="2109788" y="1444625"/>
          <a:ext cx="2376487" cy="1852613"/>
        </p:xfrm>
        <a:graphic>
          <a:graphicData uri="http://schemas.openxmlformats.org/drawingml/2006/table">
            <a:tbl>
              <a:tblPr/>
              <a:tblGrid>
                <a:gridCol w="611187"/>
                <a:gridCol w="469900"/>
                <a:gridCol w="431800"/>
                <a:gridCol w="431800"/>
                <a:gridCol w="431800"/>
              </a:tblGrid>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1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marL="265113" indent="-265113">
              <a:buFontTx/>
              <a:buChar char="•"/>
            </a:pPr>
            <a:r>
              <a:rPr lang="fr-FR" b="1" smtClean="0"/>
              <a:t>L’aéroport de Paris Charles de Gaule directement accessible depuis Mulhouse… </a:t>
            </a:r>
          </a:p>
          <a:p>
            <a:pPr marL="265113" indent="-265113">
              <a:buFontTx/>
              <a:buChar char="•"/>
            </a:pPr>
            <a:endParaRPr lang="fr-FR" smtClean="0"/>
          </a:p>
          <a:p>
            <a:pPr marL="265113" indent="-265113"/>
            <a:r>
              <a:rPr lang="fr-FR" smtClean="0"/>
              <a:t>Dès 2011, Mulhouse bénéficiera d’une desserte TGV directe, sans correspondance vers  l’aéroport Charles de Gaule.</a:t>
            </a:r>
          </a:p>
          <a:p>
            <a:pPr marL="265113" indent="-265113"/>
            <a:r>
              <a:rPr lang="fr-FR" smtClean="0"/>
              <a:t>tes pour les aéroports de Lyon Saint-Exupéry, de Zurich et de Francfort</a:t>
            </a:r>
          </a:p>
          <a:p>
            <a:pPr marL="265113" indent="-265113"/>
            <a:endParaRPr lang="fr-FR" smtClean="0"/>
          </a:p>
          <a:p>
            <a:pPr marL="265113" indent="-265113"/>
            <a:endParaRPr lang="fr-FR" smtClean="0"/>
          </a:p>
          <a:p>
            <a:pPr marL="265113" indent="-265113">
              <a:buFontTx/>
              <a:buChar char="•"/>
            </a:pPr>
            <a:r>
              <a:rPr lang="fr-FR" b="1" smtClean="0"/>
              <a:t>… avec des potentialités intéressantes pour les aéroports de Lyon Saint-Exupéry, de Zurich et de Francfort</a:t>
            </a:r>
          </a:p>
          <a:p>
            <a:pPr marL="265113" indent="-265113"/>
            <a:endParaRPr lang="fr-FR" smtClean="0"/>
          </a:p>
          <a:p>
            <a:pPr marL="265113" indent="-265113"/>
            <a:endParaRPr lang="fr-FR" smtClean="0"/>
          </a:p>
          <a:p>
            <a:pPr marL="265113" indent="-265113"/>
            <a:r>
              <a:rPr lang="fr-FR" smtClean="0"/>
              <a:t>L’aéroport de Zurich est le plus important de Suisse, Francfort celui d’Allemagne. </a:t>
            </a:r>
          </a:p>
          <a:p>
            <a:pPr marL="265113" indent="-265113"/>
            <a:endParaRPr lang="fr-FR" smtClean="0"/>
          </a:p>
          <a:p>
            <a:pPr marL="265113" indent="-265113"/>
            <a:r>
              <a:rPr lang="fr-FR" smtClean="0"/>
              <a:t>Pour l’aéroport de Zurich, une desserte directe depuis la gare centrale de Mulhouse permettrait : </a:t>
            </a:r>
          </a:p>
          <a:p>
            <a:pPr marL="265113" indent="-265113"/>
            <a:r>
              <a:rPr lang="fr-FR" smtClean="0"/>
              <a:t>de supprimer la correspondance en gare centrale de Zurich. </a:t>
            </a:r>
          </a:p>
          <a:p>
            <a:pPr marL="265113" indent="-265113"/>
            <a:r>
              <a:rPr lang="fr-FR" smtClean="0"/>
              <a:t>de créer à terme, une liaison directe fer, entre l’Euro-Airport et l’aéroport de Zurich. </a:t>
            </a:r>
          </a:p>
          <a:p>
            <a:pPr marL="265113" indent="-265113"/>
            <a:endParaRPr lang="fr-FR" smtClean="0"/>
          </a:p>
          <a:p>
            <a:pPr marL="265113" indent="-265113"/>
            <a:r>
              <a:rPr lang="fr-FR" smtClean="0"/>
              <a:t>Avec la suppression de la rupture de charge en gare de Zurich, le gain de confort, notamment pour les voyageurs munis de bagages, serait important. </a:t>
            </a:r>
          </a:p>
          <a:p>
            <a:pPr marL="265113" indent="-265113"/>
            <a:endParaRPr lang="fr-FR" smtClean="0"/>
          </a:p>
          <a:p>
            <a:pPr marL="265113" indent="-265113"/>
            <a:endParaRPr lang="fr-FR" smtClean="0"/>
          </a:p>
          <a:p>
            <a:pPr marL="265113" indent="-265113">
              <a:buFontTx/>
              <a:buChar char="•"/>
            </a:pPr>
            <a:endParaRPr lang="fr-FR" smtClean="0"/>
          </a:p>
        </p:txBody>
      </p:sp>
      <p:graphicFrame>
        <p:nvGraphicFramePr>
          <p:cNvPr id="83008" name="Group 64"/>
          <p:cNvGraphicFramePr>
            <a:graphicFrameLocks noGrp="1"/>
          </p:cNvGraphicFramePr>
          <p:nvPr/>
        </p:nvGraphicFramePr>
        <p:xfrm>
          <a:off x="2109788" y="1444625"/>
          <a:ext cx="2376487" cy="1852613"/>
        </p:xfrm>
        <a:graphic>
          <a:graphicData uri="http://schemas.openxmlformats.org/drawingml/2006/table">
            <a:tbl>
              <a:tblPr/>
              <a:tblGrid>
                <a:gridCol w="611187"/>
                <a:gridCol w="469900"/>
                <a:gridCol w="431800"/>
                <a:gridCol w="431800"/>
                <a:gridCol w="431800"/>
              </a:tblGrid>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1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fr-FR" smtClean="0"/>
              <a:t>Les cinq aéroports proposent des vols longs courriers, contrairement à l’Euro-Airport qui offrent surtout des vols courts et moyens courriers. </a:t>
            </a:r>
          </a:p>
          <a:p>
            <a:endParaRPr lang="fr-FR" smtClean="0"/>
          </a:p>
          <a:p>
            <a:r>
              <a:rPr lang="fr-FR" smtClean="0"/>
              <a:t>Francfort et Zurich sont géographiquement plus proches de Mulhouse, que les aéroports parisiens. Ils proposent une importante offre long courrier. </a:t>
            </a:r>
          </a:p>
          <a:p>
            <a:endParaRPr lang="fr-FR" smtClean="0"/>
          </a:p>
          <a:p>
            <a:r>
              <a:rPr lang="fr-FR" smtClean="0"/>
              <a:t>Leur desserte directe en TGV  depuis Mulhouse permettrait non seulement de gagner en temps de parcours mais également en confort car les voyageurs munis de bagages n’auraient plus à effectuer de correspondances. Avec l’arrivée du TGV RR en 2011 on pourra rejoindre directement l’aéroport de cdg. Tous ces aéroports disposent de gares ferroviaires. C’est une opportunité qu’il convient de jouer. </a:t>
            </a:r>
          </a:p>
        </p:txBody>
      </p:sp>
      <p:sp>
        <p:nvSpPr>
          <p:cNvPr id="61444" name="Rectangle 5"/>
          <p:cNvSpPr>
            <a:spLocks noChangeArrowheads="1"/>
          </p:cNvSpPr>
          <p:nvPr/>
        </p:nvSpPr>
        <p:spPr bwMode="auto">
          <a:xfrm>
            <a:off x="1187450" y="4019550"/>
            <a:ext cx="185738" cy="374650"/>
          </a:xfrm>
          <a:prstGeom prst="rect">
            <a:avLst/>
          </a:prstGeom>
          <a:solidFill>
            <a:srgbClr val="D9D9D9"/>
          </a:solidFill>
          <a:ln w="9525">
            <a:noFill/>
            <a:miter lim="800000"/>
            <a:headEnd/>
            <a:tailEnd/>
          </a:ln>
        </p:spPr>
        <p:txBody>
          <a:bodyPr wrap="none" lIns="91434" tIns="45717" rIns="91434" bIns="45717">
            <a:spAutoFit/>
          </a:bodyPr>
          <a:lstStyle/>
          <a:p>
            <a:endParaRPr lang="fr-FR"/>
          </a:p>
        </p:txBody>
      </p:sp>
      <p:sp>
        <p:nvSpPr>
          <p:cNvPr id="61445" name="Freeform 4"/>
          <p:cNvSpPr>
            <a:spLocks/>
          </p:cNvSpPr>
          <p:nvPr/>
        </p:nvSpPr>
        <p:spPr bwMode="auto">
          <a:xfrm>
            <a:off x="1228725" y="4595813"/>
            <a:ext cx="393700" cy="34925"/>
          </a:xfrm>
          <a:custGeom>
            <a:avLst/>
            <a:gdLst>
              <a:gd name="T0" fmla="*/ 0 w 620"/>
              <a:gd name="T1" fmla="*/ 2147483647 h 54"/>
              <a:gd name="T2" fmla="*/ 2147483647 w 620"/>
              <a:gd name="T3" fmla="*/ 2147483647 h 54"/>
              <a:gd name="T4" fmla="*/ 0 60000 65536"/>
              <a:gd name="T5" fmla="*/ 0 60000 65536"/>
              <a:gd name="T6" fmla="*/ 0 w 620"/>
              <a:gd name="T7" fmla="*/ 0 h 54"/>
              <a:gd name="T8" fmla="*/ 620 w 620"/>
              <a:gd name="T9" fmla="*/ 54 h 54"/>
            </a:gdLst>
            <a:ahLst/>
            <a:cxnLst>
              <a:cxn ang="T4">
                <a:pos x="T0" y="T1"/>
              </a:cxn>
              <a:cxn ang="T5">
                <a:pos x="T2" y="T3"/>
              </a:cxn>
            </a:cxnLst>
            <a:rect l="T6" t="T7" r="T8" b="T9"/>
            <a:pathLst>
              <a:path w="620" h="54">
                <a:moveTo>
                  <a:pt x="0" y="54"/>
                </a:moveTo>
                <a:cubicBezTo>
                  <a:pt x="270" y="0"/>
                  <a:pt x="66" y="34"/>
                  <a:pt x="620" y="34"/>
                </a:cubicBezTo>
              </a:path>
            </a:pathLst>
          </a:custGeom>
          <a:noFill/>
          <a:ln w="28575">
            <a:solidFill>
              <a:srgbClr val="660900"/>
            </a:solidFill>
            <a:round/>
            <a:headEnd/>
            <a:tailEnd/>
          </a:ln>
        </p:spPr>
        <p:txBody>
          <a:bodyPr lIns="91434" tIns="45717" rIns="91434" bIns="45717"/>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marL="265113" indent="-265113">
              <a:buFontTx/>
              <a:buChar char="•"/>
            </a:pPr>
            <a:r>
              <a:rPr lang="fr-FR" b="1" smtClean="0"/>
              <a:t>Des pôles de correspondances ferroviaires stratégiques…..</a:t>
            </a:r>
          </a:p>
          <a:p>
            <a:pPr marL="265113" indent="-265113">
              <a:buFontTx/>
              <a:buChar char="•"/>
            </a:pPr>
            <a:endParaRPr lang="fr-FR" smtClean="0"/>
          </a:p>
          <a:p>
            <a:pPr marL="265113" indent="-265113"/>
            <a:r>
              <a:rPr lang="fr-FR" smtClean="0"/>
              <a:t>Avec le TGV RR, Mulhouse sera positionnée dans une logique ferroviaire Nord-Sud. Mais pour accéder à l’offre TGV Est-Ouest, notamment à la magistrale Paris-Budapest, il faudra effectuer une correspondance en gare de Strasbourg. </a:t>
            </a:r>
          </a:p>
          <a:p>
            <a:pPr marL="265113" indent="-265113">
              <a:buFontTx/>
              <a:buChar char="•"/>
            </a:pPr>
            <a:endParaRPr lang="fr-FR" smtClean="0"/>
          </a:p>
          <a:p>
            <a:pPr marL="265113" indent="-265113"/>
            <a:r>
              <a:rPr lang="fr-FR" smtClean="0"/>
              <a:t>Un enjeu important est de réaliser au mieux ce type de correspondances : disposition quai à quai, compatibilité des horaires TER 200 et TGV, etc.. </a:t>
            </a:r>
          </a:p>
          <a:p>
            <a:pPr marL="265113" indent="-265113"/>
            <a:endParaRPr lang="fr-FR" smtClean="0"/>
          </a:p>
          <a:p>
            <a:pPr marL="265113" indent="-265113"/>
            <a:r>
              <a:rPr lang="fr-FR" smtClean="0"/>
              <a:t>La carte P 58, désigne Paris, Strasbourg, Bâle et  Fribourg comme pôles de correspondances stratégiques pour Mulhouse. </a:t>
            </a:r>
          </a:p>
          <a:p>
            <a:pPr marL="265113" indent="-265113"/>
            <a:endParaRPr lang="fr-FR" smtClean="0"/>
          </a:p>
          <a:p>
            <a:pPr marL="265113" indent="-265113"/>
            <a:r>
              <a:rPr lang="fr-FR" smtClean="0"/>
              <a:t>Il conviendra avec l’arrivée du TGV RR, de bien vérifier que les dessertes TGV mulhousiennes s’articulent dans les meilleures conditions possibles à l’offre globale grande vitesse européenne.</a:t>
            </a:r>
          </a:p>
          <a:p>
            <a:pPr marL="265113" indent="-265113"/>
            <a:endParaRPr lang="fr-FR" smtClean="0"/>
          </a:p>
          <a:p>
            <a:pPr marL="265113" indent="-265113">
              <a:buFontTx/>
              <a:buChar char="•"/>
            </a:pPr>
            <a:r>
              <a:rPr lang="fr-FR" b="1" smtClean="0"/>
              <a:t>…. qu’il convient de relier dans les meilleures conditions à Mulhouse</a:t>
            </a:r>
          </a:p>
          <a:p>
            <a:pPr marL="265113" indent="-265113"/>
            <a:endParaRPr lang="fr-FR" smtClean="0"/>
          </a:p>
          <a:p>
            <a:pPr marL="265113" indent="-265113"/>
            <a:r>
              <a:rPr lang="fr-FR" smtClean="0"/>
              <a:t>Bâle propose une offre ferroviaire à destination des principales agglomérations de Suisses, d’Italie du Nord et d’Autriche. Fribourg dispose d’une offre ICE vers la plupart des grandes villes d’Allemagne. </a:t>
            </a:r>
          </a:p>
          <a:p>
            <a:pPr marL="265113" indent="-265113"/>
            <a:endParaRPr lang="fr-FR" smtClean="0"/>
          </a:p>
          <a:p>
            <a:pPr marL="265113" indent="-265113"/>
            <a:r>
              <a:rPr lang="fr-FR" smtClean="0"/>
              <a:t>Dans ce contexte, les dessertes ferroviaires régionales, notamment les correspondances, devront être performantes entre Mulhouse, Bâle et Fribourg. </a:t>
            </a:r>
          </a:p>
          <a:p>
            <a:pPr marL="265113" indent="-265113"/>
            <a:endParaRPr lang="fr-FR" smtClean="0"/>
          </a:p>
          <a:p>
            <a:pPr marL="265113" indent="-265113"/>
            <a:endParaRPr lang="fr-FR" smtClean="0"/>
          </a:p>
          <a:p>
            <a:pPr marL="265113" indent="-265113"/>
            <a:endParaRPr lang="fr-FR" smtClean="0"/>
          </a:p>
          <a:p>
            <a:pPr marL="265113" indent="-265113"/>
            <a:endParaRPr lang="fr-FR" smtClean="0"/>
          </a:p>
        </p:txBody>
      </p:sp>
      <p:graphicFrame>
        <p:nvGraphicFramePr>
          <p:cNvPr id="83008" name="Group 64"/>
          <p:cNvGraphicFramePr>
            <a:graphicFrameLocks noGrp="1"/>
          </p:cNvGraphicFramePr>
          <p:nvPr/>
        </p:nvGraphicFramePr>
        <p:xfrm>
          <a:off x="2109788" y="1444625"/>
          <a:ext cx="2376487" cy="1852613"/>
        </p:xfrm>
        <a:graphic>
          <a:graphicData uri="http://schemas.openxmlformats.org/drawingml/2006/table">
            <a:tbl>
              <a:tblPr/>
              <a:tblGrid>
                <a:gridCol w="611187"/>
                <a:gridCol w="469900"/>
                <a:gridCol w="431800"/>
                <a:gridCol w="431800"/>
                <a:gridCol w="431800"/>
              </a:tblGrid>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1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fr-FR" b="1" smtClean="0"/>
              <a:t>1. Objectifs de l’étude</a:t>
            </a:r>
          </a:p>
          <a:p>
            <a:pPr>
              <a:buFontTx/>
              <a:buChar char="•"/>
            </a:pPr>
            <a:r>
              <a:rPr lang="fr-FR" smtClean="0"/>
              <a:t>  Présenter, pour la région mulhousienne, l’accessibilité actuelle et future concernant les secteurs routiers, ferroviaires et aériens. </a:t>
            </a:r>
          </a:p>
          <a:p>
            <a:pPr>
              <a:buFontTx/>
              <a:buChar char="•"/>
            </a:pPr>
            <a:r>
              <a:rPr lang="fr-FR" smtClean="0"/>
              <a:t>  Evaluer la concurrence entre les modes de transports en comparant leurs performances horaires.</a:t>
            </a:r>
          </a:p>
          <a:p>
            <a:pPr>
              <a:buFontTx/>
              <a:buChar char="•"/>
            </a:pPr>
            <a:r>
              <a:rPr lang="fr-FR" smtClean="0"/>
              <a:t>  Fournir un outil d’aide à la décision en direction des techniciens et des élus chargés de la programmation des infrastructures. </a:t>
            </a:r>
          </a:p>
          <a:p>
            <a:pPr>
              <a:buFontTx/>
              <a:buChar char="•"/>
            </a:pPr>
            <a:endParaRPr lang="fr-FR" smtClean="0"/>
          </a:p>
          <a:p>
            <a:r>
              <a:rPr lang="fr-FR" b="1" smtClean="0"/>
              <a:t>1.2.  Point de référence </a:t>
            </a:r>
          </a:p>
          <a:p>
            <a:pPr>
              <a:buFontTx/>
              <a:buChar char="•"/>
            </a:pPr>
            <a:r>
              <a:rPr lang="fr-FR" smtClean="0"/>
              <a:t>  La Gare Centrale de Mulhouse est le point origine à partir duquel les temps de parcours routiers, aériens et ferroviaires sont calculés. </a:t>
            </a:r>
          </a:p>
          <a:p>
            <a:pPr>
              <a:buFontTx/>
              <a:buChar char="•"/>
            </a:pPr>
            <a:r>
              <a:rPr lang="fr-FR" smtClean="0"/>
              <a:t>  Les temps de parcours du transport aérien dépendent des chaînes de déplacement Gare Centrale de Mulhouse / Euro-Airport et aéroport de destination / centre ville.</a:t>
            </a:r>
          </a:p>
          <a:p>
            <a:pPr>
              <a:buFontTx/>
              <a:buChar char="•"/>
            </a:pPr>
            <a:r>
              <a:rPr lang="fr-FR" smtClean="0"/>
              <a:t>  Quel que soit le mode de déplacement, les temps de parcours sont donnés de la Gare Centrale de Mulhouse au centre ville de l’agglomération de destination. </a:t>
            </a:r>
          </a:p>
          <a:p>
            <a:endParaRPr lang="fr-FR" smtClean="0"/>
          </a:p>
          <a:p>
            <a:r>
              <a:rPr lang="fr-FR" b="1" smtClean="0"/>
              <a:t>1.3.  Horizons de temps</a:t>
            </a:r>
          </a:p>
          <a:p>
            <a:r>
              <a:rPr lang="fr-FR" smtClean="0"/>
              <a:t>La démarche d’étude se cale sur 6 horizons de temps</a:t>
            </a:r>
          </a:p>
          <a:p>
            <a:pPr>
              <a:buFontTx/>
              <a:buChar char="•"/>
            </a:pPr>
            <a:r>
              <a:rPr lang="fr-FR" smtClean="0"/>
              <a:t>  Situation actuelle 2008, après l’arrivée du TGV Est Européen. </a:t>
            </a:r>
          </a:p>
          <a:p>
            <a:pPr>
              <a:buFontTx/>
              <a:buChar char="•"/>
            </a:pPr>
            <a:r>
              <a:rPr lang="fr-FR" smtClean="0"/>
              <a:t>  Situation 2011, après l’arrivée du TGV Rhin-Rhône. </a:t>
            </a:r>
          </a:p>
          <a:p>
            <a:pPr>
              <a:buFontTx/>
              <a:buChar char="•"/>
            </a:pPr>
            <a:r>
              <a:rPr lang="fr-FR" smtClean="0"/>
              <a:t>  Situation 2020 : deuxième phase du TGV Est Européen. </a:t>
            </a:r>
          </a:p>
          <a:p>
            <a:pPr>
              <a:buFontTx/>
              <a:buChar char="•"/>
            </a:pPr>
            <a:r>
              <a:rPr lang="fr-FR" smtClean="0"/>
              <a:t>  Situation 2020 : deuxième phase du TGV Rhin-Rhône. </a:t>
            </a:r>
          </a:p>
          <a:p>
            <a:pPr>
              <a:buFontTx/>
              <a:buChar char="•"/>
            </a:pPr>
            <a:r>
              <a:rPr lang="fr-FR" smtClean="0"/>
              <a:t>  Situation 2020 : deuxièmes phases des TGV Rhin-Rhône et TGV Est Européen. </a:t>
            </a:r>
          </a:p>
          <a:p>
            <a:pPr>
              <a:buFontTx/>
              <a:buChar char="•"/>
            </a:pPr>
            <a:r>
              <a:rPr lang="fr-FR" smtClean="0"/>
              <a:t>  Situation long terme : configuration où l’ensemble des Lignes à Grande Vitesse (LGV) européennes sont opérationnelles.</a:t>
            </a:r>
          </a:p>
          <a:p>
            <a:endParaRPr lang="fr-FR" smtClean="0"/>
          </a:p>
          <a:p>
            <a:endParaRPr lang="fr-FR" smtClean="0"/>
          </a:p>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marL="261938" indent="-261938">
              <a:buFontTx/>
              <a:buChar char="•"/>
            </a:pPr>
            <a:r>
              <a:rPr lang="fr-FR" smtClean="0"/>
              <a:t>L’Europe occidentale dispose d’un réseau autoroutier structurant quasi complet en 2008.</a:t>
            </a:r>
          </a:p>
          <a:p>
            <a:pPr marL="261938" indent="-261938"/>
            <a:endParaRPr lang="fr-FR" smtClean="0"/>
          </a:p>
          <a:p>
            <a:pPr marL="261938" indent="-261938">
              <a:buFontTx/>
              <a:buChar char="•"/>
            </a:pPr>
            <a:r>
              <a:rPr lang="fr-FR" smtClean="0"/>
              <a:t>Les projets de voies express actuellement envisagés sont de moins grandes importances que ceux réalisés dans les années 1970 et 1980. La durée des trajets routiers évoluera donc peu à moyen / long terme. </a:t>
            </a:r>
          </a:p>
          <a:p>
            <a:pPr marL="261938" indent="-261938"/>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
        <p:nvSpPr>
          <p:cNvPr id="43011" name="Rectangle 4"/>
          <p:cNvSpPr>
            <a:spLocks noGrp="1" noChangeArrowheads="1"/>
          </p:cNvSpPr>
          <p:nvPr>
            <p:ph type="body" idx="1"/>
          </p:nvPr>
        </p:nvSpPr>
        <p:spPr>
          <a:noFill/>
          <a:ln/>
        </p:spPr>
        <p:txBody>
          <a:bodyPr/>
          <a:lstStyle/>
          <a:p>
            <a:pPr marL="179388" indent="-179388"/>
            <a:r>
              <a:rPr lang="fr-FR" smtClean="0"/>
              <a:t>Il n’est pas possible de relier le centre ville de Mulhouse au centre ville de l’agglomération de destination en moins de 3h, sauf Zurich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marL="265113" indent="-265113">
              <a:buFontTx/>
              <a:buChar char="•"/>
            </a:pPr>
            <a:r>
              <a:rPr lang="fr-FR" smtClean="0"/>
              <a:t>En France, la première phase du TGV Est Européen a été mise en service le 10 juin 2007. Les TGV peuvent circuler à 320 km/h, sur les 300 km de Ligne à Grande Vitesse (LGV), entre Verres-sur-Marne (Seine et Marne) et Baudrecourt (Moselle). La ligne est déjà calibrée pour permettre dans le futur des circulations à 350 km/h. Les autres LGV françaises sont limitées à 300 km / h. </a:t>
            </a:r>
          </a:p>
          <a:p>
            <a:pPr marL="265113" indent="-265113">
              <a:buFontTx/>
              <a:buChar char="•"/>
            </a:pPr>
            <a:endParaRPr lang="fr-FR" smtClean="0"/>
          </a:p>
          <a:p>
            <a:pPr marL="265113" indent="-265113">
              <a:buFontTx/>
              <a:buChar char="•"/>
            </a:pPr>
            <a:r>
              <a:rPr lang="fr-FR" smtClean="0"/>
              <a:t>En Suisse, le tunnel de base du Lötschberg, a été inauguré le 15 juin 2007. Il est long de 34 km et a permis de réduire les temps de parcours à travers les Alpes. Par exemple, en 2008, la liaison Bâle / Milan peut être réalisée en 4h. </a:t>
            </a:r>
          </a:p>
          <a:p>
            <a:pPr marL="265113" indent="-265113">
              <a:buFontTx/>
              <a:buChar char="•"/>
            </a:pPr>
            <a:endParaRPr lang="fr-FR" smtClean="0"/>
          </a:p>
          <a:p>
            <a:pPr marL="265113" indent="-265113">
              <a:buFontTx/>
              <a:buChar char="•"/>
            </a:pPr>
            <a:r>
              <a:rPr lang="fr-FR" smtClean="0"/>
              <a:t>Au Royaume-Uni, la LGV Londres Saint-Pancras / tunnel sous la Manche est opérationnelle depuis juillet 2007. Londres est à 2h20 de Paris. </a:t>
            </a:r>
          </a:p>
          <a:p>
            <a:pPr marL="265113" indent="-265113"/>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marL="227013" indent="-227013">
              <a:buFontTx/>
              <a:buChar char="•"/>
              <a:tabLst>
                <a:tab pos="360363" algn="l"/>
              </a:tabLst>
            </a:pPr>
            <a:r>
              <a:rPr lang="fr-FR" smtClean="0"/>
              <a:t>La première phase de la branche Est du TGV Rhin-Rhône va être mise en service en décembre 2011. 140 km de LGV relieront Auxonne (Côte d’Or) à Petit-Croix (Territoire de Belfort). Ce tronçon n’est pas orienté sur Paris : une première en France. </a:t>
            </a:r>
          </a:p>
          <a:p>
            <a:pPr marL="227013" indent="-227013">
              <a:tabLst>
                <a:tab pos="360363" algn="l"/>
              </a:tabLst>
            </a:pPr>
            <a:endParaRPr lang="fr-FR" smtClean="0"/>
          </a:p>
          <a:p>
            <a:pPr marL="227013" indent="-227013">
              <a:buFontTx/>
              <a:buChar char="•"/>
              <a:tabLst>
                <a:tab pos="360363" algn="l"/>
              </a:tabLst>
            </a:pPr>
            <a:r>
              <a:rPr lang="fr-FR" smtClean="0"/>
              <a:t>La ligne Perpignan / Figueras, avec un tunnel de 8 km sous le col du Perthus, mettra Perpignan à 50min de Barcelone. </a:t>
            </a:r>
          </a:p>
          <a:p>
            <a:pPr marL="227013" indent="-227013">
              <a:buFontTx/>
              <a:buChar char="•"/>
              <a:tabLst>
                <a:tab pos="360363" algn="l"/>
              </a:tabLst>
            </a:pPr>
            <a:endParaRPr lang="fr-FR" smtClean="0"/>
          </a:p>
          <a:p>
            <a:pPr marL="227013" indent="-227013">
              <a:buFontTx/>
              <a:buChar char="•"/>
              <a:tabLst>
                <a:tab pos="360363" algn="l"/>
              </a:tabLst>
            </a:pPr>
            <a:r>
              <a:rPr lang="fr-FR" smtClean="0"/>
              <a:t>Il est prévu d’adapter la ligne Mulhouse / Chalampé / Mulheim pour assurer les dessertes TER entre la France (Mulhouse) et l’ Allemagne (Fribourg). </a:t>
            </a:r>
          </a:p>
          <a:p>
            <a:pPr marL="227013" indent="-227013">
              <a:buFontTx/>
              <a:buChar char="•"/>
              <a:tabLst>
                <a:tab pos="360363" algn="l"/>
              </a:tabLst>
            </a:pPr>
            <a:endParaRPr lang="fr-FR" smtClean="0"/>
          </a:p>
          <a:p>
            <a:pPr marL="227013" indent="-227013">
              <a:buFontTx/>
              <a:buChar char="•"/>
              <a:tabLst>
                <a:tab pos="360363" algn="l"/>
              </a:tabLst>
            </a:pPr>
            <a:r>
              <a:rPr lang="fr-FR" smtClean="0"/>
              <a:t>En Allemagne, depuis Baden-Baden, la ligne ICE se prolongera vers le Sud en direction d’Offenbourg, de Fribourg et de Bâle. Le nœud ferroviaire de Bâle sera donc renforcé. Fribourg présentera un attrait particulier pour les dessertes TGV Rhin-Rhône. Une partie d’entres elles pourraient directement s’interconnecter au réseau allemand grande vitesse.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a:buFontTx/>
              <a:buChar char="•"/>
            </a:pPr>
            <a:r>
              <a:rPr lang="fr-FR" smtClean="0"/>
              <a:t>   On suppose que la deuxième phase du TGV EE est opérationnelle. Cette deuxième phase consiste à créer 100 km de LGV entre Baudrecourt (Meurthe et Moselle) et Vendenheim (Bas-Rhin). Dans l’Ouest de la France, les LGV seront prolongées en direction de Rennes et de Bordeaux et dans le Sud vers Montpellier. </a:t>
            </a:r>
          </a:p>
          <a:p>
            <a:pPr>
              <a:buFontTx/>
              <a:buChar char="•"/>
            </a:pPr>
            <a:endParaRPr lang="fr-FR" smtClean="0"/>
          </a:p>
          <a:p>
            <a:pPr>
              <a:buFontTx/>
              <a:buChar char="•"/>
            </a:pPr>
            <a:r>
              <a:rPr lang="fr-FR" smtClean="0"/>
              <a:t>  En Suisse, les trains pourront circuler à des vitesses allant de 200 à 250 km/h dans le tunnel ferroviaire de base du Saint-Gothard. Avec ses 57 km, il sera le plus long tunnel du monde.</a:t>
            </a:r>
          </a:p>
          <a:p>
            <a:pPr>
              <a:buFontTx/>
              <a:buChar char="•"/>
            </a:pPr>
            <a:endParaRPr lang="fr-FR" smtClean="0"/>
          </a:p>
          <a:p>
            <a:pPr>
              <a:buFontTx/>
              <a:buChar char="•"/>
            </a:pPr>
            <a:r>
              <a:rPr lang="fr-FR" smtClean="0"/>
              <a:t>   De Turin à Venise, le parcours pourra intégralement s’effectuer en LGV grâce à l’ouverture du tronçon Milan / Vérone / Venise. </a:t>
            </a:r>
          </a:p>
          <a:p>
            <a:pPr>
              <a:buFontTx/>
              <a:buChar char="•"/>
            </a:pPr>
            <a:endParaRPr lang="fr-FR" smtClean="0"/>
          </a:p>
          <a:p>
            <a:pPr>
              <a:buFontTx/>
              <a:buChar char="•"/>
            </a:pPr>
            <a:r>
              <a:rPr lang="fr-FR" smtClean="0"/>
              <a:t>  En Allemagne, les ICE pourront emprunter une nouvelle infrastructure à grande vitesse entre Nuremberg et Leipzig. </a:t>
            </a:r>
          </a:p>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marL="265113" indent="-265113">
              <a:buFontTx/>
              <a:buChar char="•"/>
            </a:pPr>
            <a:r>
              <a:rPr lang="fr-FR" smtClean="0"/>
              <a:t>On suppose que la deuxième phase de la branche Est du TGV RR est opérationnelle. </a:t>
            </a:r>
          </a:p>
          <a:p>
            <a:pPr marL="265113" indent="-265113">
              <a:buFontTx/>
              <a:buChar char="•"/>
            </a:pPr>
            <a:endParaRPr lang="fr-FR" smtClean="0"/>
          </a:p>
          <a:p>
            <a:pPr marL="265113" indent="-265113">
              <a:buFontTx/>
              <a:buChar char="•"/>
            </a:pPr>
            <a:r>
              <a:rPr lang="fr-FR" smtClean="0"/>
              <a:t>La longueur de la branche Est passera de 140 à 180 km grâce aux prolongements : </a:t>
            </a:r>
          </a:p>
          <a:p>
            <a:pPr marL="722313" lvl="1" indent="-265113">
              <a:buFont typeface="Wingdings" pitchFamily="2" charset="2"/>
              <a:buChar char="Ø"/>
            </a:pPr>
            <a:r>
              <a:rPr lang="fr-FR" smtClean="0"/>
              <a:t>de Petit-Croix (Territoire de Belfort) à Lutterbach (Haut-Rhin).</a:t>
            </a:r>
          </a:p>
          <a:p>
            <a:pPr marL="722313" lvl="1" indent="-265113">
              <a:buFont typeface="Wingdings" pitchFamily="2" charset="2"/>
              <a:buChar char="Ø"/>
            </a:pPr>
            <a:r>
              <a:rPr lang="fr-FR" smtClean="0"/>
              <a:t>en Côte d’Or d’Auxonne à Magny-sur-Tille. </a:t>
            </a:r>
          </a:p>
          <a:p>
            <a:pPr marL="265113" indent="-265113"/>
            <a:r>
              <a:rPr lang="fr-FR" smtClean="0"/>
              <a:t>	Ce prolongement permet de réaliser le parcours Dijon / Mulhouse presque intégralement sur LGV. </a:t>
            </a:r>
          </a:p>
        </p:txBody>
      </p:sp>
      <p:graphicFrame>
        <p:nvGraphicFramePr>
          <p:cNvPr id="83008" name="Group 64"/>
          <p:cNvGraphicFramePr>
            <a:graphicFrameLocks noGrp="1"/>
          </p:cNvGraphicFramePr>
          <p:nvPr/>
        </p:nvGraphicFramePr>
        <p:xfrm>
          <a:off x="2109788" y="1444625"/>
          <a:ext cx="2376487" cy="1852613"/>
        </p:xfrm>
        <a:graphic>
          <a:graphicData uri="http://schemas.openxmlformats.org/drawingml/2006/table">
            <a:tbl>
              <a:tblPr/>
              <a:tblGrid>
                <a:gridCol w="611187"/>
                <a:gridCol w="469900"/>
                <a:gridCol w="431800"/>
                <a:gridCol w="431800"/>
                <a:gridCol w="431800"/>
              </a:tblGrid>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1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7465BFCB-E475-4EF4-ADF3-C36BC2F9CED1}" type="datetimeFigureOut">
              <a:rPr lang="fr-FR"/>
              <a:pPr>
                <a:defRPr/>
              </a:pPr>
              <a:t>12/08/2011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C35C548-4CF3-4330-AB15-99A7095C0DD5}"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3806336-9C01-44C3-A437-8F01AE5C6CE7}" type="datetimeFigureOut">
              <a:rPr lang="fr-FR"/>
              <a:pPr>
                <a:defRPr/>
              </a:pPr>
              <a:t>12/08/2011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EC90781-CC0B-4BA0-B304-99CA2B80730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2A97CC9-DAC1-4095-8E06-E1A772D587C1}" type="datetimeFigureOut">
              <a:rPr lang="fr-FR"/>
              <a:pPr>
                <a:defRPr/>
              </a:pPr>
              <a:t>12/08/2011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269D9AF-1E3F-4D64-863F-A083017DA7B7}"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A2A173E-201E-4E9A-98D1-FDD3DABAA6A6}" type="datetimeFigureOut">
              <a:rPr lang="fr-FR"/>
              <a:pPr>
                <a:defRPr/>
              </a:pPr>
              <a:t>12/08/2011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46F1992-DC29-4674-899D-C80C16119F42}"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C753814F-5035-4798-A24F-681428CA2362}" type="datetimeFigureOut">
              <a:rPr lang="fr-FR"/>
              <a:pPr>
                <a:defRPr/>
              </a:pPr>
              <a:t>12/08/2011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BADAA6BD-4E24-471F-9741-9ED847CA6DC9}"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3"/>
          <p:cNvSpPr>
            <a:spLocks noGrp="1"/>
          </p:cNvSpPr>
          <p:nvPr>
            <p:ph type="dt" sz="half" idx="10"/>
          </p:nvPr>
        </p:nvSpPr>
        <p:spPr/>
        <p:txBody>
          <a:bodyPr/>
          <a:lstStyle>
            <a:lvl1pPr>
              <a:defRPr/>
            </a:lvl1pPr>
          </a:lstStyle>
          <a:p>
            <a:pPr>
              <a:defRPr/>
            </a:pPr>
            <a:fld id="{D20D42AD-21AD-4A23-A518-2D945316D57D}" type="datetimeFigureOut">
              <a:rPr lang="fr-FR"/>
              <a:pPr>
                <a:defRPr/>
              </a:pPr>
              <a:t>12/08/2011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22A4A76A-9088-4FB2-BDAF-4044E7B60BC9}"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D8ACFD4-1CC5-4299-A2B9-2B403C9B9ACF}" type="datetimeFigureOut">
              <a:rPr lang="fr-FR"/>
              <a:pPr>
                <a:defRPr/>
              </a:pPr>
              <a:t>12/08/2011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D070B8F-B472-43D3-9E11-8394571C91BF}"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D5F46A8-B922-45EA-8119-AEA4C432EA4B}" type="datetimeFigureOut">
              <a:rPr lang="fr-FR"/>
              <a:pPr>
                <a:defRPr/>
              </a:pPr>
              <a:t>12/08/2011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2703C5F-835B-4993-B6C5-72E28E1367A4}"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244D574-8456-48E5-A3D3-C26A95556ED3}" type="datetimeFigureOut">
              <a:rPr lang="fr-FR"/>
              <a:pPr>
                <a:defRPr/>
              </a:pPr>
              <a:t>12/08/2011</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4EAAB78-E4EB-4C61-B636-678C51606753}"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D445722-47B8-4164-9E40-A4BB47F869A2}" type="datetimeFigureOut">
              <a:rPr lang="fr-FR"/>
              <a:pPr>
                <a:defRPr/>
              </a:pPr>
              <a:t>12/08/2011</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17E9E61-FDCC-44F3-A2F9-4704A0A1C167}"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A127DDD-ECFA-4FEC-B9F5-3FA1D6271EB4}" type="datetimeFigureOut">
              <a:rPr lang="fr-FR"/>
              <a:pPr>
                <a:defRPr/>
              </a:pPr>
              <a:t>12/08/2011</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EC26A2E-DAFE-4CC7-9F26-3D469E2887E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dirty="0"/>
          </a:p>
        </p:txBody>
      </p:sp>
      <p:sp>
        <p:nvSpPr>
          <p:cNvPr id="3" name="Espace réservé de la date 3"/>
          <p:cNvSpPr>
            <a:spLocks noGrp="1"/>
          </p:cNvSpPr>
          <p:nvPr>
            <p:ph type="dt" sz="half" idx="10"/>
          </p:nvPr>
        </p:nvSpPr>
        <p:spPr/>
        <p:txBody>
          <a:bodyPr/>
          <a:lstStyle>
            <a:lvl1pPr>
              <a:defRPr/>
            </a:lvl1pPr>
          </a:lstStyle>
          <a:p>
            <a:pPr>
              <a:defRPr/>
            </a:pPr>
            <a:fld id="{97585770-13A2-409D-81CD-4E15DBFE95C3}" type="datetimeFigureOut">
              <a:rPr lang="fr-FR"/>
              <a:pPr>
                <a:defRPr/>
              </a:pPr>
              <a:t>12/08/2011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A3731420-2271-424F-9D8A-82686B5F57C4}"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401A322-1A76-4A50-92BB-3C36F59312F6}" type="datetimeFigureOut">
              <a:rPr lang="fr-FR"/>
              <a:pPr>
                <a:defRPr/>
              </a:pPr>
              <a:t>12/08/2011</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E68E369-62B1-40BE-8499-CB6B739AC450}"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35EC08D-8947-4A5B-BC41-3DD8639E55BE}" type="datetimeFigureOut">
              <a:rPr lang="fr-FR"/>
              <a:pPr>
                <a:defRPr/>
              </a:pPr>
              <a:t>12/08/2011</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6C5DEB0-3368-4A72-9BC3-2D36A5BC0621}"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BF4FD48-16A8-4D68-9265-F712AE639422}" type="datetimeFigureOut">
              <a:rPr lang="fr-FR"/>
              <a:pPr>
                <a:defRPr/>
              </a:pPr>
              <a:t>12/08/2011</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04915B5-1C36-4BF5-9ED2-BA6C6968EB39}"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AF5FC06-0D22-45D5-87E1-8107661D794A}" type="datetimeFigureOut">
              <a:rPr lang="fr-FR"/>
              <a:pPr>
                <a:defRPr/>
              </a:pPr>
              <a:t>12/08/2011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B8B612E-FA6D-433E-9608-57570847BA3D}"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04A89C1-979E-4877-A10B-7FB36192E564}" type="datetimeFigureOut">
              <a:rPr lang="fr-FR"/>
              <a:pPr>
                <a:defRPr/>
              </a:pPr>
              <a:t>12/08/2011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A1B2D18-0B92-41D2-9221-820A869D55C5}"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5B2DC7A-40B0-4EAB-9361-3D862BBBCAD1}" type="datetimeFigureOut">
              <a:rPr lang="fr-FR"/>
              <a:pPr>
                <a:defRPr/>
              </a:pPr>
              <a:t>12/08/2011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48BC59C-9DD7-4D02-9461-276680BF4BD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1F6046D8-5F14-40B3-8E42-74A890F40BC6}" type="datetimeFigureOut">
              <a:rPr lang="fr-FR"/>
              <a:pPr>
                <a:defRPr/>
              </a:pPr>
              <a:t>12/08/2011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07C21AD-DBBB-43FD-A2B5-9F64C482E5A9}"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5C3021C4-DC9D-4551-B344-452C9BB4DCB1}" type="datetimeFigureOut">
              <a:rPr lang="fr-FR"/>
              <a:pPr>
                <a:defRPr/>
              </a:pPr>
              <a:t>12/08/2011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F7D35E9-4135-4514-831D-61DF8862ADCD}"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D5E8831A-BE52-4FD7-8452-9BBEAFA3A761}" type="datetimeFigureOut">
              <a:rPr lang="fr-FR"/>
              <a:pPr>
                <a:defRPr/>
              </a:pPr>
              <a:t>12/08/2011</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AA74F142-713F-458A-9C30-EE56623FC3C1}"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BB7B754-873D-43E0-81E7-F1E4A10156D0}" type="datetimeFigureOut">
              <a:rPr lang="fr-FR"/>
              <a:pPr>
                <a:defRPr/>
              </a:pPr>
              <a:t>12/08/2011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77BE366-60F8-4EAC-B8A6-CC2529D6711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6B3CF78-37E3-48C6-949D-D62536B2B304}" type="datetimeFigureOut">
              <a:rPr lang="fr-FR"/>
              <a:pPr>
                <a:defRPr/>
              </a:pPr>
              <a:t>12/08/2011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EE15F8A2-9711-4853-978B-9C5D40663D1F}"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2170D50-6BC8-4988-AF39-7CE5ACB0B7D8}" type="datetimeFigureOut">
              <a:rPr lang="fr-FR"/>
              <a:pPr>
                <a:defRPr/>
              </a:pPr>
              <a:t>12/08/2011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7A7DCC45-070C-4974-B326-BB891ECC4BE2}"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2.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331FDAA-4F7A-43E2-B544-9B1D9893D703}" type="datetimeFigureOut">
              <a:rPr lang="fr-FR"/>
              <a:pPr>
                <a:defRPr/>
              </a:pPr>
              <a:t>12/08/2011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B537F02-42F1-4215-9D3C-297A6A2DA625}" type="slidenum">
              <a:rPr lang="fr-FR"/>
              <a:pPr>
                <a:defRPr/>
              </a:pPr>
              <a:t>‹N°›</a:t>
            </a:fld>
            <a:endParaRPr lang="fr-FR"/>
          </a:p>
        </p:txBody>
      </p:sp>
      <p:pic>
        <p:nvPicPr>
          <p:cNvPr id="1031" name="Image 6" descr="presentation powerpoint.jpg"/>
          <p:cNvPicPr>
            <a:picLocks noChangeAspect="1"/>
          </p:cNvPicPr>
          <p:nvPr/>
        </p:nvPicPr>
        <p:blipFill>
          <a:blip r:embed="rId16" cstate="print"/>
          <a:srcRect/>
          <a:stretch>
            <a:fillRect/>
          </a:stretch>
        </p:blipFill>
        <p:spPr bwMode="auto">
          <a:xfrm>
            <a:off x="0" y="195263"/>
            <a:ext cx="9144000" cy="6467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4515" r:id="rId12"/>
    <p:sldLayoutId id="2147484516" r:id="rId13"/>
    <p:sldLayoutId id="214748451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Image 7" descr="PHOTO BANDEAU BAS.jpg"/>
          <p:cNvPicPr>
            <a:picLocks noChangeAspect="1"/>
          </p:cNvPicPr>
          <p:nvPr/>
        </p:nvPicPr>
        <p:blipFill>
          <a:blip r:embed="rId12" cstate="print"/>
          <a:srcRect/>
          <a:stretch>
            <a:fillRect/>
          </a:stretch>
        </p:blipFill>
        <p:spPr bwMode="auto">
          <a:xfrm>
            <a:off x="71438" y="5357813"/>
            <a:ext cx="9072562" cy="1285875"/>
          </a:xfrm>
          <a:prstGeom prst="rect">
            <a:avLst/>
          </a:prstGeom>
          <a:noFill/>
          <a:ln w="9525">
            <a:noFill/>
            <a:miter lim="800000"/>
            <a:headEnd/>
            <a:tailEnd/>
          </a:ln>
        </p:spPr>
      </p:pic>
      <p:pic>
        <p:nvPicPr>
          <p:cNvPr id="2051" name="Image 8" descr="BANDEAU PAYSAGE.tif"/>
          <p:cNvPicPr>
            <a:picLocks noChangeAspect="1"/>
          </p:cNvPicPr>
          <p:nvPr/>
        </p:nvPicPr>
        <p:blipFill>
          <a:blip r:embed="rId13" cstate="print"/>
          <a:srcRect/>
          <a:stretch>
            <a:fillRect/>
          </a:stretch>
        </p:blipFill>
        <p:spPr bwMode="auto">
          <a:xfrm>
            <a:off x="0" y="0"/>
            <a:ext cx="9144000" cy="5367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18" r:id="rId1"/>
    <p:sldLayoutId id="2147484519" r:id="rId2"/>
    <p:sldLayoutId id="2147484520" r:id="rId3"/>
    <p:sldLayoutId id="2147484521" r:id="rId4"/>
    <p:sldLayoutId id="2147484522" r:id="rId5"/>
    <p:sldLayoutId id="2147484523" r:id="rId6"/>
    <p:sldLayoutId id="2147484524" r:id="rId7"/>
    <p:sldLayoutId id="2147484525" r:id="rId8"/>
    <p:sldLayoutId id="2147484526" r:id="rId9"/>
    <p:sldLayoutId id="2147484527"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p:cNvSpPr>
          <p:nvPr/>
        </p:nvSpPr>
        <p:spPr bwMode="auto">
          <a:xfrm>
            <a:off x="2771775" y="2852738"/>
            <a:ext cx="4895850" cy="792162"/>
          </a:xfrm>
          <a:prstGeom prst="rect">
            <a:avLst/>
          </a:prstGeom>
          <a:noFill/>
          <a:ln w="9525">
            <a:noFill/>
            <a:miter lim="800000"/>
            <a:headEnd/>
            <a:tailEnd/>
          </a:ln>
        </p:spPr>
        <p:txBody>
          <a:bodyPr anchor="ctr"/>
          <a:lstStyle/>
          <a:p>
            <a:r>
              <a:rPr lang="fr-FR" sz="4000">
                <a:solidFill>
                  <a:srgbClr val="B01821"/>
                </a:solidFill>
                <a:latin typeface="Helvetica Compressed" pitchFamily="34" charset="0"/>
              </a:rPr>
              <a:t>Le TGV Rhin-Rhône</a:t>
            </a:r>
            <a:endParaRPr lang="fr-FR" sz="4000">
              <a:solidFill>
                <a:srgbClr val="F9B600"/>
              </a:solidFill>
              <a:latin typeface="Helvetica Compressed" pitchFamily="34" charset="0"/>
            </a:endParaRPr>
          </a:p>
        </p:txBody>
      </p:sp>
      <p:sp>
        <p:nvSpPr>
          <p:cNvPr id="13315" name="Sous-titre 2"/>
          <p:cNvSpPr>
            <a:spLocks/>
          </p:cNvSpPr>
          <p:nvPr/>
        </p:nvSpPr>
        <p:spPr bwMode="auto">
          <a:xfrm>
            <a:off x="0" y="4786313"/>
            <a:ext cx="9144000" cy="431800"/>
          </a:xfrm>
          <a:prstGeom prst="rect">
            <a:avLst/>
          </a:prstGeom>
          <a:noFill/>
          <a:ln w="9525">
            <a:noFill/>
            <a:miter lim="800000"/>
            <a:headEnd/>
            <a:tailEnd/>
          </a:ln>
        </p:spPr>
        <p:txBody>
          <a:bodyPr/>
          <a:lstStyle/>
          <a:p>
            <a:pPr algn="ctr">
              <a:spcBef>
                <a:spcPct val="20000"/>
              </a:spcBef>
              <a:buFont typeface="Arial" charset="0"/>
              <a:buNone/>
            </a:pPr>
            <a:r>
              <a:rPr lang="fr-FR" sz="2800" b="1">
                <a:solidFill>
                  <a:srgbClr val="957C6F"/>
                </a:solidFill>
              </a:rPr>
              <a:t>Journée du 7 octobre 2010 – Rouen</a:t>
            </a:r>
          </a:p>
        </p:txBody>
      </p:sp>
      <p:sp>
        <p:nvSpPr>
          <p:cNvPr id="13316" name="Rectangle 6"/>
          <p:cNvSpPr>
            <a:spLocks noChangeArrowheads="1"/>
          </p:cNvSpPr>
          <p:nvPr/>
        </p:nvSpPr>
        <p:spPr bwMode="auto">
          <a:xfrm>
            <a:off x="1476375" y="3297238"/>
            <a:ext cx="6480175" cy="708025"/>
          </a:xfrm>
          <a:prstGeom prst="rect">
            <a:avLst/>
          </a:prstGeom>
          <a:noFill/>
          <a:ln w="9525">
            <a:noFill/>
            <a:miter lim="800000"/>
            <a:headEnd/>
            <a:tailEnd/>
          </a:ln>
        </p:spPr>
        <p:txBody>
          <a:bodyPr>
            <a:spAutoFit/>
          </a:bodyPr>
          <a:lstStyle/>
          <a:p>
            <a:r>
              <a:rPr lang="fr-FR" sz="4000">
                <a:solidFill>
                  <a:srgbClr val="F9B600"/>
                </a:solidFill>
                <a:latin typeface="Helvetica Compressed" pitchFamily="34" charset="0"/>
              </a:rPr>
              <a:t>Et les enjeux d’accessibilité</a:t>
            </a:r>
            <a:endParaRPr lang="fr-FR" sz="4000"/>
          </a:p>
        </p:txBody>
      </p:sp>
      <p:sp>
        <p:nvSpPr>
          <p:cNvPr id="13317" name="Titre 1"/>
          <p:cNvSpPr>
            <a:spLocks/>
          </p:cNvSpPr>
          <p:nvPr/>
        </p:nvSpPr>
        <p:spPr bwMode="auto">
          <a:xfrm>
            <a:off x="2771775" y="3717925"/>
            <a:ext cx="5616575" cy="719138"/>
          </a:xfrm>
          <a:prstGeom prst="rect">
            <a:avLst/>
          </a:prstGeom>
          <a:noFill/>
          <a:ln w="9525">
            <a:noFill/>
            <a:miter lim="800000"/>
            <a:headEnd/>
            <a:tailEnd/>
          </a:ln>
        </p:spPr>
        <p:txBody>
          <a:bodyPr anchor="ctr"/>
          <a:lstStyle/>
          <a:p>
            <a:r>
              <a:rPr lang="fr-FR" sz="4000" b="1">
                <a:solidFill>
                  <a:srgbClr val="571010"/>
                </a:solidFill>
                <a:latin typeface="Helvetica Compressed" pitchFamily="34" charset="0"/>
              </a:rPr>
              <a:t>Pour Mulhouse</a:t>
            </a:r>
          </a:p>
        </p:txBody>
      </p:sp>
      <p:pic>
        <p:nvPicPr>
          <p:cNvPr id="13318" name="Image 6" descr="TER 200 PDG.jpg"/>
          <p:cNvPicPr>
            <a:picLocks noChangeAspect="1"/>
          </p:cNvPicPr>
          <p:nvPr/>
        </p:nvPicPr>
        <p:blipFill>
          <a:blip r:embed="rId3" cstate="print"/>
          <a:srcRect/>
          <a:stretch>
            <a:fillRect/>
          </a:stretch>
        </p:blipFill>
        <p:spPr bwMode="auto">
          <a:xfrm>
            <a:off x="0" y="5270500"/>
            <a:ext cx="9144000" cy="158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7429500" y="77788"/>
            <a:ext cx="1714500" cy="584200"/>
          </a:xfrm>
          <a:prstGeom prst="rect">
            <a:avLst/>
          </a:prstGeom>
          <a:noFill/>
          <a:ln w="9525">
            <a:noFill/>
            <a:miter lim="800000"/>
            <a:headEnd/>
            <a:tailEnd/>
          </a:ln>
        </p:spPr>
        <p:txBody>
          <a:bodyPr>
            <a:spAutoFit/>
          </a:bodyPr>
          <a:lstStyle/>
          <a:p>
            <a:pPr>
              <a:spcBef>
                <a:spcPct val="50000"/>
              </a:spcBef>
            </a:pPr>
            <a:r>
              <a:rPr lang="fr-FR" sz="1600" b="1">
                <a:solidFill>
                  <a:srgbClr val="C00000"/>
                </a:solidFill>
                <a:latin typeface="Helvetica Compressed" pitchFamily="34" charset="0"/>
              </a:rPr>
              <a:t>5. ACCESSIBILITE FERROVIAIRE (5/9) </a:t>
            </a:r>
          </a:p>
        </p:txBody>
      </p:sp>
      <p:sp>
        <p:nvSpPr>
          <p:cNvPr id="5" name="Rectangle 4"/>
          <p:cNvSpPr/>
          <p:nvPr/>
        </p:nvSpPr>
        <p:spPr>
          <a:xfrm>
            <a:off x="7358063" y="714375"/>
            <a:ext cx="1785937"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Rectangle 5"/>
          <p:cNvSpPr/>
          <p:nvPr/>
        </p:nvSpPr>
        <p:spPr>
          <a:xfrm>
            <a:off x="7358063" y="5786438"/>
            <a:ext cx="1785937" cy="1071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Text Box 23"/>
          <p:cNvSpPr txBox="1">
            <a:spLocks noChangeArrowheads="1"/>
          </p:cNvSpPr>
          <p:nvPr/>
        </p:nvSpPr>
        <p:spPr bwMode="auto">
          <a:xfrm>
            <a:off x="7286625" y="5845175"/>
            <a:ext cx="1928813" cy="1012825"/>
          </a:xfrm>
          <a:prstGeom prst="rect">
            <a:avLst/>
          </a:prstGeom>
          <a:solidFill>
            <a:schemeClr val="bg1">
              <a:alpha val="50000"/>
            </a:schemeClr>
          </a:solidFill>
          <a:ln w="9525">
            <a:noFill/>
            <a:miter lim="800000"/>
            <a:headEnd/>
            <a:tailEnd/>
          </a:ln>
          <a:effectLst/>
        </p:spPr>
        <p:txBody>
          <a:bodyPr lIns="198000" tIns="82800" bIns="82800">
            <a:spAutoFit/>
          </a:bodyPr>
          <a:lstStyle/>
          <a:p>
            <a:pPr>
              <a:spcBef>
                <a:spcPct val="50000"/>
              </a:spcBef>
              <a:defRPr/>
            </a:pPr>
            <a:r>
              <a:rPr lang="fr-FR" sz="2000" b="1" dirty="0">
                <a:solidFill>
                  <a:schemeClr val="bg1">
                    <a:lumMod val="65000"/>
                  </a:schemeClr>
                </a:solidFill>
                <a:latin typeface="+mn-lt"/>
              </a:rPr>
              <a:t>Infrastructures: </a:t>
            </a:r>
          </a:p>
          <a:p>
            <a:pPr>
              <a:spcBef>
                <a:spcPct val="50000"/>
              </a:spcBef>
              <a:defRPr/>
            </a:pPr>
            <a:r>
              <a:rPr lang="fr-FR" sz="1400" b="1" dirty="0">
                <a:solidFill>
                  <a:schemeClr val="bg1">
                    <a:lumMod val="65000"/>
                  </a:schemeClr>
                </a:solidFill>
              </a:rPr>
              <a:t>Situation long terme</a:t>
            </a:r>
          </a:p>
        </p:txBody>
      </p:sp>
      <p:pic>
        <p:nvPicPr>
          <p:cNvPr id="22534" name="Picture 11" descr="2020 HI"/>
          <p:cNvPicPr>
            <a:picLocks noChangeAspect="1" noChangeArrowheads="1"/>
          </p:cNvPicPr>
          <p:nvPr>
            <p:ph/>
          </p:nvPr>
        </p:nvPicPr>
        <p:blipFill>
          <a:blip r:embed="rId3" cstate="print"/>
          <a:srcRect/>
          <a:stretch>
            <a:fillRect/>
          </a:stretch>
        </p:blipFill>
        <p:spPr>
          <a:xfrm>
            <a:off x="0" y="0"/>
            <a:ext cx="7351713" cy="6858000"/>
          </a:xfrm>
          <a:noFill/>
          <a:ln>
            <a:solidFill>
              <a:schemeClr val="tx1"/>
            </a:solidFill>
          </a:ln>
        </p:spPr>
      </p:pic>
      <p:sp>
        <p:nvSpPr>
          <p:cNvPr id="7" name="Forme libre 6"/>
          <p:cNvSpPr/>
          <p:nvPr/>
        </p:nvSpPr>
        <p:spPr>
          <a:xfrm>
            <a:off x="4357688" y="2940050"/>
            <a:ext cx="104775" cy="415925"/>
          </a:xfrm>
          <a:custGeom>
            <a:avLst/>
            <a:gdLst>
              <a:gd name="connsiteX0" fmla="*/ 0 w 104172"/>
              <a:gd name="connsiteY0" fmla="*/ 416688 h 416688"/>
              <a:gd name="connsiteX1" fmla="*/ 104172 w 104172"/>
              <a:gd name="connsiteY1" fmla="*/ 0 h 416688"/>
            </a:gdLst>
            <a:ahLst/>
            <a:cxnLst>
              <a:cxn ang="0">
                <a:pos x="connsiteX0" y="connsiteY0"/>
              </a:cxn>
              <a:cxn ang="0">
                <a:pos x="connsiteX1" y="connsiteY1"/>
              </a:cxn>
            </a:cxnLst>
            <a:rect l="l" t="t" r="r" b="b"/>
            <a:pathLst>
              <a:path w="104172" h="416688">
                <a:moveTo>
                  <a:pt x="0" y="416688"/>
                </a:moveTo>
                <a:lnTo>
                  <a:pt x="104172" y="0"/>
                </a:lnTo>
              </a:path>
            </a:pathLst>
          </a:cu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0" name="Forme libre 9"/>
          <p:cNvSpPr/>
          <p:nvPr/>
        </p:nvSpPr>
        <p:spPr>
          <a:xfrm>
            <a:off x="4714875" y="2428875"/>
            <a:ext cx="38100" cy="285750"/>
          </a:xfrm>
          <a:custGeom>
            <a:avLst/>
            <a:gdLst>
              <a:gd name="connsiteX0" fmla="*/ 0 w 38100"/>
              <a:gd name="connsiteY0" fmla="*/ 285750 h 285750"/>
              <a:gd name="connsiteX1" fmla="*/ 38100 w 38100"/>
              <a:gd name="connsiteY1" fmla="*/ 0 h 285750"/>
            </a:gdLst>
            <a:ahLst/>
            <a:cxnLst>
              <a:cxn ang="0">
                <a:pos x="connsiteX0" y="connsiteY0"/>
              </a:cxn>
              <a:cxn ang="0">
                <a:pos x="connsiteX1" y="connsiteY1"/>
              </a:cxn>
            </a:cxnLst>
            <a:rect l="l" t="t" r="r" b="b"/>
            <a:pathLst>
              <a:path w="38100" h="285750">
                <a:moveTo>
                  <a:pt x="0" y="285750"/>
                </a:moveTo>
                <a:lnTo>
                  <a:pt x="38100" y="0"/>
                </a:lnTo>
              </a:path>
            </a:pathLst>
          </a:cu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1" name="Forme libre 10"/>
          <p:cNvSpPr/>
          <p:nvPr/>
        </p:nvSpPr>
        <p:spPr>
          <a:xfrm>
            <a:off x="4352925" y="3324225"/>
            <a:ext cx="142875" cy="47625"/>
          </a:xfrm>
          <a:custGeom>
            <a:avLst/>
            <a:gdLst>
              <a:gd name="connsiteX0" fmla="*/ 0 w 142875"/>
              <a:gd name="connsiteY0" fmla="*/ 47625 h 47625"/>
              <a:gd name="connsiteX1" fmla="*/ 142875 w 142875"/>
              <a:gd name="connsiteY1" fmla="*/ 0 h 47625"/>
            </a:gdLst>
            <a:ahLst/>
            <a:cxnLst>
              <a:cxn ang="0">
                <a:pos x="connsiteX0" y="connsiteY0"/>
              </a:cxn>
              <a:cxn ang="0">
                <a:pos x="connsiteX1" y="connsiteY1"/>
              </a:cxn>
            </a:cxnLst>
            <a:rect l="l" t="t" r="r" b="b"/>
            <a:pathLst>
              <a:path w="142875" h="47625">
                <a:moveTo>
                  <a:pt x="0" y="47625"/>
                </a:moveTo>
                <a:lnTo>
                  <a:pt x="142875" y="0"/>
                </a:lnTo>
              </a:path>
            </a:pathLst>
          </a:custGeom>
          <a:ln w="28575">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2" name="Forme libre 11"/>
          <p:cNvSpPr/>
          <p:nvPr/>
        </p:nvSpPr>
        <p:spPr>
          <a:xfrm rot="882214">
            <a:off x="4497388" y="2874963"/>
            <a:ext cx="142875" cy="47625"/>
          </a:xfrm>
          <a:custGeom>
            <a:avLst/>
            <a:gdLst>
              <a:gd name="connsiteX0" fmla="*/ 0 w 142875"/>
              <a:gd name="connsiteY0" fmla="*/ 47625 h 47625"/>
              <a:gd name="connsiteX1" fmla="*/ 142875 w 142875"/>
              <a:gd name="connsiteY1" fmla="*/ 0 h 47625"/>
            </a:gdLst>
            <a:ahLst/>
            <a:cxnLst>
              <a:cxn ang="0">
                <a:pos x="connsiteX0" y="connsiteY0"/>
              </a:cxn>
              <a:cxn ang="0">
                <a:pos x="connsiteX1" y="connsiteY1"/>
              </a:cxn>
            </a:cxnLst>
            <a:rect l="l" t="t" r="r" b="b"/>
            <a:pathLst>
              <a:path w="142875" h="47625">
                <a:moveTo>
                  <a:pt x="0" y="47625"/>
                </a:moveTo>
                <a:lnTo>
                  <a:pt x="142875" y="0"/>
                </a:lnTo>
              </a:path>
            </a:pathLst>
          </a:custGeom>
          <a:ln w="28575">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3" name="Forme libre 12"/>
          <p:cNvSpPr/>
          <p:nvPr/>
        </p:nvSpPr>
        <p:spPr>
          <a:xfrm rot="3829884">
            <a:off x="4338638" y="3408363"/>
            <a:ext cx="142875" cy="47625"/>
          </a:xfrm>
          <a:custGeom>
            <a:avLst/>
            <a:gdLst>
              <a:gd name="connsiteX0" fmla="*/ 0 w 142875"/>
              <a:gd name="connsiteY0" fmla="*/ 47625 h 47625"/>
              <a:gd name="connsiteX1" fmla="*/ 142875 w 142875"/>
              <a:gd name="connsiteY1" fmla="*/ 0 h 47625"/>
            </a:gdLst>
            <a:ahLst/>
            <a:cxnLst>
              <a:cxn ang="0">
                <a:pos x="connsiteX0" y="connsiteY0"/>
              </a:cxn>
              <a:cxn ang="0">
                <a:pos x="connsiteX1" y="connsiteY1"/>
              </a:cxn>
            </a:cxnLst>
            <a:rect l="l" t="t" r="r" b="b"/>
            <a:pathLst>
              <a:path w="142875" h="47625">
                <a:moveTo>
                  <a:pt x="0" y="47625"/>
                </a:moveTo>
                <a:lnTo>
                  <a:pt x="142875" y="0"/>
                </a:lnTo>
              </a:path>
            </a:pathLst>
          </a:custGeom>
          <a:ln w="28575">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2540"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15188" y="642938"/>
            <a:ext cx="1857375"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Rectangle 4"/>
          <p:cNvSpPr/>
          <p:nvPr/>
        </p:nvSpPr>
        <p:spPr>
          <a:xfrm>
            <a:off x="7510463" y="5943600"/>
            <a:ext cx="1633537"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556" name="Rectangle 5"/>
          <p:cNvSpPr>
            <a:spLocks noChangeArrowheads="1"/>
          </p:cNvSpPr>
          <p:nvPr/>
        </p:nvSpPr>
        <p:spPr bwMode="auto">
          <a:xfrm>
            <a:off x="7572375" y="142875"/>
            <a:ext cx="1714500" cy="584200"/>
          </a:xfrm>
          <a:prstGeom prst="rect">
            <a:avLst/>
          </a:prstGeom>
          <a:noFill/>
          <a:ln w="9525">
            <a:noFill/>
            <a:miter lim="800000"/>
            <a:headEnd/>
            <a:tailEnd/>
          </a:ln>
        </p:spPr>
        <p:txBody>
          <a:bodyPr>
            <a:spAutoFit/>
          </a:bodyPr>
          <a:lstStyle/>
          <a:p>
            <a:pPr>
              <a:spcBef>
                <a:spcPct val="50000"/>
              </a:spcBef>
            </a:pPr>
            <a:r>
              <a:rPr lang="fr-FR" sz="1600" b="1">
                <a:solidFill>
                  <a:srgbClr val="C00000"/>
                </a:solidFill>
                <a:latin typeface="Helvetica Compressed" pitchFamily="34" charset="0"/>
              </a:rPr>
              <a:t>5. ACCESSIBILITE FERROVIAIRE (6/9) </a:t>
            </a:r>
          </a:p>
        </p:txBody>
      </p:sp>
      <p:sp>
        <p:nvSpPr>
          <p:cNvPr id="7" name="Text Box 23"/>
          <p:cNvSpPr txBox="1">
            <a:spLocks noChangeArrowheads="1"/>
          </p:cNvSpPr>
          <p:nvPr/>
        </p:nvSpPr>
        <p:spPr bwMode="auto">
          <a:xfrm>
            <a:off x="7500938" y="3357563"/>
            <a:ext cx="1643062" cy="1028700"/>
          </a:xfrm>
          <a:prstGeom prst="rect">
            <a:avLst/>
          </a:prstGeom>
          <a:solidFill>
            <a:schemeClr val="bg1"/>
          </a:solidFill>
          <a:ln w="9525">
            <a:noFill/>
            <a:miter lim="800000"/>
            <a:headEnd/>
            <a:tailEnd/>
          </a:ln>
          <a:effectLst/>
        </p:spPr>
        <p:txBody>
          <a:bodyPr lIns="198000" tIns="82800" bIns="82800">
            <a:spAutoFit/>
          </a:bodyPr>
          <a:lstStyle/>
          <a:p>
            <a:pPr>
              <a:spcBef>
                <a:spcPct val="50000"/>
              </a:spcBef>
              <a:defRPr/>
            </a:pPr>
            <a:r>
              <a:rPr lang="fr-FR" sz="1600" b="1" dirty="0">
                <a:solidFill>
                  <a:schemeClr val="bg1">
                    <a:lumMod val="65000"/>
                  </a:schemeClr>
                </a:solidFill>
                <a:latin typeface="+mn-lt"/>
              </a:rPr>
              <a:t>Tps. parcours : </a:t>
            </a:r>
          </a:p>
          <a:p>
            <a:pPr>
              <a:spcBef>
                <a:spcPct val="50000"/>
              </a:spcBef>
              <a:defRPr/>
            </a:pPr>
            <a:r>
              <a:rPr lang="fr-FR" sz="1600" b="1" dirty="0">
                <a:solidFill>
                  <a:schemeClr val="bg1">
                    <a:lumMod val="65000"/>
                  </a:schemeClr>
                </a:solidFill>
              </a:rPr>
              <a:t>Situation 2008</a:t>
            </a:r>
          </a:p>
        </p:txBody>
      </p:sp>
      <p:pic>
        <p:nvPicPr>
          <p:cNvPr id="23558" name="Picture 9"/>
          <p:cNvPicPr>
            <a:picLocks noChangeAspect="1" noChangeArrowheads="1"/>
          </p:cNvPicPr>
          <p:nvPr/>
        </p:nvPicPr>
        <p:blipFill>
          <a:blip r:embed="rId3" cstate="print"/>
          <a:srcRect/>
          <a:stretch>
            <a:fillRect/>
          </a:stretch>
        </p:blipFill>
        <p:spPr bwMode="auto">
          <a:xfrm>
            <a:off x="0" y="0"/>
            <a:ext cx="7504113" cy="6858000"/>
          </a:xfrm>
          <a:prstGeom prst="rect">
            <a:avLst/>
          </a:prstGeom>
          <a:noFill/>
          <a:ln w="9525">
            <a:solidFill>
              <a:schemeClr val="tx1"/>
            </a:solidFill>
            <a:miter lim="800000"/>
            <a:headEnd/>
            <a:tailEnd/>
          </a:ln>
        </p:spPr>
      </p:pic>
      <p:pic>
        <p:nvPicPr>
          <p:cNvPr id="23559" name="Picture 3"/>
          <p:cNvPicPr>
            <a:picLocks noChangeAspect="1" noChangeArrowheads="1"/>
          </p:cNvPicPr>
          <p:nvPr/>
        </p:nvPicPr>
        <p:blipFill>
          <a:blip r:embed="rId4" cstate="print"/>
          <a:srcRect/>
          <a:stretch>
            <a:fillRect/>
          </a:stretch>
        </p:blipFill>
        <p:spPr bwMode="auto">
          <a:xfrm>
            <a:off x="7715250" y="5421313"/>
            <a:ext cx="1357313" cy="1436687"/>
          </a:xfrm>
          <a:prstGeom prst="rect">
            <a:avLst/>
          </a:prstGeom>
          <a:noFill/>
          <a:ln w="9525">
            <a:noFill/>
            <a:miter lim="800000"/>
            <a:headEnd/>
            <a:tailEnd/>
          </a:ln>
        </p:spPr>
      </p:pic>
      <p:sp>
        <p:nvSpPr>
          <p:cNvPr id="23560"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86625" y="714375"/>
            <a:ext cx="1857375"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Rectangle 4"/>
          <p:cNvSpPr/>
          <p:nvPr/>
        </p:nvSpPr>
        <p:spPr>
          <a:xfrm>
            <a:off x="7643813" y="5857875"/>
            <a:ext cx="1500187"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580" name="Rectangle 5"/>
          <p:cNvSpPr>
            <a:spLocks noChangeArrowheads="1"/>
          </p:cNvSpPr>
          <p:nvPr/>
        </p:nvSpPr>
        <p:spPr bwMode="auto">
          <a:xfrm>
            <a:off x="7643813" y="0"/>
            <a:ext cx="1643062" cy="584200"/>
          </a:xfrm>
          <a:prstGeom prst="rect">
            <a:avLst/>
          </a:prstGeom>
          <a:noFill/>
          <a:ln w="9525">
            <a:noFill/>
            <a:miter lim="800000"/>
            <a:headEnd/>
            <a:tailEnd/>
          </a:ln>
        </p:spPr>
        <p:txBody>
          <a:bodyPr>
            <a:spAutoFit/>
          </a:bodyPr>
          <a:lstStyle/>
          <a:p>
            <a:pPr>
              <a:spcBef>
                <a:spcPct val="50000"/>
              </a:spcBef>
            </a:pPr>
            <a:r>
              <a:rPr lang="fr-FR" sz="1600" b="1">
                <a:solidFill>
                  <a:srgbClr val="C00000"/>
                </a:solidFill>
                <a:latin typeface="Helvetica Compressed" pitchFamily="34" charset="0"/>
              </a:rPr>
              <a:t>5. ACCESSIBILITE FERROVIAIRE (7/9) </a:t>
            </a:r>
          </a:p>
        </p:txBody>
      </p:sp>
      <p:pic>
        <p:nvPicPr>
          <p:cNvPr id="24581" name="Picture 9"/>
          <p:cNvPicPr>
            <a:picLocks noChangeAspect="1" noChangeArrowheads="1"/>
          </p:cNvPicPr>
          <p:nvPr/>
        </p:nvPicPr>
        <p:blipFill>
          <a:blip r:embed="rId3" cstate="print"/>
          <a:srcRect/>
          <a:stretch>
            <a:fillRect/>
          </a:stretch>
        </p:blipFill>
        <p:spPr bwMode="auto">
          <a:xfrm>
            <a:off x="0" y="0"/>
            <a:ext cx="7593013" cy="6858000"/>
          </a:xfrm>
          <a:prstGeom prst="rect">
            <a:avLst/>
          </a:prstGeom>
          <a:noFill/>
          <a:ln w="9525">
            <a:solidFill>
              <a:schemeClr val="tx1"/>
            </a:solidFill>
            <a:miter lim="800000"/>
            <a:headEnd/>
            <a:tailEnd/>
          </a:ln>
        </p:spPr>
      </p:pic>
      <p:sp>
        <p:nvSpPr>
          <p:cNvPr id="7" name="Text Box 23"/>
          <p:cNvSpPr txBox="1">
            <a:spLocks noChangeArrowheads="1"/>
          </p:cNvSpPr>
          <p:nvPr/>
        </p:nvSpPr>
        <p:spPr bwMode="auto">
          <a:xfrm>
            <a:off x="7643813" y="6059488"/>
            <a:ext cx="1500187" cy="736600"/>
          </a:xfrm>
          <a:prstGeom prst="rect">
            <a:avLst/>
          </a:prstGeom>
          <a:solidFill>
            <a:schemeClr val="bg1"/>
          </a:solidFill>
          <a:ln w="9525">
            <a:noFill/>
            <a:miter lim="800000"/>
            <a:headEnd/>
            <a:tailEnd/>
          </a:ln>
          <a:effectLst/>
        </p:spPr>
        <p:txBody>
          <a:bodyPr lIns="198000" tIns="82800" bIns="82800">
            <a:spAutoFit/>
          </a:bodyPr>
          <a:lstStyle/>
          <a:p>
            <a:pPr>
              <a:spcBef>
                <a:spcPct val="50000"/>
              </a:spcBef>
              <a:defRPr/>
            </a:pPr>
            <a:r>
              <a:rPr lang="fr-FR" sz="1600" b="1" dirty="0">
                <a:solidFill>
                  <a:schemeClr val="bg1">
                    <a:lumMod val="65000"/>
                  </a:schemeClr>
                </a:solidFill>
                <a:latin typeface="+mn-lt"/>
              </a:rPr>
              <a:t>Tps. parcours: </a:t>
            </a:r>
          </a:p>
          <a:p>
            <a:pPr>
              <a:spcBef>
                <a:spcPct val="50000"/>
              </a:spcBef>
              <a:defRPr/>
            </a:pPr>
            <a:r>
              <a:rPr lang="fr-FR" sz="1400" b="1" dirty="0">
                <a:solidFill>
                  <a:schemeClr val="bg1">
                    <a:lumMod val="65000"/>
                  </a:schemeClr>
                </a:solidFill>
              </a:rPr>
              <a:t>Situation 2011</a:t>
            </a:r>
          </a:p>
        </p:txBody>
      </p:sp>
      <p:sp>
        <p:nvSpPr>
          <p:cNvPr id="24583"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286625" y="6143625"/>
            <a:ext cx="1857375"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Rectangle 3"/>
          <p:cNvSpPr/>
          <p:nvPr/>
        </p:nvSpPr>
        <p:spPr>
          <a:xfrm>
            <a:off x="7286625" y="785813"/>
            <a:ext cx="1857375"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Rectangle 4"/>
          <p:cNvSpPr/>
          <p:nvPr/>
        </p:nvSpPr>
        <p:spPr>
          <a:xfrm>
            <a:off x="7572375" y="5929313"/>
            <a:ext cx="1571625"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605" name="Rectangle 5"/>
          <p:cNvSpPr>
            <a:spLocks noChangeArrowheads="1"/>
          </p:cNvSpPr>
          <p:nvPr/>
        </p:nvSpPr>
        <p:spPr bwMode="auto">
          <a:xfrm>
            <a:off x="7643813" y="-3175"/>
            <a:ext cx="1643062" cy="584200"/>
          </a:xfrm>
          <a:prstGeom prst="rect">
            <a:avLst/>
          </a:prstGeom>
          <a:noFill/>
          <a:ln w="9525">
            <a:noFill/>
            <a:miter lim="800000"/>
            <a:headEnd/>
            <a:tailEnd/>
          </a:ln>
        </p:spPr>
        <p:txBody>
          <a:bodyPr>
            <a:spAutoFit/>
          </a:bodyPr>
          <a:lstStyle/>
          <a:p>
            <a:pPr>
              <a:spcBef>
                <a:spcPct val="50000"/>
              </a:spcBef>
            </a:pPr>
            <a:r>
              <a:rPr lang="fr-FR" sz="1600" b="1">
                <a:solidFill>
                  <a:srgbClr val="C00000"/>
                </a:solidFill>
                <a:latin typeface="Helvetica Compressed" pitchFamily="34" charset="0"/>
              </a:rPr>
              <a:t>5. ACCESSIBILITE FERROVIAIRE (8/9) </a:t>
            </a:r>
          </a:p>
        </p:txBody>
      </p:sp>
      <p:sp>
        <p:nvSpPr>
          <p:cNvPr id="7" name="Text Box 23"/>
          <p:cNvSpPr txBox="1">
            <a:spLocks noChangeArrowheads="1"/>
          </p:cNvSpPr>
          <p:nvPr/>
        </p:nvSpPr>
        <p:spPr bwMode="auto">
          <a:xfrm>
            <a:off x="7500938" y="5829300"/>
            <a:ext cx="1643062" cy="1028700"/>
          </a:xfrm>
          <a:prstGeom prst="rect">
            <a:avLst/>
          </a:prstGeom>
          <a:solidFill>
            <a:schemeClr val="bg1"/>
          </a:solidFill>
          <a:ln w="9525">
            <a:noFill/>
            <a:miter lim="800000"/>
            <a:headEnd/>
            <a:tailEnd/>
          </a:ln>
          <a:effectLst/>
        </p:spPr>
        <p:txBody>
          <a:bodyPr lIns="198000" tIns="82800" bIns="82800">
            <a:spAutoFit/>
          </a:bodyPr>
          <a:lstStyle/>
          <a:p>
            <a:pPr>
              <a:spcBef>
                <a:spcPct val="50000"/>
              </a:spcBef>
              <a:defRPr/>
            </a:pPr>
            <a:r>
              <a:rPr lang="fr-FR" sz="1600" b="1" dirty="0">
                <a:solidFill>
                  <a:schemeClr val="bg1">
                    <a:lumMod val="65000"/>
                  </a:schemeClr>
                </a:solidFill>
                <a:latin typeface="+mn-lt"/>
              </a:rPr>
              <a:t>Tps. parcours: </a:t>
            </a:r>
          </a:p>
          <a:p>
            <a:pPr>
              <a:spcBef>
                <a:spcPct val="50000"/>
              </a:spcBef>
              <a:defRPr/>
            </a:pPr>
            <a:r>
              <a:rPr lang="fr-FR" sz="1600" b="1" dirty="0">
                <a:solidFill>
                  <a:schemeClr val="bg1">
                    <a:lumMod val="65000"/>
                  </a:schemeClr>
                </a:solidFill>
              </a:rPr>
              <a:t>Situation 2020</a:t>
            </a:r>
          </a:p>
        </p:txBody>
      </p:sp>
      <p:pic>
        <p:nvPicPr>
          <p:cNvPr id="25607" name="Picture 9"/>
          <p:cNvPicPr>
            <a:picLocks noChangeAspect="1" noChangeArrowheads="1"/>
          </p:cNvPicPr>
          <p:nvPr/>
        </p:nvPicPr>
        <p:blipFill>
          <a:blip r:embed="rId3" cstate="print"/>
          <a:srcRect/>
          <a:stretch>
            <a:fillRect/>
          </a:stretch>
        </p:blipFill>
        <p:spPr bwMode="auto">
          <a:xfrm>
            <a:off x="0" y="0"/>
            <a:ext cx="7596188" cy="6858000"/>
          </a:xfrm>
          <a:prstGeom prst="rect">
            <a:avLst/>
          </a:prstGeom>
          <a:noFill/>
          <a:ln w="9525">
            <a:solidFill>
              <a:schemeClr val="tx1"/>
            </a:solidFill>
            <a:miter lim="800000"/>
            <a:headEnd/>
            <a:tailEnd/>
          </a:ln>
        </p:spPr>
      </p:pic>
      <p:sp>
        <p:nvSpPr>
          <p:cNvPr id="25608"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58063" y="500063"/>
            <a:ext cx="1785937"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Rectangle 4"/>
          <p:cNvSpPr/>
          <p:nvPr/>
        </p:nvSpPr>
        <p:spPr>
          <a:xfrm>
            <a:off x="7572375" y="5857875"/>
            <a:ext cx="1500188"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628" name="Rectangle 5"/>
          <p:cNvSpPr>
            <a:spLocks noChangeArrowheads="1"/>
          </p:cNvSpPr>
          <p:nvPr/>
        </p:nvSpPr>
        <p:spPr bwMode="auto">
          <a:xfrm>
            <a:off x="7715250" y="0"/>
            <a:ext cx="1928813" cy="584200"/>
          </a:xfrm>
          <a:prstGeom prst="rect">
            <a:avLst/>
          </a:prstGeom>
          <a:noFill/>
          <a:ln w="9525">
            <a:noFill/>
            <a:miter lim="800000"/>
            <a:headEnd/>
            <a:tailEnd/>
          </a:ln>
        </p:spPr>
        <p:txBody>
          <a:bodyPr>
            <a:spAutoFit/>
          </a:bodyPr>
          <a:lstStyle/>
          <a:p>
            <a:pPr>
              <a:spcBef>
                <a:spcPct val="50000"/>
              </a:spcBef>
            </a:pPr>
            <a:r>
              <a:rPr lang="fr-FR" sz="1600" b="1">
                <a:solidFill>
                  <a:srgbClr val="C00000"/>
                </a:solidFill>
                <a:latin typeface="Helvetica Compressed" pitchFamily="34" charset="0"/>
              </a:rPr>
              <a:t>5. ACCESSIBILITE FERROVIAIRE (9/9) </a:t>
            </a:r>
          </a:p>
        </p:txBody>
      </p:sp>
      <p:sp>
        <p:nvSpPr>
          <p:cNvPr id="7" name="Text Box 23"/>
          <p:cNvSpPr txBox="1">
            <a:spLocks noChangeArrowheads="1"/>
          </p:cNvSpPr>
          <p:nvPr/>
        </p:nvSpPr>
        <p:spPr bwMode="auto">
          <a:xfrm>
            <a:off x="7715250" y="5583238"/>
            <a:ext cx="1428750" cy="1274762"/>
          </a:xfrm>
          <a:prstGeom prst="rect">
            <a:avLst/>
          </a:prstGeom>
          <a:solidFill>
            <a:schemeClr val="bg1"/>
          </a:solidFill>
          <a:ln w="9525">
            <a:noFill/>
            <a:miter lim="800000"/>
            <a:headEnd/>
            <a:tailEnd/>
          </a:ln>
          <a:effectLst/>
        </p:spPr>
        <p:txBody>
          <a:bodyPr lIns="198000" tIns="82800" bIns="82800">
            <a:spAutoFit/>
          </a:bodyPr>
          <a:lstStyle/>
          <a:p>
            <a:pPr>
              <a:spcBef>
                <a:spcPct val="50000"/>
              </a:spcBef>
              <a:defRPr/>
            </a:pPr>
            <a:r>
              <a:rPr lang="fr-FR" sz="1600" b="1" dirty="0">
                <a:solidFill>
                  <a:schemeClr val="bg1">
                    <a:lumMod val="65000"/>
                  </a:schemeClr>
                </a:solidFill>
                <a:latin typeface="+mn-lt"/>
              </a:rPr>
              <a:t>Tps. parcours: </a:t>
            </a:r>
          </a:p>
          <a:p>
            <a:pPr>
              <a:spcBef>
                <a:spcPct val="50000"/>
              </a:spcBef>
              <a:defRPr/>
            </a:pPr>
            <a:r>
              <a:rPr lang="fr-FR" sz="1600" b="1" dirty="0">
                <a:solidFill>
                  <a:schemeClr val="bg1">
                    <a:lumMod val="65000"/>
                  </a:schemeClr>
                </a:solidFill>
              </a:rPr>
              <a:t>Situation long terme</a:t>
            </a:r>
          </a:p>
        </p:txBody>
      </p:sp>
      <p:pic>
        <p:nvPicPr>
          <p:cNvPr id="26630" name="Picture 12"/>
          <p:cNvPicPr>
            <a:picLocks noChangeAspect="1" noChangeArrowheads="1"/>
          </p:cNvPicPr>
          <p:nvPr/>
        </p:nvPicPr>
        <p:blipFill>
          <a:blip r:embed="rId3" cstate="print"/>
          <a:srcRect/>
          <a:stretch>
            <a:fillRect/>
          </a:stretch>
        </p:blipFill>
        <p:spPr bwMode="auto">
          <a:xfrm>
            <a:off x="0" y="0"/>
            <a:ext cx="7678738" cy="6858000"/>
          </a:xfrm>
          <a:prstGeom prst="rect">
            <a:avLst/>
          </a:prstGeom>
          <a:noFill/>
          <a:ln w="9525">
            <a:solidFill>
              <a:schemeClr val="tx1"/>
            </a:solidFill>
            <a:miter lim="800000"/>
            <a:headEnd/>
            <a:tailEnd/>
          </a:ln>
        </p:spPr>
      </p:pic>
      <p:sp>
        <p:nvSpPr>
          <p:cNvPr id="26631"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0" y="1143000"/>
            <a:ext cx="9286875" cy="523875"/>
          </a:xfrm>
          <a:prstGeom prst="rect">
            <a:avLst/>
          </a:prstGeom>
          <a:noFill/>
          <a:ln w="9525">
            <a:noFill/>
            <a:miter lim="800000"/>
            <a:headEnd/>
            <a:tailEnd/>
          </a:ln>
        </p:spPr>
        <p:txBody>
          <a:bodyPr>
            <a:spAutoFit/>
          </a:bodyPr>
          <a:lstStyle/>
          <a:p>
            <a:pPr>
              <a:spcBef>
                <a:spcPct val="50000"/>
              </a:spcBef>
            </a:pPr>
            <a:r>
              <a:rPr lang="fr-FR" sz="2800" b="1">
                <a:solidFill>
                  <a:srgbClr val="C00000"/>
                </a:solidFill>
                <a:latin typeface="Helvetica Compressed" pitchFamily="34" charset="0"/>
              </a:rPr>
              <a:t>6. COMPARAISON ACCESSIBILITE ROUTE – FER – AERIEN (1/3) </a:t>
            </a:r>
          </a:p>
        </p:txBody>
      </p:sp>
      <p:pic>
        <p:nvPicPr>
          <p:cNvPr id="27651" name="Picture 14" descr="Comparaison 2008"/>
          <p:cNvPicPr>
            <a:picLocks noChangeAspect="1" noChangeArrowheads="1"/>
          </p:cNvPicPr>
          <p:nvPr>
            <p:ph/>
          </p:nvPr>
        </p:nvPicPr>
        <p:blipFill>
          <a:blip r:embed="rId3" cstate="print"/>
          <a:srcRect/>
          <a:stretch>
            <a:fillRect/>
          </a:stretch>
        </p:blipFill>
        <p:spPr>
          <a:xfrm>
            <a:off x="0" y="1727200"/>
            <a:ext cx="5643563" cy="5130800"/>
          </a:xfrm>
          <a:noFill/>
          <a:ln>
            <a:solidFill>
              <a:schemeClr val="tx1"/>
            </a:solidFill>
          </a:ln>
        </p:spPr>
      </p:pic>
      <p:sp>
        <p:nvSpPr>
          <p:cNvPr id="4" name="Text Box 23"/>
          <p:cNvSpPr txBox="1">
            <a:spLocks noChangeArrowheads="1"/>
          </p:cNvSpPr>
          <p:nvPr/>
        </p:nvSpPr>
        <p:spPr bwMode="auto">
          <a:xfrm>
            <a:off x="5857875" y="5500688"/>
            <a:ext cx="2500313" cy="474662"/>
          </a:xfrm>
          <a:prstGeom prst="rect">
            <a:avLst/>
          </a:prstGeom>
          <a:solidFill>
            <a:schemeClr val="bg1">
              <a:alpha val="50000"/>
            </a:schemeClr>
          </a:solidFill>
          <a:ln w="9525">
            <a:noFill/>
            <a:miter lim="800000"/>
            <a:headEnd/>
            <a:tailEnd/>
          </a:ln>
          <a:effectLst/>
        </p:spPr>
        <p:txBody>
          <a:bodyPr lIns="198000" tIns="82800" bIns="82800">
            <a:spAutoFit/>
          </a:bodyPr>
          <a:lstStyle/>
          <a:p>
            <a:pPr>
              <a:spcBef>
                <a:spcPct val="50000"/>
              </a:spcBef>
              <a:defRPr/>
            </a:pPr>
            <a:r>
              <a:rPr lang="fr-FR" sz="2000" b="1" dirty="0">
                <a:solidFill>
                  <a:schemeClr val="bg1">
                    <a:lumMod val="65000"/>
                  </a:schemeClr>
                </a:solidFill>
                <a:latin typeface="+mn-lt"/>
              </a:rPr>
              <a:t>Situation 2008</a:t>
            </a:r>
          </a:p>
        </p:txBody>
      </p:sp>
      <p:sp>
        <p:nvSpPr>
          <p:cNvPr id="5" name="Forme libre 4"/>
          <p:cNvSpPr/>
          <p:nvPr/>
        </p:nvSpPr>
        <p:spPr>
          <a:xfrm>
            <a:off x="1419225" y="3163888"/>
            <a:ext cx="2733675" cy="1533525"/>
          </a:xfrm>
          <a:custGeom>
            <a:avLst/>
            <a:gdLst>
              <a:gd name="connsiteX0" fmla="*/ 976132 w 2733556"/>
              <a:gd name="connsiteY0" fmla="*/ 100314 h 1533645"/>
              <a:gd name="connsiteX1" fmla="*/ 871960 w 2733556"/>
              <a:gd name="connsiteY1" fmla="*/ 7716 h 1533645"/>
              <a:gd name="connsiteX2" fmla="*/ 605743 w 2733556"/>
              <a:gd name="connsiteY2" fmla="*/ 54015 h 1533645"/>
              <a:gd name="connsiteX3" fmla="*/ 547869 w 2733556"/>
              <a:gd name="connsiteY3" fmla="*/ 239210 h 1533645"/>
              <a:gd name="connsiteX4" fmla="*/ 489996 w 2733556"/>
              <a:gd name="connsiteY4" fmla="*/ 459129 h 1533645"/>
              <a:gd name="connsiteX5" fmla="*/ 235353 w 2733556"/>
              <a:gd name="connsiteY5" fmla="*/ 563301 h 1533645"/>
              <a:gd name="connsiteX6" fmla="*/ 38583 w 2733556"/>
              <a:gd name="connsiteY6" fmla="*/ 702197 h 1533645"/>
              <a:gd name="connsiteX7" fmla="*/ 27008 w 2733556"/>
              <a:gd name="connsiteY7" fmla="*/ 1003139 h 1533645"/>
              <a:gd name="connsiteX8" fmla="*/ 200629 w 2733556"/>
              <a:gd name="connsiteY8" fmla="*/ 1396678 h 1533645"/>
              <a:gd name="connsiteX9" fmla="*/ 420548 w 2733556"/>
              <a:gd name="connsiteY9" fmla="*/ 1500850 h 1533645"/>
              <a:gd name="connsiteX10" fmla="*/ 675191 w 2733556"/>
              <a:gd name="connsiteY10" fmla="*/ 1199909 h 1533645"/>
              <a:gd name="connsiteX11" fmla="*/ 1034006 w 2733556"/>
              <a:gd name="connsiteY11" fmla="*/ 1188334 h 1533645"/>
              <a:gd name="connsiteX12" fmla="*/ 1196051 w 2733556"/>
              <a:gd name="connsiteY12" fmla="*/ 1269357 h 1533645"/>
              <a:gd name="connsiteX13" fmla="*/ 1473844 w 2733556"/>
              <a:gd name="connsiteY13" fmla="*/ 1234633 h 1533645"/>
              <a:gd name="connsiteX14" fmla="*/ 1659039 w 2733556"/>
              <a:gd name="connsiteY14" fmla="*/ 1454552 h 1533645"/>
              <a:gd name="connsiteX15" fmla="*/ 1878958 w 2733556"/>
              <a:gd name="connsiteY15" fmla="*/ 1454552 h 1533645"/>
              <a:gd name="connsiteX16" fmla="*/ 1994705 w 2733556"/>
              <a:gd name="connsiteY16" fmla="*/ 1373529 h 1533645"/>
              <a:gd name="connsiteX17" fmla="*/ 2260922 w 2733556"/>
              <a:gd name="connsiteY17" fmla="*/ 1431402 h 1533645"/>
              <a:gd name="connsiteX18" fmla="*/ 2608163 w 2733556"/>
              <a:gd name="connsiteY18" fmla="*/ 1385104 h 1533645"/>
              <a:gd name="connsiteX19" fmla="*/ 2619738 w 2733556"/>
              <a:gd name="connsiteY19" fmla="*/ 1199909 h 1533645"/>
              <a:gd name="connsiteX20" fmla="*/ 2365095 w 2733556"/>
              <a:gd name="connsiteY20" fmla="*/ 1176759 h 1533645"/>
              <a:gd name="connsiteX21" fmla="*/ 2075727 w 2733556"/>
              <a:gd name="connsiteY21" fmla="*/ 1142035 h 1533645"/>
              <a:gd name="connsiteX22" fmla="*/ 1994705 w 2733556"/>
              <a:gd name="connsiteY22" fmla="*/ 1072587 h 1533645"/>
              <a:gd name="connsiteX23" fmla="*/ 2041003 w 2733556"/>
              <a:gd name="connsiteY23" fmla="*/ 956840 h 1533645"/>
              <a:gd name="connsiteX24" fmla="*/ 2422968 w 2733556"/>
              <a:gd name="connsiteY24" fmla="*/ 945266 h 1533645"/>
              <a:gd name="connsiteX25" fmla="*/ 2689186 w 2733556"/>
              <a:gd name="connsiteY25" fmla="*/ 922116 h 1533645"/>
              <a:gd name="connsiteX26" fmla="*/ 2689186 w 2733556"/>
              <a:gd name="connsiteY26" fmla="*/ 748496 h 1533645"/>
              <a:gd name="connsiteX27" fmla="*/ 2480841 w 2733556"/>
              <a:gd name="connsiteY27" fmla="*/ 574876 h 1533645"/>
              <a:gd name="connsiteX28" fmla="*/ 2191474 w 2733556"/>
              <a:gd name="connsiteY28" fmla="*/ 574876 h 1533645"/>
              <a:gd name="connsiteX29" fmla="*/ 2006279 w 2733556"/>
              <a:gd name="connsiteY29" fmla="*/ 574876 h 1533645"/>
              <a:gd name="connsiteX30" fmla="*/ 1821084 w 2733556"/>
              <a:gd name="connsiteY30" fmla="*/ 459129 h 1533645"/>
              <a:gd name="connsiteX31" fmla="*/ 1543292 w 2733556"/>
              <a:gd name="connsiteY31" fmla="*/ 354957 h 1533645"/>
              <a:gd name="connsiteX32" fmla="*/ 1219201 w 2733556"/>
              <a:gd name="connsiteY32" fmla="*/ 378106 h 1533645"/>
              <a:gd name="connsiteX33" fmla="*/ 1080305 w 2733556"/>
              <a:gd name="connsiteY33" fmla="*/ 366531 h 1533645"/>
              <a:gd name="connsiteX34" fmla="*/ 976132 w 2733556"/>
              <a:gd name="connsiteY34" fmla="*/ 100314 h 153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33556" h="1533645">
                <a:moveTo>
                  <a:pt x="976132" y="100314"/>
                </a:moveTo>
                <a:cubicBezTo>
                  <a:pt x="941408" y="40512"/>
                  <a:pt x="933691" y="15432"/>
                  <a:pt x="871960" y="7716"/>
                </a:cubicBezTo>
                <a:cubicBezTo>
                  <a:pt x="810229" y="0"/>
                  <a:pt x="659758" y="15433"/>
                  <a:pt x="605743" y="54015"/>
                </a:cubicBezTo>
                <a:cubicBezTo>
                  <a:pt x="551728" y="92597"/>
                  <a:pt x="567160" y="171691"/>
                  <a:pt x="547869" y="239210"/>
                </a:cubicBezTo>
                <a:cubicBezTo>
                  <a:pt x="528578" y="306729"/>
                  <a:pt x="542082" y="405114"/>
                  <a:pt x="489996" y="459129"/>
                </a:cubicBezTo>
                <a:cubicBezTo>
                  <a:pt x="437910" y="513144"/>
                  <a:pt x="310588" y="522790"/>
                  <a:pt x="235353" y="563301"/>
                </a:cubicBezTo>
                <a:cubicBezTo>
                  <a:pt x="160118" y="603812"/>
                  <a:pt x="73307" y="628891"/>
                  <a:pt x="38583" y="702197"/>
                </a:cubicBezTo>
                <a:cubicBezTo>
                  <a:pt x="3859" y="775503"/>
                  <a:pt x="0" y="887392"/>
                  <a:pt x="27008" y="1003139"/>
                </a:cubicBezTo>
                <a:cubicBezTo>
                  <a:pt x="54016" y="1118886"/>
                  <a:pt x="135039" y="1313726"/>
                  <a:pt x="200629" y="1396678"/>
                </a:cubicBezTo>
                <a:cubicBezTo>
                  <a:pt x="266219" y="1479630"/>
                  <a:pt x="341454" y="1533645"/>
                  <a:pt x="420548" y="1500850"/>
                </a:cubicBezTo>
                <a:cubicBezTo>
                  <a:pt x="499642" y="1468055"/>
                  <a:pt x="572948" y="1251995"/>
                  <a:pt x="675191" y="1199909"/>
                </a:cubicBezTo>
                <a:cubicBezTo>
                  <a:pt x="777434" y="1147823"/>
                  <a:pt x="947196" y="1176759"/>
                  <a:pt x="1034006" y="1188334"/>
                </a:cubicBezTo>
                <a:cubicBezTo>
                  <a:pt x="1120816" y="1199909"/>
                  <a:pt x="1122745" y="1261641"/>
                  <a:pt x="1196051" y="1269357"/>
                </a:cubicBezTo>
                <a:cubicBezTo>
                  <a:pt x="1269357" y="1277073"/>
                  <a:pt x="1396679" y="1203767"/>
                  <a:pt x="1473844" y="1234633"/>
                </a:cubicBezTo>
                <a:cubicBezTo>
                  <a:pt x="1551009" y="1265499"/>
                  <a:pt x="1591520" y="1417899"/>
                  <a:pt x="1659039" y="1454552"/>
                </a:cubicBezTo>
                <a:cubicBezTo>
                  <a:pt x="1726558" y="1491205"/>
                  <a:pt x="1823014" y="1468056"/>
                  <a:pt x="1878958" y="1454552"/>
                </a:cubicBezTo>
                <a:cubicBezTo>
                  <a:pt x="1934902" y="1441048"/>
                  <a:pt x="1931044" y="1377387"/>
                  <a:pt x="1994705" y="1373529"/>
                </a:cubicBezTo>
                <a:cubicBezTo>
                  <a:pt x="2058366" y="1369671"/>
                  <a:pt x="2158679" y="1429473"/>
                  <a:pt x="2260922" y="1431402"/>
                </a:cubicBezTo>
                <a:cubicBezTo>
                  <a:pt x="2363165" y="1433331"/>
                  <a:pt x="2548360" y="1423686"/>
                  <a:pt x="2608163" y="1385104"/>
                </a:cubicBezTo>
                <a:cubicBezTo>
                  <a:pt x="2667966" y="1346522"/>
                  <a:pt x="2660249" y="1234633"/>
                  <a:pt x="2619738" y="1199909"/>
                </a:cubicBezTo>
                <a:cubicBezTo>
                  <a:pt x="2579227" y="1165185"/>
                  <a:pt x="2455763" y="1186405"/>
                  <a:pt x="2365095" y="1176759"/>
                </a:cubicBezTo>
                <a:cubicBezTo>
                  <a:pt x="2274427" y="1167113"/>
                  <a:pt x="2137459" y="1159397"/>
                  <a:pt x="2075727" y="1142035"/>
                </a:cubicBezTo>
                <a:cubicBezTo>
                  <a:pt x="2013995" y="1124673"/>
                  <a:pt x="2000492" y="1103453"/>
                  <a:pt x="1994705" y="1072587"/>
                </a:cubicBezTo>
                <a:cubicBezTo>
                  <a:pt x="1988918" y="1041721"/>
                  <a:pt x="1969626" y="978060"/>
                  <a:pt x="2041003" y="956840"/>
                </a:cubicBezTo>
                <a:cubicBezTo>
                  <a:pt x="2112380" y="935620"/>
                  <a:pt x="2314938" y="951053"/>
                  <a:pt x="2422968" y="945266"/>
                </a:cubicBezTo>
                <a:cubicBezTo>
                  <a:pt x="2530999" y="939479"/>
                  <a:pt x="2644816" y="954911"/>
                  <a:pt x="2689186" y="922116"/>
                </a:cubicBezTo>
                <a:cubicBezTo>
                  <a:pt x="2733556" y="889321"/>
                  <a:pt x="2723910" y="806369"/>
                  <a:pt x="2689186" y="748496"/>
                </a:cubicBezTo>
                <a:cubicBezTo>
                  <a:pt x="2654462" y="690623"/>
                  <a:pt x="2563793" y="603813"/>
                  <a:pt x="2480841" y="574876"/>
                </a:cubicBezTo>
                <a:cubicBezTo>
                  <a:pt x="2397889" y="545939"/>
                  <a:pt x="2191474" y="574876"/>
                  <a:pt x="2191474" y="574876"/>
                </a:cubicBezTo>
                <a:cubicBezTo>
                  <a:pt x="2112380" y="574876"/>
                  <a:pt x="2068011" y="594167"/>
                  <a:pt x="2006279" y="574876"/>
                </a:cubicBezTo>
                <a:cubicBezTo>
                  <a:pt x="1944547" y="555585"/>
                  <a:pt x="1898249" y="495782"/>
                  <a:pt x="1821084" y="459129"/>
                </a:cubicBezTo>
                <a:cubicBezTo>
                  <a:pt x="1743919" y="422476"/>
                  <a:pt x="1643606" y="368461"/>
                  <a:pt x="1543292" y="354957"/>
                </a:cubicBezTo>
                <a:cubicBezTo>
                  <a:pt x="1442978" y="341453"/>
                  <a:pt x="1296365" y="376177"/>
                  <a:pt x="1219201" y="378106"/>
                </a:cubicBezTo>
                <a:cubicBezTo>
                  <a:pt x="1142037" y="380035"/>
                  <a:pt x="1120816" y="414759"/>
                  <a:pt x="1080305" y="366531"/>
                </a:cubicBezTo>
                <a:cubicBezTo>
                  <a:pt x="1039794" y="318303"/>
                  <a:pt x="1010856" y="160117"/>
                  <a:pt x="976132" y="100314"/>
                </a:cubicBezTo>
                <a:close/>
              </a:path>
            </a:pathLst>
          </a:custGeom>
          <a:solidFill>
            <a:srgbClr val="FF0000">
              <a:alpha val="47000"/>
            </a:srgb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654"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0" y="1143000"/>
            <a:ext cx="9144000" cy="523875"/>
          </a:xfrm>
          <a:prstGeom prst="rect">
            <a:avLst/>
          </a:prstGeom>
          <a:noFill/>
          <a:ln w="9525">
            <a:noFill/>
            <a:miter lim="800000"/>
            <a:headEnd/>
            <a:tailEnd/>
          </a:ln>
        </p:spPr>
        <p:txBody>
          <a:bodyPr>
            <a:spAutoFit/>
          </a:bodyPr>
          <a:lstStyle/>
          <a:p>
            <a:pPr>
              <a:spcBef>
                <a:spcPct val="50000"/>
              </a:spcBef>
            </a:pPr>
            <a:r>
              <a:rPr lang="fr-FR" sz="2800" b="1">
                <a:solidFill>
                  <a:srgbClr val="C00000"/>
                </a:solidFill>
                <a:latin typeface="Helvetica Compressed" pitchFamily="34" charset="0"/>
              </a:rPr>
              <a:t>6. COMPARAISON ACCESSIBILITE ROUTE – FER – AERIEN (2/3) </a:t>
            </a:r>
          </a:p>
        </p:txBody>
      </p:sp>
      <p:pic>
        <p:nvPicPr>
          <p:cNvPr id="28675" name="Picture 13" descr="Comparaison 2011"/>
          <p:cNvPicPr>
            <a:picLocks noChangeAspect="1" noChangeArrowheads="1"/>
          </p:cNvPicPr>
          <p:nvPr>
            <p:ph/>
          </p:nvPr>
        </p:nvPicPr>
        <p:blipFill>
          <a:blip r:embed="rId3" cstate="print"/>
          <a:srcRect/>
          <a:stretch>
            <a:fillRect/>
          </a:stretch>
        </p:blipFill>
        <p:spPr>
          <a:xfrm>
            <a:off x="0" y="1714500"/>
            <a:ext cx="5643563" cy="5143500"/>
          </a:xfrm>
          <a:noFill/>
          <a:ln>
            <a:solidFill>
              <a:schemeClr val="tx1"/>
            </a:solidFill>
          </a:ln>
        </p:spPr>
      </p:pic>
      <p:sp>
        <p:nvSpPr>
          <p:cNvPr id="5" name="Text Box 23"/>
          <p:cNvSpPr txBox="1">
            <a:spLocks noChangeArrowheads="1"/>
          </p:cNvSpPr>
          <p:nvPr/>
        </p:nvSpPr>
        <p:spPr bwMode="auto">
          <a:xfrm>
            <a:off x="6072188" y="5500688"/>
            <a:ext cx="2500312" cy="474662"/>
          </a:xfrm>
          <a:prstGeom prst="rect">
            <a:avLst/>
          </a:prstGeom>
          <a:solidFill>
            <a:schemeClr val="bg1">
              <a:alpha val="50000"/>
            </a:schemeClr>
          </a:solidFill>
          <a:ln w="9525">
            <a:noFill/>
            <a:miter lim="800000"/>
            <a:headEnd/>
            <a:tailEnd/>
          </a:ln>
          <a:effectLst/>
        </p:spPr>
        <p:txBody>
          <a:bodyPr lIns="198000" tIns="82800" bIns="82800">
            <a:spAutoFit/>
          </a:bodyPr>
          <a:lstStyle/>
          <a:p>
            <a:pPr>
              <a:spcBef>
                <a:spcPct val="50000"/>
              </a:spcBef>
              <a:defRPr/>
            </a:pPr>
            <a:r>
              <a:rPr lang="fr-FR" sz="2000" b="1" dirty="0">
                <a:solidFill>
                  <a:schemeClr val="bg1">
                    <a:lumMod val="65000"/>
                  </a:schemeClr>
                </a:solidFill>
                <a:latin typeface="+mn-lt"/>
              </a:rPr>
              <a:t>Situation 2011</a:t>
            </a:r>
          </a:p>
        </p:txBody>
      </p:sp>
      <p:sp>
        <p:nvSpPr>
          <p:cNvPr id="6" name="Forme libre 5"/>
          <p:cNvSpPr/>
          <p:nvPr/>
        </p:nvSpPr>
        <p:spPr>
          <a:xfrm>
            <a:off x="1446213" y="2403475"/>
            <a:ext cx="2809875" cy="3133725"/>
          </a:xfrm>
          <a:custGeom>
            <a:avLst/>
            <a:gdLst>
              <a:gd name="connsiteX0" fmla="*/ 127322 w 2808791"/>
              <a:gd name="connsiteY0" fmla="*/ 1334947 h 3132881"/>
              <a:gd name="connsiteX1" fmla="*/ 405114 w 2808791"/>
              <a:gd name="connsiteY1" fmla="*/ 1277073 h 3132881"/>
              <a:gd name="connsiteX2" fmla="*/ 590309 w 2808791"/>
              <a:gd name="connsiteY2" fmla="*/ 1115028 h 3132881"/>
              <a:gd name="connsiteX3" fmla="*/ 613459 w 2808791"/>
              <a:gd name="connsiteY3" fmla="*/ 802511 h 3132881"/>
              <a:gd name="connsiteX4" fmla="*/ 833378 w 2808791"/>
              <a:gd name="connsiteY4" fmla="*/ 721489 h 3132881"/>
              <a:gd name="connsiteX5" fmla="*/ 972274 w 2808791"/>
              <a:gd name="connsiteY5" fmla="*/ 987706 h 3132881"/>
              <a:gd name="connsiteX6" fmla="*/ 1226917 w 2808791"/>
              <a:gd name="connsiteY6" fmla="*/ 1172901 h 3132881"/>
              <a:gd name="connsiteX7" fmla="*/ 1597307 w 2808791"/>
              <a:gd name="connsiteY7" fmla="*/ 1126602 h 3132881"/>
              <a:gd name="connsiteX8" fmla="*/ 1678330 w 2808791"/>
              <a:gd name="connsiteY8" fmla="*/ 929833 h 3132881"/>
              <a:gd name="connsiteX9" fmla="*/ 1851950 w 2808791"/>
              <a:gd name="connsiteY9" fmla="*/ 709914 h 3132881"/>
              <a:gd name="connsiteX10" fmla="*/ 2106593 w 2808791"/>
              <a:gd name="connsiteY10" fmla="*/ 420547 h 3132881"/>
              <a:gd name="connsiteX11" fmla="*/ 2187616 w 2808791"/>
              <a:gd name="connsiteY11" fmla="*/ 108030 h 3132881"/>
              <a:gd name="connsiteX12" fmla="*/ 2407535 w 2808791"/>
              <a:gd name="connsiteY12" fmla="*/ 38582 h 3132881"/>
              <a:gd name="connsiteX13" fmla="*/ 2592730 w 2808791"/>
              <a:gd name="connsiteY13" fmla="*/ 119605 h 3132881"/>
              <a:gd name="connsiteX14" fmla="*/ 2604304 w 2808791"/>
              <a:gd name="connsiteY14" fmla="*/ 756213 h 3132881"/>
              <a:gd name="connsiteX15" fmla="*/ 2523281 w 2808791"/>
              <a:gd name="connsiteY15" fmla="*/ 1381246 h 3132881"/>
              <a:gd name="connsiteX16" fmla="*/ 2696902 w 2808791"/>
              <a:gd name="connsiteY16" fmla="*/ 1508567 h 3132881"/>
              <a:gd name="connsiteX17" fmla="*/ 2801074 w 2808791"/>
              <a:gd name="connsiteY17" fmla="*/ 1635889 h 3132881"/>
              <a:gd name="connsiteX18" fmla="*/ 2650603 w 2808791"/>
              <a:gd name="connsiteY18" fmla="*/ 1670613 h 3132881"/>
              <a:gd name="connsiteX19" fmla="*/ 2349661 w 2808791"/>
              <a:gd name="connsiteY19" fmla="*/ 1693762 h 3132881"/>
              <a:gd name="connsiteX20" fmla="*/ 2060294 w 2808791"/>
              <a:gd name="connsiteY20" fmla="*/ 1763210 h 3132881"/>
              <a:gd name="connsiteX21" fmla="*/ 2083443 w 2808791"/>
              <a:gd name="connsiteY21" fmla="*/ 1983129 h 3132881"/>
              <a:gd name="connsiteX22" fmla="*/ 2453833 w 2808791"/>
              <a:gd name="connsiteY22" fmla="*/ 2006278 h 3132881"/>
              <a:gd name="connsiteX23" fmla="*/ 2488557 w 2808791"/>
              <a:gd name="connsiteY23" fmla="*/ 2122025 h 3132881"/>
              <a:gd name="connsiteX24" fmla="*/ 2164466 w 2808791"/>
              <a:gd name="connsiteY24" fmla="*/ 2156749 h 3132881"/>
              <a:gd name="connsiteX25" fmla="*/ 1909823 w 2808791"/>
              <a:gd name="connsiteY25" fmla="*/ 2145175 h 3132881"/>
              <a:gd name="connsiteX26" fmla="*/ 1736203 w 2808791"/>
              <a:gd name="connsiteY26" fmla="*/ 2353519 h 3132881"/>
              <a:gd name="connsiteX27" fmla="*/ 1655180 w 2808791"/>
              <a:gd name="connsiteY27" fmla="*/ 2619737 h 3132881"/>
              <a:gd name="connsiteX28" fmla="*/ 1805651 w 2808791"/>
              <a:gd name="connsiteY28" fmla="*/ 2828081 h 3132881"/>
              <a:gd name="connsiteX29" fmla="*/ 1863524 w 2808791"/>
              <a:gd name="connsiteY29" fmla="*/ 2990127 h 3132881"/>
              <a:gd name="connsiteX30" fmla="*/ 1620456 w 2808791"/>
              <a:gd name="connsiteY30" fmla="*/ 3129023 h 3132881"/>
              <a:gd name="connsiteX31" fmla="*/ 1307940 w 2808791"/>
              <a:gd name="connsiteY31" fmla="*/ 2966977 h 3132881"/>
              <a:gd name="connsiteX32" fmla="*/ 1261641 w 2808791"/>
              <a:gd name="connsiteY32" fmla="*/ 2654461 h 3132881"/>
              <a:gd name="connsiteX33" fmla="*/ 1203768 w 2808791"/>
              <a:gd name="connsiteY33" fmla="*/ 2376668 h 3132881"/>
              <a:gd name="connsiteX34" fmla="*/ 1134319 w 2808791"/>
              <a:gd name="connsiteY34" fmla="*/ 2064152 h 3132881"/>
              <a:gd name="connsiteX35" fmla="*/ 787079 w 2808791"/>
              <a:gd name="connsiteY35" fmla="*/ 1994704 h 3132881"/>
              <a:gd name="connsiteX36" fmla="*/ 520861 w 2808791"/>
              <a:gd name="connsiteY36" fmla="*/ 2237772 h 3132881"/>
              <a:gd name="connsiteX37" fmla="*/ 335666 w 2808791"/>
              <a:gd name="connsiteY37" fmla="*/ 2249347 h 3132881"/>
              <a:gd name="connsiteX38" fmla="*/ 138897 w 2808791"/>
              <a:gd name="connsiteY38" fmla="*/ 2098876 h 3132881"/>
              <a:gd name="connsiteX39" fmla="*/ 23150 w 2808791"/>
              <a:gd name="connsiteY39" fmla="*/ 1867382 h 3132881"/>
              <a:gd name="connsiteX40" fmla="*/ 0 w 2808791"/>
              <a:gd name="connsiteY40" fmla="*/ 1682187 h 3132881"/>
              <a:gd name="connsiteX41" fmla="*/ 23150 w 2808791"/>
              <a:gd name="connsiteY41" fmla="*/ 1462268 h 3132881"/>
              <a:gd name="connsiteX42" fmla="*/ 127322 w 2808791"/>
              <a:gd name="connsiteY42" fmla="*/ 1334947 h 313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08791" h="3132881">
                <a:moveTo>
                  <a:pt x="127322" y="1334947"/>
                </a:moveTo>
                <a:cubicBezTo>
                  <a:pt x="190983" y="1304081"/>
                  <a:pt x="327949" y="1313726"/>
                  <a:pt x="405114" y="1277073"/>
                </a:cubicBezTo>
                <a:cubicBezTo>
                  <a:pt x="482279" y="1240420"/>
                  <a:pt x="555585" y="1194122"/>
                  <a:pt x="590309" y="1115028"/>
                </a:cubicBezTo>
                <a:cubicBezTo>
                  <a:pt x="625033" y="1035934"/>
                  <a:pt x="572948" y="868101"/>
                  <a:pt x="613459" y="802511"/>
                </a:cubicBezTo>
                <a:cubicBezTo>
                  <a:pt x="653970" y="736921"/>
                  <a:pt x="773576" y="690623"/>
                  <a:pt x="833378" y="721489"/>
                </a:cubicBezTo>
                <a:cubicBezTo>
                  <a:pt x="893181" y="752355"/>
                  <a:pt x="906684" y="912471"/>
                  <a:pt x="972274" y="987706"/>
                </a:cubicBezTo>
                <a:cubicBezTo>
                  <a:pt x="1037864" y="1062941"/>
                  <a:pt x="1122745" y="1149752"/>
                  <a:pt x="1226917" y="1172901"/>
                </a:cubicBezTo>
                <a:cubicBezTo>
                  <a:pt x="1331089" y="1196050"/>
                  <a:pt x="1522072" y="1167113"/>
                  <a:pt x="1597307" y="1126602"/>
                </a:cubicBezTo>
                <a:cubicBezTo>
                  <a:pt x="1672542" y="1086091"/>
                  <a:pt x="1635889" y="999281"/>
                  <a:pt x="1678330" y="929833"/>
                </a:cubicBezTo>
                <a:cubicBezTo>
                  <a:pt x="1720771" y="860385"/>
                  <a:pt x="1780573" y="794795"/>
                  <a:pt x="1851950" y="709914"/>
                </a:cubicBezTo>
                <a:cubicBezTo>
                  <a:pt x="1923327" y="625033"/>
                  <a:pt x="2050649" y="520861"/>
                  <a:pt x="2106593" y="420547"/>
                </a:cubicBezTo>
                <a:cubicBezTo>
                  <a:pt x="2162537" y="320233"/>
                  <a:pt x="2137459" y="171691"/>
                  <a:pt x="2187616" y="108030"/>
                </a:cubicBezTo>
                <a:cubicBezTo>
                  <a:pt x="2237773" y="44369"/>
                  <a:pt x="2340016" y="36653"/>
                  <a:pt x="2407535" y="38582"/>
                </a:cubicBezTo>
                <a:cubicBezTo>
                  <a:pt x="2475054" y="40511"/>
                  <a:pt x="2559935" y="0"/>
                  <a:pt x="2592730" y="119605"/>
                </a:cubicBezTo>
                <a:cubicBezTo>
                  <a:pt x="2625525" y="239210"/>
                  <a:pt x="2615879" y="545940"/>
                  <a:pt x="2604304" y="756213"/>
                </a:cubicBezTo>
                <a:cubicBezTo>
                  <a:pt x="2592729" y="966486"/>
                  <a:pt x="2507848" y="1255854"/>
                  <a:pt x="2523281" y="1381246"/>
                </a:cubicBezTo>
                <a:cubicBezTo>
                  <a:pt x="2538714" y="1506638"/>
                  <a:pt x="2650603" y="1466127"/>
                  <a:pt x="2696902" y="1508567"/>
                </a:cubicBezTo>
                <a:cubicBezTo>
                  <a:pt x="2743201" y="1551007"/>
                  <a:pt x="2808791" y="1608881"/>
                  <a:pt x="2801074" y="1635889"/>
                </a:cubicBezTo>
                <a:cubicBezTo>
                  <a:pt x="2793358" y="1662897"/>
                  <a:pt x="2725839" y="1660968"/>
                  <a:pt x="2650603" y="1670613"/>
                </a:cubicBezTo>
                <a:cubicBezTo>
                  <a:pt x="2575368" y="1680259"/>
                  <a:pt x="2448046" y="1678329"/>
                  <a:pt x="2349661" y="1693762"/>
                </a:cubicBezTo>
                <a:cubicBezTo>
                  <a:pt x="2251276" y="1709195"/>
                  <a:pt x="2104664" y="1714982"/>
                  <a:pt x="2060294" y="1763210"/>
                </a:cubicBezTo>
                <a:cubicBezTo>
                  <a:pt x="2015924" y="1811438"/>
                  <a:pt x="2017853" y="1942618"/>
                  <a:pt x="2083443" y="1983129"/>
                </a:cubicBezTo>
                <a:cubicBezTo>
                  <a:pt x="2149033" y="2023640"/>
                  <a:pt x="2386314" y="1983129"/>
                  <a:pt x="2453833" y="2006278"/>
                </a:cubicBezTo>
                <a:cubicBezTo>
                  <a:pt x="2521352" y="2029427"/>
                  <a:pt x="2536785" y="2096947"/>
                  <a:pt x="2488557" y="2122025"/>
                </a:cubicBezTo>
                <a:cubicBezTo>
                  <a:pt x="2440329" y="2147103"/>
                  <a:pt x="2260921" y="2152891"/>
                  <a:pt x="2164466" y="2156749"/>
                </a:cubicBezTo>
                <a:cubicBezTo>
                  <a:pt x="2068011" y="2160607"/>
                  <a:pt x="1981200" y="2112380"/>
                  <a:pt x="1909823" y="2145175"/>
                </a:cubicBezTo>
                <a:cubicBezTo>
                  <a:pt x="1838446" y="2177970"/>
                  <a:pt x="1778643" y="2274425"/>
                  <a:pt x="1736203" y="2353519"/>
                </a:cubicBezTo>
                <a:cubicBezTo>
                  <a:pt x="1693763" y="2432613"/>
                  <a:pt x="1643605" y="2540643"/>
                  <a:pt x="1655180" y="2619737"/>
                </a:cubicBezTo>
                <a:cubicBezTo>
                  <a:pt x="1666755" y="2698831"/>
                  <a:pt x="1770927" y="2766349"/>
                  <a:pt x="1805651" y="2828081"/>
                </a:cubicBezTo>
                <a:cubicBezTo>
                  <a:pt x="1840375" y="2889813"/>
                  <a:pt x="1894390" y="2939970"/>
                  <a:pt x="1863524" y="2990127"/>
                </a:cubicBezTo>
                <a:cubicBezTo>
                  <a:pt x="1832658" y="3040284"/>
                  <a:pt x="1713053" y="3132881"/>
                  <a:pt x="1620456" y="3129023"/>
                </a:cubicBezTo>
                <a:cubicBezTo>
                  <a:pt x="1527859" y="3125165"/>
                  <a:pt x="1367743" y="3046071"/>
                  <a:pt x="1307940" y="2966977"/>
                </a:cubicBezTo>
                <a:cubicBezTo>
                  <a:pt x="1248137" y="2887883"/>
                  <a:pt x="1279003" y="2752846"/>
                  <a:pt x="1261641" y="2654461"/>
                </a:cubicBezTo>
                <a:cubicBezTo>
                  <a:pt x="1244279" y="2556076"/>
                  <a:pt x="1224988" y="2475053"/>
                  <a:pt x="1203768" y="2376668"/>
                </a:cubicBezTo>
                <a:cubicBezTo>
                  <a:pt x="1182548" y="2278283"/>
                  <a:pt x="1203767" y="2127813"/>
                  <a:pt x="1134319" y="2064152"/>
                </a:cubicBezTo>
                <a:cubicBezTo>
                  <a:pt x="1064871" y="2000491"/>
                  <a:pt x="889322" y="1965767"/>
                  <a:pt x="787079" y="1994704"/>
                </a:cubicBezTo>
                <a:cubicBezTo>
                  <a:pt x="684836" y="2023641"/>
                  <a:pt x="596096" y="2195332"/>
                  <a:pt x="520861" y="2237772"/>
                </a:cubicBezTo>
                <a:cubicBezTo>
                  <a:pt x="445626" y="2280212"/>
                  <a:pt x="399327" y="2272496"/>
                  <a:pt x="335666" y="2249347"/>
                </a:cubicBezTo>
                <a:cubicBezTo>
                  <a:pt x="272005" y="2226198"/>
                  <a:pt x="190983" y="2162537"/>
                  <a:pt x="138897" y="2098876"/>
                </a:cubicBezTo>
                <a:cubicBezTo>
                  <a:pt x="86811" y="2035215"/>
                  <a:pt x="46299" y="1936830"/>
                  <a:pt x="23150" y="1867382"/>
                </a:cubicBezTo>
                <a:cubicBezTo>
                  <a:pt x="1" y="1797934"/>
                  <a:pt x="0" y="1749706"/>
                  <a:pt x="0" y="1682187"/>
                </a:cubicBezTo>
                <a:cubicBezTo>
                  <a:pt x="0" y="1614668"/>
                  <a:pt x="3859" y="1522070"/>
                  <a:pt x="23150" y="1462268"/>
                </a:cubicBezTo>
                <a:cubicBezTo>
                  <a:pt x="42441" y="1402466"/>
                  <a:pt x="63661" y="1365813"/>
                  <a:pt x="127322" y="1334947"/>
                </a:cubicBezTo>
                <a:close/>
              </a:path>
            </a:pathLst>
          </a:custGeom>
          <a:solidFill>
            <a:srgbClr val="FF0000">
              <a:alpha val="51000"/>
            </a:srgb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678"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16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0" y="1143000"/>
            <a:ext cx="9144000" cy="523875"/>
          </a:xfrm>
          <a:prstGeom prst="rect">
            <a:avLst/>
          </a:prstGeom>
          <a:noFill/>
          <a:ln w="9525">
            <a:noFill/>
            <a:miter lim="800000"/>
            <a:headEnd/>
            <a:tailEnd/>
          </a:ln>
        </p:spPr>
        <p:txBody>
          <a:bodyPr>
            <a:spAutoFit/>
          </a:bodyPr>
          <a:lstStyle/>
          <a:p>
            <a:pPr>
              <a:spcBef>
                <a:spcPct val="50000"/>
              </a:spcBef>
            </a:pPr>
            <a:r>
              <a:rPr lang="fr-FR" sz="2800" b="1">
                <a:solidFill>
                  <a:srgbClr val="C00000"/>
                </a:solidFill>
                <a:latin typeface="Helvetica Compressed" pitchFamily="34" charset="0"/>
              </a:rPr>
              <a:t>6. COMPARAISON ACCESSIBILITE ROUTE – FER – AERIEN (3/3) </a:t>
            </a:r>
          </a:p>
        </p:txBody>
      </p:sp>
      <p:pic>
        <p:nvPicPr>
          <p:cNvPr id="29699" name="Picture 11" descr="Comparaison HI"/>
          <p:cNvPicPr>
            <a:picLocks noChangeAspect="1" noChangeArrowheads="1"/>
          </p:cNvPicPr>
          <p:nvPr>
            <p:ph/>
          </p:nvPr>
        </p:nvPicPr>
        <p:blipFill>
          <a:blip r:embed="rId3" cstate="print"/>
          <a:srcRect/>
          <a:stretch>
            <a:fillRect/>
          </a:stretch>
        </p:blipFill>
        <p:spPr>
          <a:xfrm>
            <a:off x="0" y="1682750"/>
            <a:ext cx="5715000" cy="5175250"/>
          </a:xfrm>
          <a:noFill/>
          <a:ln>
            <a:solidFill>
              <a:schemeClr val="tx1"/>
            </a:solidFill>
          </a:ln>
        </p:spPr>
      </p:pic>
      <p:sp>
        <p:nvSpPr>
          <p:cNvPr id="5" name="Text Box 23"/>
          <p:cNvSpPr txBox="1">
            <a:spLocks noChangeArrowheads="1"/>
          </p:cNvSpPr>
          <p:nvPr/>
        </p:nvSpPr>
        <p:spPr bwMode="auto">
          <a:xfrm>
            <a:off x="6072188" y="5500688"/>
            <a:ext cx="2500312" cy="474662"/>
          </a:xfrm>
          <a:prstGeom prst="rect">
            <a:avLst/>
          </a:prstGeom>
          <a:solidFill>
            <a:schemeClr val="bg1">
              <a:alpha val="50000"/>
            </a:schemeClr>
          </a:solidFill>
          <a:ln w="9525">
            <a:noFill/>
            <a:miter lim="800000"/>
            <a:headEnd/>
            <a:tailEnd/>
          </a:ln>
          <a:effectLst/>
        </p:spPr>
        <p:txBody>
          <a:bodyPr lIns="198000" tIns="82800" bIns="82800">
            <a:spAutoFit/>
          </a:bodyPr>
          <a:lstStyle/>
          <a:p>
            <a:pPr>
              <a:spcBef>
                <a:spcPct val="50000"/>
              </a:spcBef>
              <a:defRPr/>
            </a:pPr>
            <a:r>
              <a:rPr lang="fr-FR" sz="2000" b="1" dirty="0">
                <a:solidFill>
                  <a:schemeClr val="bg1">
                    <a:lumMod val="65000"/>
                  </a:schemeClr>
                </a:solidFill>
                <a:latin typeface="+mn-lt"/>
              </a:rPr>
              <a:t>Situation long terme</a:t>
            </a:r>
          </a:p>
        </p:txBody>
      </p:sp>
      <p:sp>
        <p:nvSpPr>
          <p:cNvPr id="6" name="Forme libre 5"/>
          <p:cNvSpPr/>
          <p:nvPr/>
        </p:nvSpPr>
        <p:spPr>
          <a:xfrm>
            <a:off x="960438" y="2255838"/>
            <a:ext cx="3408362" cy="3946525"/>
          </a:xfrm>
          <a:custGeom>
            <a:avLst/>
            <a:gdLst>
              <a:gd name="connsiteX0" fmla="*/ 92597 w 3408744"/>
              <a:gd name="connsiteY0" fmla="*/ 2258993 h 3946968"/>
              <a:gd name="connsiteX1" fmla="*/ 300942 w 3408744"/>
              <a:gd name="connsiteY1" fmla="*/ 2120096 h 3946968"/>
              <a:gd name="connsiteX2" fmla="*/ 439838 w 3408744"/>
              <a:gd name="connsiteY2" fmla="*/ 2108522 h 3946968"/>
              <a:gd name="connsiteX3" fmla="*/ 520860 w 3408744"/>
              <a:gd name="connsiteY3" fmla="*/ 2108522 h 3946968"/>
              <a:gd name="connsiteX4" fmla="*/ 590309 w 3408744"/>
              <a:gd name="connsiteY4" fmla="*/ 2004350 h 3946968"/>
              <a:gd name="connsiteX5" fmla="*/ 567159 w 3408744"/>
              <a:gd name="connsiteY5" fmla="*/ 1772856 h 3946968"/>
              <a:gd name="connsiteX6" fmla="*/ 497711 w 3408744"/>
              <a:gd name="connsiteY6" fmla="*/ 1483489 h 3946968"/>
              <a:gd name="connsiteX7" fmla="*/ 625033 w 3408744"/>
              <a:gd name="connsiteY7" fmla="*/ 1309869 h 3946968"/>
              <a:gd name="connsiteX8" fmla="*/ 1030147 w 3408744"/>
              <a:gd name="connsiteY8" fmla="*/ 1055225 h 3946968"/>
              <a:gd name="connsiteX9" fmla="*/ 1192192 w 3408744"/>
              <a:gd name="connsiteY9" fmla="*/ 893180 h 3946968"/>
              <a:gd name="connsiteX10" fmla="*/ 1458410 w 3408744"/>
              <a:gd name="connsiteY10" fmla="*/ 974203 h 3946968"/>
              <a:gd name="connsiteX11" fmla="*/ 1678329 w 3408744"/>
              <a:gd name="connsiteY11" fmla="*/ 1170972 h 3946968"/>
              <a:gd name="connsiteX12" fmla="*/ 1956121 w 3408744"/>
              <a:gd name="connsiteY12" fmla="*/ 1217271 h 3946968"/>
              <a:gd name="connsiteX13" fmla="*/ 2314936 w 3408744"/>
              <a:gd name="connsiteY13" fmla="*/ 858456 h 3946968"/>
              <a:gd name="connsiteX14" fmla="*/ 2534855 w 3408744"/>
              <a:gd name="connsiteY14" fmla="*/ 707985 h 3946968"/>
              <a:gd name="connsiteX15" fmla="*/ 2662177 w 3408744"/>
              <a:gd name="connsiteY15" fmla="*/ 291296 h 3946968"/>
              <a:gd name="connsiteX16" fmla="*/ 2870521 w 3408744"/>
              <a:gd name="connsiteY16" fmla="*/ 71377 h 3946968"/>
              <a:gd name="connsiteX17" fmla="*/ 3148314 w 3408744"/>
              <a:gd name="connsiteY17" fmla="*/ 163975 h 3946968"/>
              <a:gd name="connsiteX18" fmla="*/ 3113590 w 3408744"/>
              <a:gd name="connsiteY18" fmla="*/ 1055225 h 3946968"/>
              <a:gd name="connsiteX19" fmla="*/ 2963119 w 3408744"/>
              <a:gd name="connsiteY19" fmla="*/ 1483489 h 3946968"/>
              <a:gd name="connsiteX20" fmla="*/ 3194612 w 3408744"/>
              <a:gd name="connsiteY20" fmla="*/ 1564512 h 3946968"/>
              <a:gd name="connsiteX21" fmla="*/ 3368233 w 3408744"/>
              <a:gd name="connsiteY21" fmla="*/ 1645534 h 3946968"/>
              <a:gd name="connsiteX22" fmla="*/ 3321934 w 3408744"/>
              <a:gd name="connsiteY22" fmla="*/ 1807580 h 3946968"/>
              <a:gd name="connsiteX23" fmla="*/ 2847372 w 3408744"/>
              <a:gd name="connsiteY23" fmla="*/ 1830729 h 3946968"/>
              <a:gd name="connsiteX24" fmla="*/ 2569579 w 3408744"/>
              <a:gd name="connsiteY24" fmla="*/ 1969625 h 3946968"/>
              <a:gd name="connsiteX25" fmla="*/ 2720050 w 3408744"/>
              <a:gd name="connsiteY25" fmla="*/ 2096947 h 3946968"/>
              <a:gd name="connsiteX26" fmla="*/ 2974693 w 3408744"/>
              <a:gd name="connsiteY26" fmla="*/ 2177970 h 3946968"/>
              <a:gd name="connsiteX27" fmla="*/ 2963119 w 3408744"/>
              <a:gd name="connsiteY27" fmla="*/ 2305291 h 3946968"/>
              <a:gd name="connsiteX28" fmla="*/ 2720050 w 3408744"/>
              <a:gd name="connsiteY28" fmla="*/ 2305291 h 3946968"/>
              <a:gd name="connsiteX29" fmla="*/ 2546430 w 3408744"/>
              <a:gd name="connsiteY29" fmla="*/ 2397889 h 3946968"/>
              <a:gd name="connsiteX30" fmla="*/ 2291787 w 3408744"/>
              <a:gd name="connsiteY30" fmla="*/ 2525210 h 3946968"/>
              <a:gd name="connsiteX31" fmla="*/ 2141316 w 3408744"/>
              <a:gd name="connsiteY31" fmla="*/ 2710405 h 3946968"/>
              <a:gd name="connsiteX32" fmla="*/ 2176040 w 3408744"/>
              <a:gd name="connsiteY32" fmla="*/ 2872451 h 3946968"/>
              <a:gd name="connsiteX33" fmla="*/ 2465407 w 3408744"/>
              <a:gd name="connsiteY33" fmla="*/ 2941899 h 3946968"/>
              <a:gd name="connsiteX34" fmla="*/ 2766349 w 3408744"/>
              <a:gd name="connsiteY34" fmla="*/ 2988198 h 3946968"/>
              <a:gd name="connsiteX35" fmla="*/ 2939969 w 3408744"/>
              <a:gd name="connsiteY35" fmla="*/ 3034496 h 3946968"/>
              <a:gd name="connsiteX36" fmla="*/ 2951544 w 3408744"/>
              <a:gd name="connsiteY36" fmla="*/ 3138669 h 3946968"/>
              <a:gd name="connsiteX37" fmla="*/ 2893671 w 3408744"/>
              <a:gd name="connsiteY37" fmla="*/ 3231266 h 3946968"/>
              <a:gd name="connsiteX38" fmla="*/ 2627453 w 3408744"/>
              <a:gd name="connsiteY38" fmla="*/ 3242841 h 3946968"/>
              <a:gd name="connsiteX39" fmla="*/ 2349660 w 3408744"/>
              <a:gd name="connsiteY39" fmla="*/ 3323863 h 3946968"/>
              <a:gd name="connsiteX40" fmla="*/ 2314936 w 3408744"/>
              <a:gd name="connsiteY40" fmla="*/ 3636380 h 3946968"/>
              <a:gd name="connsiteX41" fmla="*/ 2303362 w 3408744"/>
              <a:gd name="connsiteY41" fmla="*/ 3902598 h 3946968"/>
              <a:gd name="connsiteX42" fmla="*/ 2037144 w 3408744"/>
              <a:gd name="connsiteY42" fmla="*/ 3902598 h 3946968"/>
              <a:gd name="connsiteX43" fmla="*/ 1713053 w 3408744"/>
              <a:gd name="connsiteY43" fmla="*/ 3844724 h 3946968"/>
              <a:gd name="connsiteX44" fmla="*/ 1539433 w 3408744"/>
              <a:gd name="connsiteY44" fmla="*/ 3775276 h 3946968"/>
              <a:gd name="connsiteX45" fmla="*/ 1423686 w 3408744"/>
              <a:gd name="connsiteY45" fmla="*/ 3566932 h 3946968"/>
              <a:gd name="connsiteX46" fmla="*/ 1377387 w 3408744"/>
              <a:gd name="connsiteY46" fmla="*/ 3208117 h 3946968"/>
              <a:gd name="connsiteX47" fmla="*/ 1296364 w 3408744"/>
              <a:gd name="connsiteY47" fmla="*/ 2779853 h 3946968"/>
              <a:gd name="connsiteX48" fmla="*/ 1018572 w 3408744"/>
              <a:gd name="connsiteY48" fmla="*/ 2478912 h 3946968"/>
              <a:gd name="connsiteX49" fmla="*/ 648182 w 3408744"/>
              <a:gd name="connsiteY49" fmla="*/ 2548360 h 3946968"/>
              <a:gd name="connsiteX50" fmla="*/ 208344 w 3408744"/>
              <a:gd name="connsiteY50" fmla="*/ 2617808 h 3946968"/>
              <a:gd name="connsiteX51" fmla="*/ 23149 w 3408744"/>
              <a:gd name="connsiteY51" fmla="*/ 2432613 h 3946968"/>
              <a:gd name="connsiteX52" fmla="*/ 92597 w 3408744"/>
              <a:gd name="connsiteY52" fmla="*/ 2258993 h 394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08744" h="3946968">
                <a:moveTo>
                  <a:pt x="92597" y="2258993"/>
                </a:moveTo>
                <a:cubicBezTo>
                  <a:pt x="138896" y="2206907"/>
                  <a:pt x="243068" y="2145175"/>
                  <a:pt x="300942" y="2120096"/>
                </a:cubicBezTo>
                <a:cubicBezTo>
                  <a:pt x="358816" y="2095017"/>
                  <a:pt x="403185" y="2110451"/>
                  <a:pt x="439838" y="2108522"/>
                </a:cubicBezTo>
                <a:cubicBezTo>
                  <a:pt x="476491" y="2106593"/>
                  <a:pt x="495782" y="2125884"/>
                  <a:pt x="520860" y="2108522"/>
                </a:cubicBezTo>
                <a:cubicBezTo>
                  <a:pt x="545938" y="2091160"/>
                  <a:pt x="582593" y="2060294"/>
                  <a:pt x="590309" y="2004350"/>
                </a:cubicBezTo>
                <a:cubicBezTo>
                  <a:pt x="598025" y="1948406"/>
                  <a:pt x="582592" y="1859666"/>
                  <a:pt x="567159" y="1772856"/>
                </a:cubicBezTo>
                <a:cubicBezTo>
                  <a:pt x="551726" y="1686046"/>
                  <a:pt x="488065" y="1560653"/>
                  <a:pt x="497711" y="1483489"/>
                </a:cubicBezTo>
                <a:cubicBezTo>
                  <a:pt x="507357" y="1406325"/>
                  <a:pt x="536294" y="1381246"/>
                  <a:pt x="625033" y="1309869"/>
                </a:cubicBezTo>
                <a:cubicBezTo>
                  <a:pt x="713772" y="1238492"/>
                  <a:pt x="935621" y="1124673"/>
                  <a:pt x="1030147" y="1055225"/>
                </a:cubicBezTo>
                <a:cubicBezTo>
                  <a:pt x="1124673" y="985777"/>
                  <a:pt x="1120815" y="906684"/>
                  <a:pt x="1192192" y="893180"/>
                </a:cubicBezTo>
                <a:cubicBezTo>
                  <a:pt x="1263569" y="879676"/>
                  <a:pt x="1377387" y="927904"/>
                  <a:pt x="1458410" y="974203"/>
                </a:cubicBezTo>
                <a:cubicBezTo>
                  <a:pt x="1539433" y="1020502"/>
                  <a:pt x="1595377" y="1130461"/>
                  <a:pt x="1678329" y="1170972"/>
                </a:cubicBezTo>
                <a:cubicBezTo>
                  <a:pt x="1761281" y="1211483"/>
                  <a:pt x="1850020" y="1269357"/>
                  <a:pt x="1956121" y="1217271"/>
                </a:cubicBezTo>
                <a:cubicBezTo>
                  <a:pt x="2062222" y="1165185"/>
                  <a:pt x="2218480" y="943337"/>
                  <a:pt x="2314936" y="858456"/>
                </a:cubicBezTo>
                <a:cubicBezTo>
                  <a:pt x="2411392" y="773575"/>
                  <a:pt x="2476982" y="802512"/>
                  <a:pt x="2534855" y="707985"/>
                </a:cubicBezTo>
                <a:cubicBezTo>
                  <a:pt x="2592729" y="613458"/>
                  <a:pt x="2606233" y="397397"/>
                  <a:pt x="2662177" y="291296"/>
                </a:cubicBezTo>
                <a:cubicBezTo>
                  <a:pt x="2718121" y="185195"/>
                  <a:pt x="2789498" y="92597"/>
                  <a:pt x="2870521" y="71377"/>
                </a:cubicBezTo>
                <a:cubicBezTo>
                  <a:pt x="2951544" y="50157"/>
                  <a:pt x="3107803" y="0"/>
                  <a:pt x="3148314" y="163975"/>
                </a:cubicBezTo>
                <a:cubicBezTo>
                  <a:pt x="3188825" y="327950"/>
                  <a:pt x="3144456" y="835306"/>
                  <a:pt x="3113590" y="1055225"/>
                </a:cubicBezTo>
                <a:cubicBezTo>
                  <a:pt x="3082724" y="1275144"/>
                  <a:pt x="2949615" y="1398608"/>
                  <a:pt x="2963119" y="1483489"/>
                </a:cubicBezTo>
                <a:cubicBezTo>
                  <a:pt x="2976623" y="1568370"/>
                  <a:pt x="3127093" y="1537505"/>
                  <a:pt x="3194612" y="1564512"/>
                </a:cubicBezTo>
                <a:cubicBezTo>
                  <a:pt x="3262131" y="1591520"/>
                  <a:pt x="3347013" y="1605023"/>
                  <a:pt x="3368233" y="1645534"/>
                </a:cubicBezTo>
                <a:cubicBezTo>
                  <a:pt x="3389453" y="1686045"/>
                  <a:pt x="3408744" y="1776714"/>
                  <a:pt x="3321934" y="1807580"/>
                </a:cubicBezTo>
                <a:cubicBezTo>
                  <a:pt x="3235124" y="1838446"/>
                  <a:pt x="2972764" y="1803722"/>
                  <a:pt x="2847372" y="1830729"/>
                </a:cubicBezTo>
                <a:cubicBezTo>
                  <a:pt x="2721980" y="1857736"/>
                  <a:pt x="2590799" y="1925255"/>
                  <a:pt x="2569579" y="1969625"/>
                </a:cubicBezTo>
                <a:cubicBezTo>
                  <a:pt x="2548359" y="2013995"/>
                  <a:pt x="2652531" y="2062223"/>
                  <a:pt x="2720050" y="2096947"/>
                </a:cubicBezTo>
                <a:cubicBezTo>
                  <a:pt x="2787569" y="2131671"/>
                  <a:pt x="2934181" y="2143246"/>
                  <a:pt x="2974693" y="2177970"/>
                </a:cubicBezTo>
                <a:cubicBezTo>
                  <a:pt x="3015205" y="2212694"/>
                  <a:pt x="3005559" y="2284071"/>
                  <a:pt x="2963119" y="2305291"/>
                </a:cubicBezTo>
                <a:cubicBezTo>
                  <a:pt x="2920679" y="2326511"/>
                  <a:pt x="2789498" y="2289858"/>
                  <a:pt x="2720050" y="2305291"/>
                </a:cubicBezTo>
                <a:cubicBezTo>
                  <a:pt x="2650602" y="2320724"/>
                  <a:pt x="2617807" y="2361236"/>
                  <a:pt x="2546430" y="2397889"/>
                </a:cubicBezTo>
                <a:cubicBezTo>
                  <a:pt x="2475053" y="2434542"/>
                  <a:pt x="2359306" y="2473124"/>
                  <a:pt x="2291787" y="2525210"/>
                </a:cubicBezTo>
                <a:cubicBezTo>
                  <a:pt x="2224268" y="2577296"/>
                  <a:pt x="2160607" y="2652532"/>
                  <a:pt x="2141316" y="2710405"/>
                </a:cubicBezTo>
                <a:cubicBezTo>
                  <a:pt x="2122025" y="2768279"/>
                  <a:pt x="2122025" y="2833869"/>
                  <a:pt x="2176040" y="2872451"/>
                </a:cubicBezTo>
                <a:cubicBezTo>
                  <a:pt x="2230055" y="2911033"/>
                  <a:pt x="2367022" y="2922608"/>
                  <a:pt x="2465407" y="2941899"/>
                </a:cubicBezTo>
                <a:cubicBezTo>
                  <a:pt x="2563792" y="2961190"/>
                  <a:pt x="2687255" y="2972765"/>
                  <a:pt x="2766349" y="2988198"/>
                </a:cubicBezTo>
                <a:cubicBezTo>
                  <a:pt x="2845443" y="3003631"/>
                  <a:pt x="2909103" y="3009418"/>
                  <a:pt x="2939969" y="3034496"/>
                </a:cubicBezTo>
                <a:cubicBezTo>
                  <a:pt x="2970835" y="3059574"/>
                  <a:pt x="2959260" y="3105874"/>
                  <a:pt x="2951544" y="3138669"/>
                </a:cubicBezTo>
                <a:cubicBezTo>
                  <a:pt x="2943828" y="3171464"/>
                  <a:pt x="2947686" y="3213904"/>
                  <a:pt x="2893671" y="3231266"/>
                </a:cubicBezTo>
                <a:cubicBezTo>
                  <a:pt x="2839656" y="3248628"/>
                  <a:pt x="2718122" y="3227408"/>
                  <a:pt x="2627453" y="3242841"/>
                </a:cubicBezTo>
                <a:cubicBezTo>
                  <a:pt x="2536785" y="3258274"/>
                  <a:pt x="2401746" y="3258273"/>
                  <a:pt x="2349660" y="3323863"/>
                </a:cubicBezTo>
                <a:cubicBezTo>
                  <a:pt x="2297574" y="3389453"/>
                  <a:pt x="2322652" y="3539924"/>
                  <a:pt x="2314936" y="3636380"/>
                </a:cubicBezTo>
                <a:cubicBezTo>
                  <a:pt x="2307220" y="3732836"/>
                  <a:pt x="2349661" y="3858228"/>
                  <a:pt x="2303362" y="3902598"/>
                </a:cubicBezTo>
                <a:cubicBezTo>
                  <a:pt x="2257063" y="3946968"/>
                  <a:pt x="2135529" y="3912244"/>
                  <a:pt x="2037144" y="3902598"/>
                </a:cubicBezTo>
                <a:cubicBezTo>
                  <a:pt x="1938759" y="3892952"/>
                  <a:pt x="1796005" y="3865944"/>
                  <a:pt x="1713053" y="3844724"/>
                </a:cubicBezTo>
                <a:cubicBezTo>
                  <a:pt x="1630101" y="3823504"/>
                  <a:pt x="1587661" y="3821575"/>
                  <a:pt x="1539433" y="3775276"/>
                </a:cubicBezTo>
                <a:cubicBezTo>
                  <a:pt x="1491205" y="3728977"/>
                  <a:pt x="1450694" y="3661458"/>
                  <a:pt x="1423686" y="3566932"/>
                </a:cubicBezTo>
                <a:cubicBezTo>
                  <a:pt x="1396678" y="3472406"/>
                  <a:pt x="1398607" y="3339297"/>
                  <a:pt x="1377387" y="3208117"/>
                </a:cubicBezTo>
                <a:cubicBezTo>
                  <a:pt x="1356167" y="3076937"/>
                  <a:pt x="1356166" y="2901387"/>
                  <a:pt x="1296364" y="2779853"/>
                </a:cubicBezTo>
                <a:cubicBezTo>
                  <a:pt x="1236562" y="2658319"/>
                  <a:pt x="1126602" y="2517494"/>
                  <a:pt x="1018572" y="2478912"/>
                </a:cubicBezTo>
                <a:cubicBezTo>
                  <a:pt x="910542" y="2440330"/>
                  <a:pt x="783220" y="2525211"/>
                  <a:pt x="648182" y="2548360"/>
                </a:cubicBezTo>
                <a:cubicBezTo>
                  <a:pt x="513144" y="2571509"/>
                  <a:pt x="312516" y="2637099"/>
                  <a:pt x="208344" y="2617808"/>
                </a:cubicBezTo>
                <a:cubicBezTo>
                  <a:pt x="104172" y="2598517"/>
                  <a:pt x="46298" y="2490486"/>
                  <a:pt x="23149" y="2432613"/>
                </a:cubicBezTo>
                <a:cubicBezTo>
                  <a:pt x="0" y="2374740"/>
                  <a:pt x="46298" y="2311079"/>
                  <a:pt x="92597" y="2258993"/>
                </a:cubicBezTo>
                <a:close/>
              </a:path>
            </a:pathLst>
          </a:custGeom>
          <a:solidFill>
            <a:srgbClr val="FF0000">
              <a:alpha val="49000"/>
            </a:srgb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702"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17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0" y="188913"/>
            <a:ext cx="9144000" cy="523875"/>
          </a:xfrm>
          <a:prstGeom prst="rect">
            <a:avLst/>
          </a:prstGeom>
          <a:noFill/>
          <a:ln w="9525">
            <a:noFill/>
            <a:miter lim="800000"/>
            <a:headEnd/>
            <a:tailEnd/>
          </a:ln>
        </p:spPr>
        <p:txBody>
          <a:bodyPr>
            <a:spAutoFit/>
          </a:bodyPr>
          <a:lstStyle/>
          <a:p>
            <a:pPr>
              <a:spcBef>
                <a:spcPct val="50000"/>
              </a:spcBef>
            </a:pPr>
            <a:r>
              <a:rPr lang="fr-FR" sz="2800" b="1">
                <a:solidFill>
                  <a:srgbClr val="C00000"/>
                </a:solidFill>
                <a:latin typeface="Helvetica Compressed" pitchFamily="34" charset="0"/>
              </a:rPr>
              <a:t>7. CONCLUSION / ENJEUX (1/7)</a:t>
            </a:r>
          </a:p>
        </p:txBody>
      </p:sp>
      <p:pic>
        <p:nvPicPr>
          <p:cNvPr id="30723" name="Picture 14" descr="choreme 2"/>
          <p:cNvPicPr>
            <a:picLocks noChangeAspect="1" noChangeArrowheads="1"/>
          </p:cNvPicPr>
          <p:nvPr/>
        </p:nvPicPr>
        <p:blipFill>
          <a:blip r:embed="rId3" cstate="print"/>
          <a:srcRect r="28328"/>
          <a:stretch>
            <a:fillRect/>
          </a:stretch>
        </p:blipFill>
        <p:spPr bwMode="auto">
          <a:xfrm>
            <a:off x="0" y="1125538"/>
            <a:ext cx="6289675" cy="5732462"/>
          </a:xfrm>
          <a:prstGeom prst="rect">
            <a:avLst/>
          </a:prstGeom>
          <a:noFill/>
          <a:ln w="9525">
            <a:solidFill>
              <a:schemeClr val="tx1"/>
            </a:solidFill>
            <a:miter lim="800000"/>
            <a:headEnd/>
            <a:tailEnd/>
          </a:ln>
        </p:spPr>
      </p:pic>
      <p:sp>
        <p:nvSpPr>
          <p:cNvPr id="5" name="Text Box 12"/>
          <p:cNvSpPr txBox="1">
            <a:spLocks noChangeArrowheads="1"/>
          </p:cNvSpPr>
          <p:nvPr/>
        </p:nvSpPr>
        <p:spPr bwMode="auto">
          <a:xfrm>
            <a:off x="6516688" y="1125538"/>
            <a:ext cx="2627312" cy="2320925"/>
          </a:xfrm>
          <a:prstGeom prst="rect">
            <a:avLst/>
          </a:prstGeom>
          <a:solidFill>
            <a:schemeClr val="bg1">
              <a:alpha val="50000"/>
            </a:schemeClr>
          </a:solidFill>
          <a:ln w="9525">
            <a:noFill/>
            <a:miter lim="800000"/>
            <a:headEnd/>
            <a:tailEnd/>
          </a:ln>
          <a:effectLst/>
        </p:spPr>
        <p:txBody>
          <a:bodyPr lIns="198000" tIns="82800" bIns="82800">
            <a:spAutoFit/>
          </a:bodyPr>
          <a:lstStyle/>
          <a:p>
            <a:pPr>
              <a:spcBef>
                <a:spcPct val="50000"/>
              </a:spcBef>
              <a:defRPr/>
            </a:pPr>
            <a:r>
              <a:rPr lang="fr-FR" sz="2000" b="1" dirty="0">
                <a:latin typeface="+mj-lt"/>
              </a:rPr>
              <a:t>Conclusion : </a:t>
            </a:r>
            <a:r>
              <a:rPr lang="fr-FR" sz="2000" dirty="0">
                <a:latin typeface="+mj-lt"/>
              </a:rPr>
              <a:t>grâce au TGV Rhin-Rhône, une diminution des temps de parcours bénéficiant principalement au rail mais à nuancer...  </a:t>
            </a:r>
          </a:p>
        </p:txBody>
      </p:sp>
      <p:cxnSp>
        <p:nvCxnSpPr>
          <p:cNvPr id="6" name="Connecteur droit avec flèche 5"/>
          <p:cNvCxnSpPr/>
          <p:nvPr/>
        </p:nvCxnSpPr>
        <p:spPr>
          <a:xfrm>
            <a:off x="5940425" y="1341438"/>
            <a:ext cx="647700" cy="1587"/>
          </a:xfrm>
          <a:prstGeom prst="straightConnector1">
            <a:avLst/>
          </a:prstGeom>
          <a:ln w="762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30726"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18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0" y="188913"/>
            <a:ext cx="9144000" cy="523875"/>
          </a:xfrm>
          <a:prstGeom prst="rect">
            <a:avLst/>
          </a:prstGeom>
          <a:noFill/>
          <a:ln w="9525">
            <a:noFill/>
            <a:miter lim="800000"/>
            <a:headEnd/>
            <a:tailEnd/>
          </a:ln>
        </p:spPr>
        <p:txBody>
          <a:bodyPr>
            <a:spAutoFit/>
          </a:bodyPr>
          <a:lstStyle/>
          <a:p>
            <a:pPr>
              <a:spcBef>
                <a:spcPct val="50000"/>
              </a:spcBef>
            </a:pPr>
            <a:r>
              <a:rPr lang="fr-FR" sz="2800" b="1">
                <a:solidFill>
                  <a:srgbClr val="C00000"/>
                </a:solidFill>
                <a:latin typeface="Helvetica Compressed" pitchFamily="34" charset="0"/>
              </a:rPr>
              <a:t>7. CONCLUSION / ENJEUX (2/7)</a:t>
            </a:r>
          </a:p>
        </p:txBody>
      </p:sp>
      <p:pic>
        <p:nvPicPr>
          <p:cNvPr id="31747" name="Picture 3"/>
          <p:cNvPicPr>
            <a:picLocks noChangeAspect="1" noChangeArrowheads="1"/>
          </p:cNvPicPr>
          <p:nvPr/>
        </p:nvPicPr>
        <p:blipFill>
          <a:blip r:embed="rId3" cstate="print"/>
          <a:srcRect/>
          <a:stretch>
            <a:fillRect/>
          </a:stretch>
        </p:blipFill>
        <p:spPr bwMode="auto">
          <a:xfrm>
            <a:off x="0" y="2286000"/>
            <a:ext cx="4868863" cy="2000250"/>
          </a:xfrm>
          <a:prstGeom prst="rect">
            <a:avLst/>
          </a:prstGeom>
          <a:noFill/>
          <a:ln w="9525">
            <a:noFill/>
            <a:miter lim="800000"/>
            <a:headEnd/>
            <a:tailEnd/>
          </a:ln>
        </p:spPr>
      </p:pic>
      <p:pic>
        <p:nvPicPr>
          <p:cNvPr id="31748" name="Picture 4"/>
          <p:cNvPicPr>
            <a:picLocks noChangeAspect="1" noChangeArrowheads="1"/>
          </p:cNvPicPr>
          <p:nvPr/>
        </p:nvPicPr>
        <p:blipFill>
          <a:blip r:embed="rId4" cstate="print"/>
          <a:srcRect/>
          <a:stretch>
            <a:fillRect/>
          </a:stretch>
        </p:blipFill>
        <p:spPr bwMode="auto">
          <a:xfrm>
            <a:off x="0" y="4500563"/>
            <a:ext cx="5253038" cy="1785937"/>
          </a:xfrm>
          <a:prstGeom prst="rect">
            <a:avLst/>
          </a:prstGeom>
          <a:noFill/>
          <a:ln w="9525">
            <a:noFill/>
            <a:miter lim="800000"/>
            <a:headEnd/>
            <a:tailEnd/>
          </a:ln>
        </p:spPr>
      </p:pic>
      <p:sp>
        <p:nvSpPr>
          <p:cNvPr id="31749" name="Text Box 10"/>
          <p:cNvSpPr txBox="1">
            <a:spLocks noChangeArrowheads="1"/>
          </p:cNvSpPr>
          <p:nvPr/>
        </p:nvSpPr>
        <p:spPr bwMode="auto">
          <a:xfrm>
            <a:off x="5386388" y="2698750"/>
            <a:ext cx="2714625" cy="1090613"/>
          </a:xfrm>
          <a:prstGeom prst="rect">
            <a:avLst/>
          </a:prstGeom>
          <a:solidFill>
            <a:schemeClr val="bg1">
              <a:alpha val="50195"/>
            </a:schemeClr>
          </a:solidFill>
          <a:ln w="9525">
            <a:noFill/>
            <a:miter lim="800000"/>
            <a:headEnd/>
            <a:tailEnd/>
          </a:ln>
        </p:spPr>
        <p:txBody>
          <a:bodyPr lIns="198000" tIns="82800" bIns="82800">
            <a:spAutoFit/>
          </a:bodyPr>
          <a:lstStyle/>
          <a:p>
            <a:r>
              <a:rPr lang="fr-FR" sz="2000" b="1">
                <a:cs typeface="Arial" charset="0"/>
              </a:rPr>
              <a:t>Situation 2007, avant le TGV EE</a:t>
            </a:r>
          </a:p>
          <a:p>
            <a:r>
              <a:rPr lang="fr-FR" sz="2000" u="sng">
                <a:cs typeface="Arial" charset="0"/>
              </a:rPr>
              <a:t>Temps : 7h28 </a:t>
            </a:r>
          </a:p>
        </p:txBody>
      </p:sp>
      <p:sp>
        <p:nvSpPr>
          <p:cNvPr id="31750" name="Text Box 10"/>
          <p:cNvSpPr txBox="1">
            <a:spLocks noChangeArrowheads="1"/>
          </p:cNvSpPr>
          <p:nvPr/>
        </p:nvSpPr>
        <p:spPr bwMode="auto">
          <a:xfrm>
            <a:off x="5292725" y="4343400"/>
            <a:ext cx="3311525" cy="2014538"/>
          </a:xfrm>
          <a:prstGeom prst="rect">
            <a:avLst/>
          </a:prstGeom>
          <a:solidFill>
            <a:schemeClr val="bg1">
              <a:alpha val="50195"/>
            </a:schemeClr>
          </a:solidFill>
          <a:ln w="9525">
            <a:noFill/>
            <a:miter lim="800000"/>
            <a:headEnd/>
            <a:tailEnd/>
          </a:ln>
        </p:spPr>
        <p:txBody>
          <a:bodyPr lIns="198000" tIns="82800" bIns="82800">
            <a:spAutoFit/>
          </a:bodyPr>
          <a:lstStyle/>
          <a:p>
            <a:r>
              <a:rPr lang="fr-FR" sz="2000" b="1">
                <a:cs typeface="Arial" charset="0"/>
              </a:rPr>
              <a:t>Situation 2008, après l’arrivée du TGV EE </a:t>
            </a:r>
            <a:endParaRPr lang="fr-FR" sz="2000">
              <a:cs typeface="Arial" charset="0"/>
            </a:endParaRPr>
          </a:p>
          <a:p>
            <a:r>
              <a:rPr lang="fr-FR" sz="2000">
                <a:cs typeface="Arial" charset="0"/>
              </a:rPr>
              <a:t>Possibilité n° 1 : avec la diamétrale TGV Strasbourg / Nantes</a:t>
            </a:r>
          </a:p>
          <a:p>
            <a:r>
              <a:rPr lang="fr-FR" sz="2000" u="sng">
                <a:cs typeface="Arial" charset="0"/>
              </a:rPr>
              <a:t>Temps : 6h38</a:t>
            </a:r>
          </a:p>
        </p:txBody>
      </p:sp>
      <p:sp>
        <p:nvSpPr>
          <p:cNvPr id="12" name="Text Box 10"/>
          <p:cNvSpPr txBox="1">
            <a:spLocks noChangeArrowheads="1"/>
          </p:cNvSpPr>
          <p:nvPr/>
        </p:nvSpPr>
        <p:spPr bwMode="auto">
          <a:xfrm>
            <a:off x="827088" y="1268413"/>
            <a:ext cx="6604000" cy="598487"/>
          </a:xfrm>
          <a:prstGeom prst="rect">
            <a:avLst/>
          </a:prstGeom>
          <a:solidFill>
            <a:schemeClr val="bg1">
              <a:alpha val="50000"/>
            </a:schemeClr>
          </a:solidFill>
          <a:ln w="9525">
            <a:noFill/>
            <a:miter lim="800000"/>
            <a:headEnd/>
            <a:tailEnd/>
          </a:ln>
          <a:effectLst/>
        </p:spPr>
        <p:txBody>
          <a:bodyPr lIns="198000" tIns="82800" bIns="82800">
            <a:spAutoFit/>
          </a:bodyPr>
          <a:lstStyle/>
          <a:p>
            <a:pPr>
              <a:defRPr/>
            </a:pPr>
            <a:r>
              <a:rPr lang="fr-FR" sz="2800" b="1" dirty="0">
                <a:latin typeface="+mj-lt"/>
              </a:rPr>
              <a:t>L’enjeu des dessertes TGV</a:t>
            </a:r>
            <a:endParaRPr lang="fr-FR" sz="2800" u="sng" dirty="0">
              <a:latin typeface="+mj-lt"/>
            </a:endParaRPr>
          </a:p>
        </p:txBody>
      </p:sp>
      <p:cxnSp>
        <p:nvCxnSpPr>
          <p:cNvPr id="8" name="Connecteur droit avec flèche 7"/>
          <p:cNvCxnSpPr/>
          <p:nvPr/>
        </p:nvCxnSpPr>
        <p:spPr>
          <a:xfrm>
            <a:off x="179388" y="1557338"/>
            <a:ext cx="647700" cy="1587"/>
          </a:xfrm>
          <a:prstGeom prst="straightConnector1">
            <a:avLst/>
          </a:prstGeom>
          <a:ln w="762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31753"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19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1042988" y="1773238"/>
            <a:ext cx="7850187" cy="1150937"/>
          </a:xfrm>
        </p:spPr>
        <p:txBody>
          <a:bodyPr/>
          <a:lstStyle/>
          <a:p>
            <a:pPr algn="l">
              <a:lnSpc>
                <a:spcPct val="120000"/>
              </a:lnSpc>
            </a:pPr>
            <a:r>
              <a:rPr lang="fr-FR" sz="2800" b="1" smtClean="0"/>
              <a:t>Quelles évolutions à court, moyen, long termes des temps de parcours ferroviaires, aériens et routiers ?</a:t>
            </a:r>
            <a:endParaRPr lang="fr-FR" sz="2800" b="1" smtClean="0">
              <a:cs typeface="Arial" charset="0"/>
            </a:endParaRPr>
          </a:p>
        </p:txBody>
      </p:sp>
      <p:sp>
        <p:nvSpPr>
          <p:cNvPr id="14339" name="Rectangle 5"/>
          <p:cNvSpPr>
            <a:spLocks noChangeArrowheads="1"/>
          </p:cNvSpPr>
          <p:nvPr/>
        </p:nvSpPr>
        <p:spPr bwMode="auto">
          <a:xfrm>
            <a:off x="34925" y="188913"/>
            <a:ext cx="9144000" cy="519112"/>
          </a:xfrm>
          <a:prstGeom prst="rect">
            <a:avLst/>
          </a:prstGeom>
          <a:noFill/>
          <a:ln w="9525">
            <a:noFill/>
            <a:miter lim="800000"/>
            <a:headEnd/>
            <a:tailEnd/>
          </a:ln>
        </p:spPr>
        <p:txBody>
          <a:bodyPr>
            <a:spAutoFit/>
          </a:bodyPr>
          <a:lstStyle/>
          <a:p>
            <a:pPr algn="ctr"/>
            <a:r>
              <a:rPr lang="fr-FR" sz="2800">
                <a:solidFill>
                  <a:srgbClr val="B01821"/>
                </a:solidFill>
                <a:latin typeface="Helvetica Compressed" pitchFamily="34" charset="0"/>
              </a:rPr>
              <a:t>1. QUESTION POSEE PAR LA m2A</a:t>
            </a:r>
          </a:p>
        </p:txBody>
      </p:sp>
      <p:cxnSp>
        <p:nvCxnSpPr>
          <p:cNvPr id="7" name="Connecteur droit avec flèche 6"/>
          <p:cNvCxnSpPr/>
          <p:nvPr/>
        </p:nvCxnSpPr>
        <p:spPr>
          <a:xfrm>
            <a:off x="179388" y="2132013"/>
            <a:ext cx="792162" cy="1587"/>
          </a:xfrm>
          <a:prstGeom prst="straightConnector1">
            <a:avLst/>
          </a:prstGeom>
          <a:ln w="762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8" name="Titre 1"/>
          <p:cNvSpPr txBox="1">
            <a:spLocks/>
          </p:cNvSpPr>
          <p:nvPr/>
        </p:nvSpPr>
        <p:spPr bwMode="auto">
          <a:xfrm>
            <a:off x="1042988" y="2924175"/>
            <a:ext cx="7632700" cy="649288"/>
          </a:xfrm>
          <a:prstGeom prst="rect">
            <a:avLst/>
          </a:prstGeom>
          <a:noFill/>
          <a:ln w="9525">
            <a:noFill/>
            <a:miter lim="800000"/>
            <a:headEnd/>
            <a:tailEnd/>
          </a:ln>
        </p:spPr>
        <p:txBody>
          <a:bodyPr anchor="ctr"/>
          <a:lstStyle/>
          <a:p>
            <a:pPr eaLnBrk="0" hangingPunct="0">
              <a:lnSpc>
                <a:spcPct val="120000"/>
              </a:lnSpc>
              <a:defRPr/>
            </a:pPr>
            <a:r>
              <a:rPr lang="fr-FR" sz="2000" b="1" i="1" dirty="0">
                <a:latin typeface="+mj-lt"/>
                <a:ea typeface="+mj-ea"/>
                <a:cs typeface="+mj-cs"/>
              </a:rPr>
              <a:t>Mise en avant des enjeux, des pistes d’améliorations, des concurrences possibles etc. </a:t>
            </a:r>
            <a:endParaRPr lang="fr-FR" sz="2000" b="1" i="1" dirty="0">
              <a:latin typeface="+mj-lt"/>
              <a:ea typeface="+mj-ea"/>
              <a:cs typeface="Arial" charset="0"/>
            </a:endParaRPr>
          </a:p>
        </p:txBody>
      </p:sp>
      <p:pic>
        <p:nvPicPr>
          <p:cNvPr id="14342" name="Picture 7" descr="Z:\3 ETUDES\TRANSPORT-DEPLACEMENT\400.1-OBS PDU\3. Obs PDU 2010\SOU\3. Photos\20.Campagnes photos\Photos_garecentrale_juillet2010\2010_A36Sausheim_SD4.jpg"/>
          <p:cNvPicPr>
            <a:picLocks noChangeAspect="1" noChangeArrowheads="1"/>
          </p:cNvPicPr>
          <p:nvPr/>
        </p:nvPicPr>
        <p:blipFill>
          <a:blip r:embed="rId3" cstate="print">
            <a:lum bright="10000"/>
          </a:blip>
          <a:srcRect/>
          <a:stretch>
            <a:fillRect/>
          </a:stretch>
        </p:blipFill>
        <p:spPr bwMode="auto">
          <a:xfrm>
            <a:off x="0" y="4508500"/>
            <a:ext cx="3338513" cy="2349500"/>
          </a:xfrm>
          <a:prstGeom prst="rect">
            <a:avLst/>
          </a:prstGeom>
          <a:noFill/>
          <a:ln w="9525">
            <a:noFill/>
            <a:miter lim="800000"/>
            <a:headEnd/>
            <a:tailEnd/>
          </a:ln>
        </p:spPr>
      </p:pic>
      <p:pic>
        <p:nvPicPr>
          <p:cNvPr id="14343" name="Picture 8" descr="Z:\3 ETUDES\TRANSPORT-DEPLACEMENT\400.1-OBS PDU\3. Obs PDU 2010\SOU\3. Photos\20.Campagnes photos\Photos_garecentrale_juillet2010\2010_EuroAirport_SD2.jpg"/>
          <p:cNvPicPr>
            <a:picLocks noChangeAspect="1" noChangeArrowheads="1"/>
          </p:cNvPicPr>
          <p:nvPr/>
        </p:nvPicPr>
        <p:blipFill>
          <a:blip r:embed="rId4" cstate="print">
            <a:lum bright="10000"/>
          </a:blip>
          <a:srcRect/>
          <a:stretch>
            <a:fillRect/>
          </a:stretch>
        </p:blipFill>
        <p:spPr bwMode="auto">
          <a:xfrm>
            <a:off x="1692275" y="4529138"/>
            <a:ext cx="3959225" cy="2328862"/>
          </a:xfrm>
          <a:prstGeom prst="rect">
            <a:avLst/>
          </a:prstGeom>
          <a:noFill/>
          <a:ln w="9525">
            <a:noFill/>
            <a:miter lim="800000"/>
            <a:headEnd/>
            <a:tailEnd/>
          </a:ln>
        </p:spPr>
      </p:pic>
      <p:pic>
        <p:nvPicPr>
          <p:cNvPr id="14344" name="Picture 9" descr="Z:\5 RESSOURCES\BASE PHOTOS\mai_2009_TGVgareMulhouse_SD\2009_Mulhouse_TGV.jpg"/>
          <p:cNvPicPr>
            <a:picLocks noChangeAspect="1" noChangeArrowheads="1"/>
          </p:cNvPicPr>
          <p:nvPr/>
        </p:nvPicPr>
        <p:blipFill>
          <a:blip r:embed="rId5" cstate="print">
            <a:lum bright="10000"/>
          </a:blip>
          <a:srcRect r="6976" b="20293"/>
          <a:stretch>
            <a:fillRect/>
          </a:stretch>
        </p:blipFill>
        <p:spPr bwMode="auto">
          <a:xfrm>
            <a:off x="5538788" y="4541838"/>
            <a:ext cx="3605212" cy="2316162"/>
          </a:xfrm>
          <a:prstGeom prst="rect">
            <a:avLst/>
          </a:prstGeom>
          <a:noFill/>
          <a:ln w="9525">
            <a:noFill/>
            <a:miter lim="800000"/>
            <a:headEnd/>
            <a:tailEnd/>
          </a:ln>
        </p:spPr>
      </p:pic>
      <p:sp>
        <p:nvSpPr>
          <p:cNvPr id="12" name="Rectangle 11"/>
          <p:cNvSpPr/>
          <p:nvPr/>
        </p:nvSpPr>
        <p:spPr>
          <a:xfrm>
            <a:off x="0" y="4005263"/>
            <a:ext cx="9144000" cy="57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346"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0" y="188913"/>
            <a:ext cx="9144000" cy="523875"/>
          </a:xfrm>
          <a:prstGeom prst="rect">
            <a:avLst/>
          </a:prstGeom>
          <a:noFill/>
          <a:ln w="9525">
            <a:noFill/>
            <a:miter lim="800000"/>
            <a:headEnd/>
            <a:tailEnd/>
          </a:ln>
        </p:spPr>
        <p:txBody>
          <a:bodyPr>
            <a:spAutoFit/>
          </a:bodyPr>
          <a:lstStyle/>
          <a:p>
            <a:pPr>
              <a:spcBef>
                <a:spcPct val="50000"/>
              </a:spcBef>
            </a:pPr>
            <a:r>
              <a:rPr lang="fr-FR" sz="2800" b="1">
                <a:solidFill>
                  <a:srgbClr val="C00000"/>
                </a:solidFill>
                <a:latin typeface="Helvetica Compressed" pitchFamily="34" charset="0"/>
              </a:rPr>
              <a:t>7. CONCLUSION / ENJEUX (3/7)</a:t>
            </a:r>
          </a:p>
        </p:txBody>
      </p:sp>
      <p:pic>
        <p:nvPicPr>
          <p:cNvPr id="32771" name="Picture 2"/>
          <p:cNvPicPr>
            <a:picLocks noChangeAspect="1" noChangeArrowheads="1"/>
          </p:cNvPicPr>
          <p:nvPr/>
        </p:nvPicPr>
        <p:blipFill>
          <a:blip r:embed="rId3" cstate="print"/>
          <a:srcRect/>
          <a:stretch>
            <a:fillRect/>
          </a:stretch>
        </p:blipFill>
        <p:spPr bwMode="auto">
          <a:xfrm>
            <a:off x="214313" y="2286000"/>
            <a:ext cx="5257800" cy="1928813"/>
          </a:xfrm>
          <a:prstGeom prst="rect">
            <a:avLst/>
          </a:prstGeom>
          <a:noFill/>
          <a:ln w="9525">
            <a:noFill/>
            <a:miter lim="800000"/>
            <a:headEnd/>
            <a:tailEnd/>
          </a:ln>
        </p:spPr>
      </p:pic>
      <p:sp>
        <p:nvSpPr>
          <p:cNvPr id="32772" name="Text Box 10"/>
          <p:cNvSpPr txBox="1">
            <a:spLocks noChangeArrowheads="1"/>
          </p:cNvSpPr>
          <p:nvPr/>
        </p:nvSpPr>
        <p:spPr bwMode="auto">
          <a:xfrm>
            <a:off x="5795963" y="2060575"/>
            <a:ext cx="2714625" cy="2322513"/>
          </a:xfrm>
          <a:prstGeom prst="rect">
            <a:avLst/>
          </a:prstGeom>
          <a:solidFill>
            <a:schemeClr val="bg1">
              <a:alpha val="50195"/>
            </a:schemeClr>
          </a:solidFill>
          <a:ln w="9525">
            <a:noFill/>
            <a:miter lim="800000"/>
            <a:headEnd/>
            <a:tailEnd/>
          </a:ln>
        </p:spPr>
        <p:txBody>
          <a:bodyPr lIns="198000" tIns="82800" bIns="82800">
            <a:spAutoFit/>
          </a:bodyPr>
          <a:lstStyle/>
          <a:p>
            <a:r>
              <a:rPr lang="fr-FR" sz="2000" b="1">
                <a:cs typeface="Arial" charset="0"/>
              </a:rPr>
              <a:t>Situation 2008, après l’arrivée du TGV EE </a:t>
            </a:r>
          </a:p>
          <a:p>
            <a:r>
              <a:rPr lang="fr-FR" sz="2000">
                <a:cs typeface="Arial" charset="0"/>
              </a:rPr>
              <a:t>Possibilité n° 2 : meilleurs temps de parcours via Paris</a:t>
            </a:r>
          </a:p>
          <a:p>
            <a:r>
              <a:rPr lang="fr-FR" sz="2000" u="sng">
                <a:cs typeface="Arial" charset="0"/>
              </a:rPr>
              <a:t>Temps : 6h19</a:t>
            </a:r>
          </a:p>
        </p:txBody>
      </p:sp>
      <p:pic>
        <p:nvPicPr>
          <p:cNvPr id="32773" name="Picture 5"/>
          <p:cNvPicPr>
            <a:picLocks noChangeAspect="1" noChangeArrowheads="1"/>
          </p:cNvPicPr>
          <p:nvPr/>
        </p:nvPicPr>
        <p:blipFill>
          <a:blip r:embed="rId4" cstate="print"/>
          <a:srcRect/>
          <a:stretch>
            <a:fillRect/>
          </a:stretch>
        </p:blipFill>
        <p:spPr bwMode="auto">
          <a:xfrm>
            <a:off x="142875" y="4443413"/>
            <a:ext cx="5286375" cy="1843087"/>
          </a:xfrm>
          <a:prstGeom prst="rect">
            <a:avLst/>
          </a:prstGeom>
          <a:noFill/>
          <a:ln w="9525">
            <a:noFill/>
            <a:miter lim="800000"/>
            <a:headEnd/>
            <a:tailEnd/>
          </a:ln>
        </p:spPr>
      </p:pic>
      <p:sp>
        <p:nvSpPr>
          <p:cNvPr id="32774" name="Text Box 10"/>
          <p:cNvSpPr txBox="1">
            <a:spLocks noChangeArrowheads="1"/>
          </p:cNvSpPr>
          <p:nvPr/>
        </p:nvSpPr>
        <p:spPr bwMode="auto">
          <a:xfrm>
            <a:off x="5795963" y="4437063"/>
            <a:ext cx="2714625" cy="2014537"/>
          </a:xfrm>
          <a:prstGeom prst="rect">
            <a:avLst/>
          </a:prstGeom>
          <a:solidFill>
            <a:schemeClr val="bg1">
              <a:alpha val="50195"/>
            </a:schemeClr>
          </a:solidFill>
          <a:ln w="9525">
            <a:noFill/>
            <a:miter lim="800000"/>
            <a:headEnd/>
            <a:tailEnd/>
          </a:ln>
        </p:spPr>
        <p:txBody>
          <a:bodyPr lIns="198000" tIns="82800" bIns="82800">
            <a:spAutoFit/>
          </a:bodyPr>
          <a:lstStyle/>
          <a:p>
            <a:r>
              <a:rPr lang="fr-FR" sz="2000" b="1">
                <a:cs typeface="Arial" charset="0"/>
              </a:rPr>
              <a:t>Hypothèse « diamétrale » </a:t>
            </a:r>
            <a:r>
              <a:rPr lang="fr-FR" sz="2000">
                <a:cs typeface="Arial" charset="0"/>
              </a:rPr>
              <a:t>Zurich / Mulhouse / Strasbourg / Nantes (avec TGV EE)</a:t>
            </a:r>
          </a:p>
          <a:p>
            <a:r>
              <a:rPr lang="fr-FR" sz="2000" u="sng">
                <a:cs typeface="Arial" charset="0"/>
              </a:rPr>
              <a:t>Temps : 5h33</a:t>
            </a:r>
          </a:p>
        </p:txBody>
      </p:sp>
      <p:sp>
        <p:nvSpPr>
          <p:cNvPr id="12" name="Text Box 10"/>
          <p:cNvSpPr txBox="1">
            <a:spLocks noChangeArrowheads="1"/>
          </p:cNvSpPr>
          <p:nvPr/>
        </p:nvSpPr>
        <p:spPr bwMode="auto">
          <a:xfrm>
            <a:off x="827088" y="1317625"/>
            <a:ext cx="7215187" cy="598488"/>
          </a:xfrm>
          <a:prstGeom prst="rect">
            <a:avLst/>
          </a:prstGeom>
          <a:solidFill>
            <a:schemeClr val="bg1">
              <a:alpha val="50000"/>
            </a:schemeClr>
          </a:solidFill>
          <a:ln w="9525">
            <a:noFill/>
            <a:miter lim="800000"/>
            <a:headEnd/>
            <a:tailEnd/>
          </a:ln>
          <a:effectLst/>
        </p:spPr>
        <p:txBody>
          <a:bodyPr lIns="198000" tIns="82800" bIns="82800">
            <a:spAutoFit/>
          </a:bodyPr>
          <a:lstStyle/>
          <a:p>
            <a:pPr>
              <a:defRPr/>
            </a:pPr>
            <a:r>
              <a:rPr lang="fr-FR" sz="2800" b="1" dirty="0">
                <a:latin typeface="+mj-lt"/>
              </a:rPr>
              <a:t>L’enjeu des dessertes </a:t>
            </a:r>
            <a:r>
              <a:rPr lang="fr-FR" sz="2800" b="1" dirty="0"/>
              <a:t>TGV </a:t>
            </a:r>
            <a:r>
              <a:rPr lang="fr-FR" sz="2800" b="1" dirty="0">
                <a:latin typeface="+mj-lt"/>
              </a:rPr>
              <a:t>(suite)</a:t>
            </a:r>
            <a:endParaRPr lang="fr-FR" sz="2800" u="sng" dirty="0">
              <a:latin typeface="+mj-lt"/>
            </a:endParaRPr>
          </a:p>
        </p:txBody>
      </p:sp>
      <p:cxnSp>
        <p:nvCxnSpPr>
          <p:cNvPr id="8" name="Connecteur droit avec flèche 7"/>
          <p:cNvCxnSpPr/>
          <p:nvPr/>
        </p:nvCxnSpPr>
        <p:spPr>
          <a:xfrm>
            <a:off x="179388" y="1627188"/>
            <a:ext cx="647700" cy="1587"/>
          </a:xfrm>
          <a:prstGeom prst="straightConnector1">
            <a:avLst/>
          </a:prstGeom>
          <a:ln w="762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32777"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20</a:t>
            </a:r>
          </a:p>
        </p:txBody>
      </p:sp>
      <p:sp>
        <p:nvSpPr>
          <p:cNvPr id="32778" name="Text Box 10"/>
          <p:cNvSpPr txBox="1">
            <a:spLocks noChangeArrowheads="1"/>
          </p:cNvSpPr>
          <p:nvPr/>
        </p:nvSpPr>
        <p:spPr bwMode="auto">
          <a:xfrm>
            <a:off x="0" y="2349500"/>
            <a:ext cx="900113" cy="320675"/>
          </a:xfrm>
          <a:prstGeom prst="rect">
            <a:avLst/>
          </a:prstGeom>
          <a:solidFill>
            <a:schemeClr val="bg1">
              <a:alpha val="50195"/>
            </a:schemeClr>
          </a:solidFill>
          <a:ln w="9525">
            <a:noFill/>
            <a:miter lim="800000"/>
            <a:headEnd/>
            <a:tailEnd/>
          </a:ln>
        </p:spPr>
        <p:txBody>
          <a:bodyPr lIns="198000" tIns="82800" bIns="82800">
            <a:spAutoFit/>
          </a:bodyPr>
          <a:lstStyle/>
          <a:p>
            <a:r>
              <a:rPr lang="fr-FR" sz="1000" b="1">
                <a:cs typeface="Arial" charset="0"/>
              </a:rPr>
              <a:t>Nantes</a:t>
            </a:r>
            <a:endParaRPr lang="fr-FR" sz="1000" u="sng">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0" y="115888"/>
            <a:ext cx="9144000" cy="523875"/>
          </a:xfrm>
          <a:prstGeom prst="rect">
            <a:avLst/>
          </a:prstGeom>
          <a:noFill/>
          <a:ln w="9525">
            <a:noFill/>
            <a:miter lim="800000"/>
            <a:headEnd/>
            <a:tailEnd/>
          </a:ln>
        </p:spPr>
        <p:txBody>
          <a:bodyPr>
            <a:spAutoFit/>
          </a:bodyPr>
          <a:lstStyle/>
          <a:p>
            <a:pPr>
              <a:spcBef>
                <a:spcPct val="50000"/>
              </a:spcBef>
            </a:pPr>
            <a:r>
              <a:rPr lang="fr-FR" sz="2800" b="1">
                <a:solidFill>
                  <a:srgbClr val="C00000"/>
                </a:solidFill>
                <a:latin typeface="Helvetica Compressed" pitchFamily="34" charset="0"/>
              </a:rPr>
              <a:t>7. CONCLUSION / ENJEUX (4/7)</a:t>
            </a:r>
          </a:p>
        </p:txBody>
      </p:sp>
      <p:sp>
        <p:nvSpPr>
          <p:cNvPr id="4" name="Text Box 10"/>
          <p:cNvSpPr txBox="1">
            <a:spLocks noChangeArrowheads="1"/>
          </p:cNvSpPr>
          <p:nvPr/>
        </p:nvSpPr>
        <p:spPr bwMode="auto">
          <a:xfrm>
            <a:off x="0" y="5000625"/>
            <a:ext cx="8715375" cy="782638"/>
          </a:xfrm>
          <a:prstGeom prst="rect">
            <a:avLst/>
          </a:prstGeom>
          <a:solidFill>
            <a:schemeClr val="bg1">
              <a:alpha val="50000"/>
            </a:schemeClr>
          </a:solidFill>
          <a:ln w="9525">
            <a:noFill/>
            <a:miter lim="800000"/>
            <a:headEnd/>
            <a:tailEnd/>
          </a:ln>
          <a:effectLst/>
        </p:spPr>
        <p:txBody>
          <a:bodyPr lIns="198000" tIns="82800" bIns="82800">
            <a:spAutoFit/>
          </a:bodyPr>
          <a:lstStyle/>
          <a:p>
            <a:pPr marL="266700" indent="-266700">
              <a:spcBef>
                <a:spcPct val="50000"/>
              </a:spcBef>
              <a:buFont typeface="Wingdings" pitchFamily="2" charset="2"/>
              <a:buChar char="Ø"/>
              <a:defRPr/>
            </a:pPr>
            <a:r>
              <a:rPr lang="fr-FR" sz="2000" b="1" dirty="0">
                <a:latin typeface="+mn-lt"/>
              </a:rPr>
              <a:t>Les dessertes ferroviaires représentent un enjeu au même titre que l’infrastructure, pour la réduction des temps de parcours</a:t>
            </a:r>
          </a:p>
        </p:txBody>
      </p:sp>
      <p:pic>
        <p:nvPicPr>
          <p:cNvPr id="33796" name="Picture 2"/>
          <p:cNvPicPr>
            <a:picLocks noChangeAspect="1" noChangeArrowheads="1"/>
          </p:cNvPicPr>
          <p:nvPr/>
        </p:nvPicPr>
        <p:blipFill>
          <a:blip r:embed="rId3" cstate="print"/>
          <a:srcRect/>
          <a:stretch>
            <a:fillRect/>
          </a:stretch>
        </p:blipFill>
        <p:spPr bwMode="auto">
          <a:xfrm>
            <a:off x="142875" y="2786063"/>
            <a:ext cx="4929188" cy="1731962"/>
          </a:xfrm>
          <a:prstGeom prst="rect">
            <a:avLst/>
          </a:prstGeom>
          <a:noFill/>
          <a:ln w="9525">
            <a:noFill/>
            <a:miter lim="800000"/>
            <a:headEnd/>
            <a:tailEnd/>
          </a:ln>
        </p:spPr>
      </p:pic>
      <p:sp>
        <p:nvSpPr>
          <p:cNvPr id="33797" name="Text Box 10"/>
          <p:cNvSpPr txBox="1">
            <a:spLocks noChangeArrowheads="1"/>
          </p:cNvSpPr>
          <p:nvPr/>
        </p:nvSpPr>
        <p:spPr bwMode="auto">
          <a:xfrm>
            <a:off x="5572125" y="2857500"/>
            <a:ext cx="3143250" cy="1706563"/>
          </a:xfrm>
          <a:prstGeom prst="rect">
            <a:avLst/>
          </a:prstGeom>
          <a:solidFill>
            <a:schemeClr val="bg1">
              <a:alpha val="50195"/>
            </a:schemeClr>
          </a:solidFill>
          <a:ln w="9525">
            <a:noFill/>
            <a:miter lim="800000"/>
            <a:headEnd/>
            <a:tailEnd/>
          </a:ln>
        </p:spPr>
        <p:txBody>
          <a:bodyPr lIns="198000" tIns="82800" bIns="82800">
            <a:spAutoFit/>
          </a:bodyPr>
          <a:lstStyle/>
          <a:p>
            <a:r>
              <a:rPr lang="fr-FR" sz="2000" b="1">
                <a:cs typeface="Arial" charset="0"/>
              </a:rPr>
              <a:t>Hypothèse « diamétrale » </a:t>
            </a:r>
            <a:r>
              <a:rPr lang="fr-FR" sz="2000">
                <a:cs typeface="Arial" charset="0"/>
              </a:rPr>
              <a:t>Zurich / Mulhouse / Nantes </a:t>
            </a:r>
          </a:p>
          <a:p>
            <a:r>
              <a:rPr lang="fr-FR" sz="2000">
                <a:cs typeface="Arial" charset="0"/>
              </a:rPr>
              <a:t>(avec TGV RR)</a:t>
            </a:r>
          </a:p>
          <a:p>
            <a:r>
              <a:rPr lang="fr-FR" sz="2000" u="sng">
                <a:cs typeface="Arial" charset="0"/>
              </a:rPr>
              <a:t>Temps : 5h02</a:t>
            </a:r>
          </a:p>
        </p:txBody>
      </p:sp>
      <p:sp>
        <p:nvSpPr>
          <p:cNvPr id="8" name="Text Box 10"/>
          <p:cNvSpPr txBox="1">
            <a:spLocks noChangeArrowheads="1"/>
          </p:cNvSpPr>
          <p:nvPr/>
        </p:nvSpPr>
        <p:spPr bwMode="auto">
          <a:xfrm>
            <a:off x="827088" y="1773238"/>
            <a:ext cx="7215187" cy="598487"/>
          </a:xfrm>
          <a:prstGeom prst="rect">
            <a:avLst/>
          </a:prstGeom>
          <a:solidFill>
            <a:schemeClr val="bg1">
              <a:alpha val="50000"/>
            </a:schemeClr>
          </a:solidFill>
          <a:ln w="9525">
            <a:noFill/>
            <a:miter lim="800000"/>
            <a:headEnd/>
            <a:tailEnd/>
          </a:ln>
          <a:effectLst/>
        </p:spPr>
        <p:txBody>
          <a:bodyPr lIns="198000" tIns="82800" bIns="82800">
            <a:spAutoFit/>
          </a:bodyPr>
          <a:lstStyle/>
          <a:p>
            <a:pPr>
              <a:defRPr/>
            </a:pPr>
            <a:r>
              <a:rPr lang="fr-FR" sz="2800" b="1" dirty="0">
                <a:latin typeface="+mj-lt"/>
              </a:rPr>
              <a:t>L’enjeu des dessertes ferroviaires (suite et fin)</a:t>
            </a:r>
            <a:endParaRPr lang="fr-FR" sz="2800" u="sng" dirty="0">
              <a:latin typeface="+mj-lt"/>
            </a:endParaRPr>
          </a:p>
        </p:txBody>
      </p:sp>
      <p:cxnSp>
        <p:nvCxnSpPr>
          <p:cNvPr id="9" name="Connecteur droit avec flèche 8"/>
          <p:cNvCxnSpPr/>
          <p:nvPr/>
        </p:nvCxnSpPr>
        <p:spPr>
          <a:xfrm>
            <a:off x="179388" y="2133600"/>
            <a:ext cx="647700" cy="1588"/>
          </a:xfrm>
          <a:prstGeom prst="straightConnector1">
            <a:avLst/>
          </a:prstGeom>
          <a:ln w="762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33800"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21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0" y="188913"/>
            <a:ext cx="9144000" cy="523875"/>
          </a:xfrm>
          <a:prstGeom prst="rect">
            <a:avLst/>
          </a:prstGeom>
          <a:noFill/>
          <a:ln w="9525">
            <a:noFill/>
            <a:miter lim="800000"/>
            <a:headEnd/>
            <a:tailEnd/>
          </a:ln>
        </p:spPr>
        <p:txBody>
          <a:bodyPr>
            <a:spAutoFit/>
          </a:bodyPr>
          <a:lstStyle/>
          <a:p>
            <a:pPr>
              <a:spcBef>
                <a:spcPct val="50000"/>
              </a:spcBef>
            </a:pPr>
            <a:r>
              <a:rPr lang="fr-FR" sz="2800" b="1">
                <a:solidFill>
                  <a:srgbClr val="C00000"/>
                </a:solidFill>
                <a:latin typeface="Helvetica Compressed" pitchFamily="34" charset="0"/>
              </a:rPr>
              <a:t>7. CONCLUSION / ENJEUX (5/7)</a:t>
            </a:r>
          </a:p>
        </p:txBody>
      </p:sp>
      <p:sp>
        <p:nvSpPr>
          <p:cNvPr id="4" name="Text Box 10"/>
          <p:cNvSpPr txBox="1">
            <a:spLocks noChangeArrowheads="1"/>
          </p:cNvSpPr>
          <p:nvPr/>
        </p:nvSpPr>
        <p:spPr bwMode="auto">
          <a:xfrm>
            <a:off x="971550" y="1174750"/>
            <a:ext cx="8137525" cy="596900"/>
          </a:xfrm>
          <a:prstGeom prst="rect">
            <a:avLst/>
          </a:prstGeom>
          <a:solidFill>
            <a:schemeClr val="bg1">
              <a:alpha val="50000"/>
            </a:schemeClr>
          </a:solidFill>
          <a:ln w="9525">
            <a:noFill/>
            <a:miter lim="800000"/>
            <a:headEnd/>
            <a:tailEnd/>
          </a:ln>
          <a:effectLst/>
        </p:spPr>
        <p:txBody>
          <a:bodyPr lIns="198000" tIns="82800" bIns="82800">
            <a:spAutoFit/>
          </a:bodyPr>
          <a:lstStyle/>
          <a:p>
            <a:pPr marL="266700" indent="-266700">
              <a:spcBef>
                <a:spcPct val="50000"/>
              </a:spcBef>
              <a:defRPr/>
            </a:pPr>
            <a:r>
              <a:rPr lang="fr-FR" sz="2800" b="1" dirty="0">
                <a:latin typeface="+mj-lt"/>
              </a:rPr>
              <a:t>L’enjeu de la complémentarité ferroviaire / aérien </a:t>
            </a:r>
          </a:p>
        </p:txBody>
      </p:sp>
      <p:pic>
        <p:nvPicPr>
          <p:cNvPr id="34820" name="Picture 1"/>
          <p:cNvPicPr>
            <a:picLocks noChangeAspect="1" noChangeArrowheads="1"/>
          </p:cNvPicPr>
          <p:nvPr/>
        </p:nvPicPr>
        <p:blipFill>
          <a:blip r:embed="rId3" cstate="print"/>
          <a:srcRect t="52591" r="6816"/>
          <a:stretch>
            <a:fillRect/>
          </a:stretch>
        </p:blipFill>
        <p:spPr bwMode="auto">
          <a:xfrm>
            <a:off x="5003800" y="3213100"/>
            <a:ext cx="4105275" cy="2087563"/>
          </a:xfrm>
          <a:prstGeom prst="rect">
            <a:avLst/>
          </a:prstGeom>
          <a:noFill/>
          <a:ln w="9525">
            <a:noFill/>
            <a:miter lim="800000"/>
            <a:headEnd/>
            <a:tailEnd/>
          </a:ln>
        </p:spPr>
      </p:pic>
      <p:sp>
        <p:nvSpPr>
          <p:cNvPr id="6" name="Text Box 10"/>
          <p:cNvSpPr txBox="1">
            <a:spLocks noChangeArrowheads="1"/>
          </p:cNvSpPr>
          <p:nvPr/>
        </p:nvSpPr>
        <p:spPr bwMode="auto">
          <a:xfrm>
            <a:off x="971550" y="1773238"/>
            <a:ext cx="5003800" cy="474662"/>
          </a:xfrm>
          <a:prstGeom prst="rect">
            <a:avLst/>
          </a:prstGeom>
          <a:solidFill>
            <a:schemeClr val="bg1">
              <a:alpha val="50000"/>
            </a:schemeClr>
          </a:solidFill>
          <a:ln w="9525">
            <a:noFill/>
            <a:miter lim="800000"/>
            <a:headEnd/>
            <a:tailEnd/>
          </a:ln>
          <a:effectLst/>
        </p:spPr>
        <p:txBody>
          <a:bodyPr lIns="198000" tIns="82800" bIns="82800">
            <a:spAutoFit/>
          </a:bodyPr>
          <a:lstStyle/>
          <a:p>
            <a:pPr>
              <a:defRPr/>
            </a:pPr>
            <a:r>
              <a:rPr lang="fr-FR" sz="2000" b="1" u="sng" dirty="0">
                <a:latin typeface="+mj-lt"/>
              </a:rPr>
              <a:t>L’aéroport  Charles de Gaule à Paris </a:t>
            </a:r>
            <a:endParaRPr lang="fr-FR" sz="2000" u="sng" dirty="0">
              <a:latin typeface="+mj-lt"/>
            </a:endParaRPr>
          </a:p>
        </p:txBody>
      </p:sp>
      <p:sp>
        <p:nvSpPr>
          <p:cNvPr id="7" name="Text Box 10"/>
          <p:cNvSpPr txBox="1">
            <a:spLocks noChangeArrowheads="1"/>
          </p:cNvSpPr>
          <p:nvPr/>
        </p:nvSpPr>
        <p:spPr bwMode="auto">
          <a:xfrm>
            <a:off x="971550" y="2306638"/>
            <a:ext cx="3143250" cy="474662"/>
          </a:xfrm>
          <a:prstGeom prst="rect">
            <a:avLst/>
          </a:prstGeom>
          <a:solidFill>
            <a:schemeClr val="bg1">
              <a:alpha val="50000"/>
            </a:schemeClr>
          </a:solidFill>
          <a:ln w="9525">
            <a:noFill/>
            <a:miter lim="800000"/>
            <a:headEnd/>
            <a:tailEnd/>
          </a:ln>
          <a:effectLst/>
        </p:spPr>
        <p:txBody>
          <a:bodyPr lIns="198000" tIns="82800" bIns="82800">
            <a:spAutoFit/>
          </a:bodyPr>
          <a:lstStyle/>
          <a:p>
            <a:pPr marL="358775" indent="-358775">
              <a:buFont typeface="Wingdings" pitchFamily="2" charset="2"/>
              <a:buChar char="Ø"/>
              <a:defRPr/>
            </a:pPr>
            <a:r>
              <a:rPr lang="fr-FR" sz="2000" b="1" dirty="0">
                <a:latin typeface="+mj-lt"/>
              </a:rPr>
              <a:t>Situation en 2008</a:t>
            </a:r>
            <a:endParaRPr lang="fr-FR" sz="2000" u="sng" dirty="0">
              <a:latin typeface="+mj-lt"/>
            </a:endParaRPr>
          </a:p>
        </p:txBody>
      </p:sp>
      <p:sp>
        <p:nvSpPr>
          <p:cNvPr id="8" name="Text Box 10"/>
          <p:cNvSpPr txBox="1">
            <a:spLocks noChangeArrowheads="1"/>
          </p:cNvSpPr>
          <p:nvPr/>
        </p:nvSpPr>
        <p:spPr bwMode="auto">
          <a:xfrm>
            <a:off x="5532438" y="2306638"/>
            <a:ext cx="3143250" cy="474662"/>
          </a:xfrm>
          <a:prstGeom prst="rect">
            <a:avLst/>
          </a:prstGeom>
          <a:solidFill>
            <a:schemeClr val="bg1">
              <a:alpha val="50000"/>
            </a:schemeClr>
          </a:solidFill>
          <a:ln w="9525">
            <a:noFill/>
            <a:miter lim="800000"/>
            <a:headEnd/>
            <a:tailEnd/>
          </a:ln>
          <a:effectLst/>
        </p:spPr>
        <p:txBody>
          <a:bodyPr lIns="198000" tIns="82800" bIns="82800">
            <a:spAutoFit/>
          </a:bodyPr>
          <a:lstStyle/>
          <a:p>
            <a:pPr marL="358775" indent="-358775">
              <a:buFont typeface="Wingdings" pitchFamily="2" charset="2"/>
              <a:buChar char="Ø"/>
              <a:defRPr/>
            </a:pPr>
            <a:r>
              <a:rPr lang="fr-FR" sz="2000" b="1" dirty="0">
                <a:latin typeface="+mj-lt"/>
              </a:rPr>
              <a:t>Situation en 2011</a:t>
            </a:r>
            <a:endParaRPr lang="fr-FR" sz="2000" u="sng" dirty="0">
              <a:latin typeface="+mj-lt"/>
            </a:endParaRPr>
          </a:p>
        </p:txBody>
      </p:sp>
      <p:pic>
        <p:nvPicPr>
          <p:cNvPr id="34824" name="Picture 1"/>
          <p:cNvPicPr>
            <a:picLocks noChangeAspect="1" noChangeArrowheads="1"/>
          </p:cNvPicPr>
          <p:nvPr/>
        </p:nvPicPr>
        <p:blipFill>
          <a:blip r:embed="rId3" cstate="print"/>
          <a:srcRect b="51791"/>
          <a:stretch>
            <a:fillRect/>
          </a:stretch>
        </p:blipFill>
        <p:spPr bwMode="auto">
          <a:xfrm>
            <a:off x="34925" y="3141663"/>
            <a:ext cx="4929188" cy="2374900"/>
          </a:xfrm>
          <a:prstGeom prst="rect">
            <a:avLst/>
          </a:prstGeom>
          <a:noFill/>
          <a:ln w="9525">
            <a:noFill/>
            <a:miter lim="800000"/>
            <a:headEnd/>
            <a:tailEnd/>
          </a:ln>
        </p:spPr>
      </p:pic>
      <p:cxnSp>
        <p:nvCxnSpPr>
          <p:cNvPr id="14" name="Connecteur droit avec flèche 13"/>
          <p:cNvCxnSpPr/>
          <p:nvPr/>
        </p:nvCxnSpPr>
        <p:spPr>
          <a:xfrm>
            <a:off x="250825" y="1484313"/>
            <a:ext cx="647700" cy="1587"/>
          </a:xfrm>
          <a:prstGeom prst="straightConnector1">
            <a:avLst/>
          </a:prstGeom>
          <a:ln w="762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34826"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22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1" descr="aérien attractivité"/>
          <p:cNvPicPr>
            <a:picLocks noChangeAspect="1" noChangeArrowheads="1"/>
          </p:cNvPicPr>
          <p:nvPr/>
        </p:nvPicPr>
        <p:blipFill>
          <a:blip r:embed="rId3" cstate="print"/>
          <a:srcRect/>
          <a:stretch>
            <a:fillRect/>
          </a:stretch>
        </p:blipFill>
        <p:spPr bwMode="auto">
          <a:xfrm>
            <a:off x="0" y="2205038"/>
            <a:ext cx="5160963" cy="4652962"/>
          </a:xfrm>
          <a:prstGeom prst="rect">
            <a:avLst/>
          </a:prstGeom>
          <a:noFill/>
          <a:ln w="9525">
            <a:noFill/>
            <a:miter lim="800000"/>
            <a:headEnd/>
            <a:tailEnd/>
          </a:ln>
        </p:spPr>
      </p:pic>
      <p:sp>
        <p:nvSpPr>
          <p:cNvPr id="35843" name="Text Box 23"/>
          <p:cNvSpPr txBox="1">
            <a:spLocks noChangeArrowheads="1"/>
          </p:cNvSpPr>
          <p:nvPr/>
        </p:nvSpPr>
        <p:spPr bwMode="auto">
          <a:xfrm>
            <a:off x="5292725" y="2492375"/>
            <a:ext cx="3851275" cy="1552575"/>
          </a:xfrm>
          <a:prstGeom prst="rect">
            <a:avLst/>
          </a:prstGeom>
          <a:solidFill>
            <a:schemeClr val="bg1">
              <a:alpha val="50195"/>
            </a:schemeClr>
          </a:solidFill>
          <a:ln w="9525">
            <a:noFill/>
            <a:miter lim="800000"/>
            <a:headEnd/>
            <a:tailEnd/>
          </a:ln>
        </p:spPr>
        <p:txBody>
          <a:bodyPr lIns="198000" tIns="82800" bIns="82800">
            <a:spAutoFit/>
          </a:bodyPr>
          <a:lstStyle/>
          <a:p>
            <a:pPr marL="261938" indent="-261938">
              <a:spcBef>
                <a:spcPct val="50000"/>
              </a:spcBef>
              <a:buFont typeface="Wingdings" pitchFamily="2" charset="2"/>
              <a:buChar char="Ø"/>
            </a:pPr>
            <a:r>
              <a:rPr lang="fr-FR" sz="2000">
                <a:cs typeface="Arial" charset="0"/>
              </a:rPr>
              <a:t>Une proximité avec les principaux aéroports européens.</a:t>
            </a:r>
          </a:p>
          <a:p>
            <a:pPr marL="261938" indent="-261938">
              <a:spcBef>
                <a:spcPct val="50000"/>
              </a:spcBef>
              <a:buFont typeface="Wingdings" pitchFamily="2" charset="2"/>
              <a:buChar char="Ø"/>
            </a:pPr>
            <a:r>
              <a:rPr lang="fr-FR" sz="2000">
                <a:cs typeface="Arial" charset="0"/>
              </a:rPr>
              <a:t> Des aéroports reliés au rail. </a:t>
            </a:r>
          </a:p>
        </p:txBody>
      </p:sp>
      <p:pic>
        <p:nvPicPr>
          <p:cNvPr id="35844" name="Picture 21" descr="gare aeroport zurich"/>
          <p:cNvPicPr>
            <a:picLocks noChangeAspect="1" noChangeArrowheads="1"/>
          </p:cNvPicPr>
          <p:nvPr/>
        </p:nvPicPr>
        <p:blipFill>
          <a:blip r:embed="rId4" cstate="print"/>
          <a:srcRect/>
          <a:stretch>
            <a:fillRect/>
          </a:stretch>
        </p:blipFill>
        <p:spPr bwMode="auto">
          <a:xfrm>
            <a:off x="5195888" y="5084763"/>
            <a:ext cx="3948112" cy="1773237"/>
          </a:xfrm>
          <a:prstGeom prst="rect">
            <a:avLst/>
          </a:prstGeom>
          <a:noFill/>
          <a:ln w="9525">
            <a:noFill/>
            <a:miter lim="800000"/>
            <a:headEnd/>
            <a:tailEnd/>
          </a:ln>
        </p:spPr>
      </p:pic>
      <p:sp>
        <p:nvSpPr>
          <p:cNvPr id="35845" name="Rectangle 5"/>
          <p:cNvSpPr>
            <a:spLocks noChangeArrowheads="1"/>
          </p:cNvSpPr>
          <p:nvPr/>
        </p:nvSpPr>
        <p:spPr bwMode="auto">
          <a:xfrm>
            <a:off x="0" y="188913"/>
            <a:ext cx="9144000" cy="523875"/>
          </a:xfrm>
          <a:prstGeom prst="rect">
            <a:avLst/>
          </a:prstGeom>
          <a:noFill/>
          <a:ln w="9525">
            <a:noFill/>
            <a:miter lim="800000"/>
            <a:headEnd/>
            <a:tailEnd/>
          </a:ln>
        </p:spPr>
        <p:txBody>
          <a:bodyPr>
            <a:spAutoFit/>
          </a:bodyPr>
          <a:lstStyle/>
          <a:p>
            <a:pPr>
              <a:spcBef>
                <a:spcPct val="50000"/>
              </a:spcBef>
            </a:pPr>
            <a:r>
              <a:rPr lang="fr-FR" sz="2800" b="1">
                <a:solidFill>
                  <a:srgbClr val="C00000"/>
                </a:solidFill>
                <a:latin typeface="Helvetica Compressed" pitchFamily="34" charset="0"/>
              </a:rPr>
              <a:t>7. CONCLUSION / ENJEUX (6/7)</a:t>
            </a:r>
          </a:p>
        </p:txBody>
      </p:sp>
      <p:sp>
        <p:nvSpPr>
          <p:cNvPr id="9" name="Text Box 10"/>
          <p:cNvSpPr txBox="1">
            <a:spLocks noChangeArrowheads="1"/>
          </p:cNvSpPr>
          <p:nvPr/>
        </p:nvSpPr>
        <p:spPr bwMode="auto">
          <a:xfrm>
            <a:off x="971550" y="1174750"/>
            <a:ext cx="8137525" cy="596900"/>
          </a:xfrm>
          <a:prstGeom prst="rect">
            <a:avLst/>
          </a:prstGeom>
          <a:solidFill>
            <a:schemeClr val="bg1">
              <a:alpha val="50000"/>
            </a:schemeClr>
          </a:solidFill>
          <a:ln w="9525">
            <a:noFill/>
            <a:miter lim="800000"/>
            <a:headEnd/>
            <a:tailEnd/>
          </a:ln>
          <a:effectLst/>
        </p:spPr>
        <p:txBody>
          <a:bodyPr lIns="198000" tIns="82800" bIns="82800">
            <a:spAutoFit/>
          </a:bodyPr>
          <a:lstStyle/>
          <a:p>
            <a:pPr marL="266700" indent="-266700">
              <a:spcBef>
                <a:spcPct val="50000"/>
              </a:spcBef>
              <a:defRPr/>
            </a:pPr>
            <a:r>
              <a:rPr lang="fr-FR" sz="2800" b="1" dirty="0">
                <a:latin typeface="+mj-lt"/>
              </a:rPr>
              <a:t>L’enjeu de la complémentarité ferroviaire / aérien </a:t>
            </a:r>
          </a:p>
        </p:txBody>
      </p:sp>
      <p:cxnSp>
        <p:nvCxnSpPr>
          <p:cNvPr id="10" name="Connecteur droit avec flèche 9"/>
          <p:cNvCxnSpPr/>
          <p:nvPr/>
        </p:nvCxnSpPr>
        <p:spPr>
          <a:xfrm>
            <a:off x="250825" y="1484313"/>
            <a:ext cx="647700" cy="1587"/>
          </a:xfrm>
          <a:prstGeom prst="straightConnector1">
            <a:avLst/>
          </a:prstGeom>
          <a:ln w="762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35848" name="Rectangle 10"/>
          <p:cNvSpPr>
            <a:spLocks noChangeArrowheads="1"/>
          </p:cNvSpPr>
          <p:nvPr/>
        </p:nvSpPr>
        <p:spPr bwMode="auto">
          <a:xfrm>
            <a:off x="1042988" y="1628775"/>
            <a:ext cx="1108075" cy="461963"/>
          </a:xfrm>
          <a:prstGeom prst="rect">
            <a:avLst/>
          </a:prstGeom>
          <a:noFill/>
          <a:ln w="9525">
            <a:noFill/>
            <a:miter lim="800000"/>
            <a:headEnd/>
            <a:tailEnd/>
          </a:ln>
        </p:spPr>
        <p:txBody>
          <a:bodyPr wrap="none">
            <a:spAutoFit/>
          </a:bodyPr>
          <a:lstStyle/>
          <a:p>
            <a:r>
              <a:rPr lang="fr-FR" sz="2400" b="1"/>
              <a:t>(suite)</a:t>
            </a:r>
            <a:endParaRPr lang="fr-FR" sz="2400" u="sng"/>
          </a:p>
        </p:txBody>
      </p:sp>
      <p:sp>
        <p:nvSpPr>
          <p:cNvPr id="35849"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23</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214313" y="188913"/>
            <a:ext cx="8929687" cy="523875"/>
          </a:xfrm>
          <a:prstGeom prst="rect">
            <a:avLst/>
          </a:prstGeom>
          <a:noFill/>
          <a:ln w="9525">
            <a:noFill/>
            <a:miter lim="800000"/>
            <a:headEnd/>
            <a:tailEnd/>
          </a:ln>
        </p:spPr>
        <p:txBody>
          <a:bodyPr>
            <a:spAutoFit/>
          </a:bodyPr>
          <a:lstStyle/>
          <a:p>
            <a:pPr>
              <a:spcBef>
                <a:spcPct val="50000"/>
              </a:spcBef>
            </a:pPr>
            <a:r>
              <a:rPr lang="fr-FR" sz="2800" b="1">
                <a:solidFill>
                  <a:srgbClr val="C00000"/>
                </a:solidFill>
                <a:latin typeface="Helvetica Compressed" pitchFamily="34" charset="0"/>
              </a:rPr>
              <a:t>7. CONCLUSION / ENJEUX (7/7)</a:t>
            </a:r>
          </a:p>
        </p:txBody>
      </p:sp>
      <p:pic>
        <p:nvPicPr>
          <p:cNvPr id="36867" name="Picture 2"/>
          <p:cNvPicPr>
            <a:picLocks noChangeAspect="1" noChangeArrowheads="1"/>
          </p:cNvPicPr>
          <p:nvPr/>
        </p:nvPicPr>
        <p:blipFill>
          <a:blip r:embed="rId3" cstate="print"/>
          <a:srcRect/>
          <a:stretch>
            <a:fillRect/>
          </a:stretch>
        </p:blipFill>
        <p:spPr bwMode="auto">
          <a:xfrm>
            <a:off x="0" y="2060575"/>
            <a:ext cx="7767638" cy="4797425"/>
          </a:xfrm>
          <a:prstGeom prst="rect">
            <a:avLst/>
          </a:prstGeom>
          <a:noFill/>
          <a:ln w="9525">
            <a:solidFill>
              <a:schemeClr val="tx1"/>
            </a:solidFill>
            <a:miter lim="800000"/>
            <a:headEnd/>
            <a:tailEnd/>
          </a:ln>
        </p:spPr>
      </p:pic>
      <p:sp>
        <p:nvSpPr>
          <p:cNvPr id="36868" name="Text Box 10"/>
          <p:cNvSpPr txBox="1">
            <a:spLocks noChangeArrowheads="1"/>
          </p:cNvSpPr>
          <p:nvPr/>
        </p:nvSpPr>
        <p:spPr bwMode="auto">
          <a:xfrm>
            <a:off x="827088" y="1196975"/>
            <a:ext cx="8785225" cy="904875"/>
          </a:xfrm>
          <a:prstGeom prst="rect">
            <a:avLst/>
          </a:prstGeom>
          <a:solidFill>
            <a:schemeClr val="bg1">
              <a:alpha val="50195"/>
            </a:schemeClr>
          </a:solidFill>
          <a:ln w="9525">
            <a:noFill/>
            <a:miter lim="800000"/>
            <a:headEnd/>
            <a:tailEnd/>
          </a:ln>
        </p:spPr>
        <p:txBody>
          <a:bodyPr lIns="198000" tIns="82800" bIns="82800">
            <a:spAutoFit/>
          </a:bodyPr>
          <a:lstStyle/>
          <a:p>
            <a:pPr>
              <a:spcBef>
                <a:spcPct val="50000"/>
              </a:spcBef>
            </a:pPr>
            <a:r>
              <a:rPr lang="fr-FR" sz="2400" b="1">
                <a:cs typeface="Arial" charset="0"/>
              </a:rPr>
              <a:t>L’enjeu de l’accessibilité aux pôles de correspondances ferroviaires  stratégiques pour Mulhouse</a:t>
            </a:r>
          </a:p>
        </p:txBody>
      </p:sp>
      <p:cxnSp>
        <p:nvCxnSpPr>
          <p:cNvPr id="6" name="Connecteur droit avec flèche 5"/>
          <p:cNvCxnSpPr/>
          <p:nvPr/>
        </p:nvCxnSpPr>
        <p:spPr>
          <a:xfrm>
            <a:off x="179388" y="1484313"/>
            <a:ext cx="647700" cy="1587"/>
          </a:xfrm>
          <a:prstGeom prst="straightConnector1">
            <a:avLst/>
          </a:prstGeom>
          <a:ln w="762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36870"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24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0" y="188913"/>
            <a:ext cx="9144000" cy="519112"/>
          </a:xfrm>
          <a:prstGeom prst="rect">
            <a:avLst/>
          </a:prstGeom>
          <a:noFill/>
          <a:ln w="9525">
            <a:noFill/>
            <a:miter lim="800000"/>
            <a:headEnd/>
            <a:tailEnd/>
          </a:ln>
        </p:spPr>
        <p:txBody>
          <a:bodyPr>
            <a:spAutoFit/>
          </a:bodyPr>
          <a:lstStyle/>
          <a:p>
            <a:pPr algn="ctr"/>
            <a:r>
              <a:rPr lang="fr-FR" sz="2800">
                <a:solidFill>
                  <a:srgbClr val="B01821"/>
                </a:solidFill>
                <a:latin typeface="Helvetica Compressed" pitchFamily="34" charset="0"/>
              </a:rPr>
              <a:t>2. DEROULEMENT DE L’ETUDE… </a:t>
            </a:r>
          </a:p>
        </p:txBody>
      </p:sp>
      <p:sp>
        <p:nvSpPr>
          <p:cNvPr id="15363" name="Titre 1"/>
          <p:cNvSpPr>
            <a:spLocks noGrp="1"/>
          </p:cNvSpPr>
          <p:nvPr>
            <p:ph type="title"/>
          </p:nvPr>
        </p:nvSpPr>
        <p:spPr>
          <a:xfrm>
            <a:off x="250825" y="1052513"/>
            <a:ext cx="7850188" cy="576262"/>
          </a:xfrm>
        </p:spPr>
        <p:txBody>
          <a:bodyPr/>
          <a:lstStyle/>
          <a:p>
            <a:pPr algn="l">
              <a:lnSpc>
                <a:spcPct val="120000"/>
              </a:lnSpc>
            </a:pPr>
            <a:r>
              <a:rPr lang="fr-FR" sz="2000" b="1" smtClean="0">
                <a:cs typeface="Arial" charset="0"/>
              </a:rPr>
              <a:t>… une appropriation et une communication  progressive</a:t>
            </a:r>
          </a:p>
        </p:txBody>
      </p:sp>
      <p:sp>
        <p:nvSpPr>
          <p:cNvPr id="10" name="Titre 1"/>
          <p:cNvSpPr txBox="1">
            <a:spLocks/>
          </p:cNvSpPr>
          <p:nvPr/>
        </p:nvSpPr>
        <p:spPr bwMode="auto">
          <a:xfrm>
            <a:off x="250825" y="1989138"/>
            <a:ext cx="1944688" cy="1079500"/>
          </a:xfrm>
          <a:prstGeom prst="rect">
            <a:avLst/>
          </a:prstGeom>
          <a:solidFill>
            <a:srgbClr val="FFFFCC"/>
          </a:solidFill>
          <a:ln w="9525">
            <a:solidFill>
              <a:schemeClr val="bg1">
                <a:lumMod val="75000"/>
              </a:schemeClr>
            </a:solidFill>
            <a:miter lim="800000"/>
            <a:headEnd/>
            <a:tailEnd/>
          </a:ln>
        </p:spPr>
        <p:txBody>
          <a:bodyPr anchor="ctr"/>
          <a:lstStyle/>
          <a:p>
            <a:pPr eaLnBrk="0" hangingPunct="0">
              <a:lnSpc>
                <a:spcPct val="120000"/>
              </a:lnSpc>
              <a:defRPr/>
            </a:pPr>
            <a:r>
              <a:rPr lang="fr-FR" sz="1400" b="1" dirty="0">
                <a:latin typeface="+mj-lt"/>
                <a:ea typeface="+mj-ea"/>
                <a:cs typeface="Arial" charset="0"/>
              </a:rPr>
              <a:t>Note de cadrage : définition, méthode, </a:t>
            </a:r>
            <a:r>
              <a:rPr lang="fr-FR" sz="1400" b="1" dirty="0" err="1">
                <a:latin typeface="+mj-lt"/>
                <a:ea typeface="+mj-ea"/>
                <a:cs typeface="Arial" charset="0"/>
              </a:rPr>
              <a:t>périmètre</a:t>
            </a:r>
            <a:r>
              <a:rPr lang="fr-FR" sz="1400" b="1" dirty="0">
                <a:latin typeface="+mj-lt"/>
                <a:ea typeface="+mj-ea"/>
                <a:cs typeface="Arial" charset="0"/>
              </a:rPr>
              <a:t> etc. </a:t>
            </a:r>
          </a:p>
        </p:txBody>
      </p:sp>
      <p:sp>
        <p:nvSpPr>
          <p:cNvPr id="12" name="Titre 1"/>
          <p:cNvSpPr txBox="1">
            <a:spLocks/>
          </p:cNvSpPr>
          <p:nvPr/>
        </p:nvSpPr>
        <p:spPr bwMode="auto">
          <a:xfrm>
            <a:off x="3132138" y="1989138"/>
            <a:ext cx="1944687" cy="1079500"/>
          </a:xfrm>
          <a:prstGeom prst="rect">
            <a:avLst/>
          </a:prstGeom>
          <a:solidFill>
            <a:srgbClr val="FFFFCC"/>
          </a:solidFill>
          <a:ln w="9525">
            <a:solidFill>
              <a:schemeClr val="bg1">
                <a:lumMod val="75000"/>
              </a:schemeClr>
            </a:solidFill>
            <a:miter lim="800000"/>
            <a:headEnd/>
            <a:tailEnd/>
          </a:ln>
        </p:spPr>
        <p:txBody>
          <a:bodyPr anchor="ctr"/>
          <a:lstStyle/>
          <a:p>
            <a:pPr eaLnBrk="0" hangingPunct="0">
              <a:lnSpc>
                <a:spcPct val="120000"/>
              </a:lnSpc>
              <a:defRPr/>
            </a:pPr>
            <a:r>
              <a:rPr lang="fr-FR" sz="1400" b="1" dirty="0">
                <a:latin typeface="+mj-lt"/>
                <a:ea typeface="+mj-ea"/>
                <a:cs typeface="Arial" charset="0"/>
              </a:rPr>
              <a:t>Rédaction , appropriation technique des résultats</a:t>
            </a:r>
          </a:p>
        </p:txBody>
      </p:sp>
      <p:cxnSp>
        <p:nvCxnSpPr>
          <p:cNvPr id="13" name="Connecteur droit avec flèche 12"/>
          <p:cNvCxnSpPr/>
          <p:nvPr/>
        </p:nvCxnSpPr>
        <p:spPr>
          <a:xfrm>
            <a:off x="5219700" y="2565400"/>
            <a:ext cx="647700" cy="1588"/>
          </a:xfrm>
          <a:prstGeom prst="straightConnector1">
            <a:avLst/>
          </a:prstGeom>
          <a:ln w="762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4" name="Titre 1"/>
          <p:cNvSpPr txBox="1">
            <a:spLocks/>
          </p:cNvSpPr>
          <p:nvPr/>
        </p:nvSpPr>
        <p:spPr bwMode="auto">
          <a:xfrm>
            <a:off x="5940425" y="1989138"/>
            <a:ext cx="1944688" cy="1079500"/>
          </a:xfrm>
          <a:prstGeom prst="rect">
            <a:avLst/>
          </a:prstGeom>
          <a:solidFill>
            <a:srgbClr val="FFFF00"/>
          </a:solidFill>
          <a:ln w="9525">
            <a:solidFill>
              <a:schemeClr val="bg1">
                <a:lumMod val="75000"/>
              </a:schemeClr>
            </a:solidFill>
            <a:miter lim="800000"/>
            <a:headEnd/>
            <a:tailEnd/>
          </a:ln>
        </p:spPr>
        <p:txBody>
          <a:bodyPr anchor="ctr"/>
          <a:lstStyle/>
          <a:p>
            <a:pPr eaLnBrk="0" hangingPunct="0">
              <a:lnSpc>
                <a:spcPct val="120000"/>
              </a:lnSpc>
              <a:defRPr/>
            </a:pPr>
            <a:r>
              <a:rPr lang="fr-FR" sz="1400" b="1" dirty="0">
                <a:latin typeface="+mj-lt"/>
                <a:ea typeface="+mj-ea"/>
                <a:cs typeface="Arial" charset="0"/>
              </a:rPr>
              <a:t>Présentation  du rapport au Vice-président en charge des transport. </a:t>
            </a:r>
          </a:p>
        </p:txBody>
      </p:sp>
      <p:sp>
        <p:nvSpPr>
          <p:cNvPr id="21" name="Titre 1"/>
          <p:cNvSpPr txBox="1">
            <a:spLocks/>
          </p:cNvSpPr>
          <p:nvPr/>
        </p:nvSpPr>
        <p:spPr bwMode="auto">
          <a:xfrm>
            <a:off x="250825" y="3429000"/>
            <a:ext cx="4826000" cy="1079500"/>
          </a:xfrm>
          <a:prstGeom prst="rect">
            <a:avLst/>
          </a:prstGeom>
          <a:solidFill>
            <a:schemeClr val="accent6">
              <a:lumMod val="20000"/>
              <a:lumOff val="80000"/>
            </a:schemeClr>
          </a:solidFill>
          <a:ln w="9525">
            <a:solidFill>
              <a:schemeClr val="bg1">
                <a:lumMod val="75000"/>
              </a:schemeClr>
            </a:solidFill>
            <a:miter lim="800000"/>
            <a:headEnd/>
            <a:tailEnd/>
          </a:ln>
        </p:spPr>
        <p:txBody>
          <a:bodyPr anchor="ctr"/>
          <a:lstStyle/>
          <a:p>
            <a:pPr eaLnBrk="0" hangingPunct="0">
              <a:lnSpc>
                <a:spcPct val="120000"/>
              </a:lnSpc>
              <a:defRPr/>
            </a:pPr>
            <a:r>
              <a:rPr lang="fr-FR" sz="1400" b="1" dirty="0">
                <a:latin typeface="+mj-lt"/>
                <a:ea typeface="+mj-ea"/>
                <a:cs typeface="Arial" charset="0"/>
              </a:rPr>
              <a:t>Communication </a:t>
            </a:r>
          </a:p>
          <a:p>
            <a:pPr eaLnBrk="0" hangingPunct="0">
              <a:lnSpc>
                <a:spcPct val="120000"/>
              </a:lnSpc>
              <a:defRPr/>
            </a:pPr>
            <a:r>
              <a:rPr lang="fr-FR" sz="1400" b="1" dirty="0">
                <a:latin typeface="+mj-lt"/>
                <a:ea typeface="+mj-ea"/>
                <a:cs typeface="Arial" charset="0"/>
              </a:rPr>
              <a:t>AURM</a:t>
            </a:r>
          </a:p>
        </p:txBody>
      </p:sp>
      <p:cxnSp>
        <p:nvCxnSpPr>
          <p:cNvPr id="27" name="Connecteur en angle 26"/>
          <p:cNvCxnSpPr/>
          <p:nvPr/>
        </p:nvCxnSpPr>
        <p:spPr>
          <a:xfrm>
            <a:off x="5148263" y="3968750"/>
            <a:ext cx="863600" cy="865188"/>
          </a:xfrm>
          <a:prstGeom prst="bentConnector3">
            <a:avLst>
              <a:gd name="adj1" fmla="val 50000"/>
            </a:avLst>
          </a:prstGeom>
          <a:ln w="76200">
            <a:solidFill>
              <a:srgbClr val="C0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2339975" y="2563813"/>
            <a:ext cx="647700" cy="1587"/>
          </a:xfrm>
          <a:prstGeom prst="straightConnector1">
            <a:avLst/>
          </a:prstGeom>
          <a:ln w="762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39" name="Arc 38"/>
          <p:cNvSpPr/>
          <p:nvPr/>
        </p:nvSpPr>
        <p:spPr>
          <a:xfrm rot="2679874">
            <a:off x="5329238" y="2160588"/>
            <a:ext cx="3054350" cy="3257550"/>
          </a:xfrm>
          <a:prstGeom prst="arc">
            <a:avLst/>
          </a:prstGeom>
          <a:ln w="76200">
            <a:solidFill>
              <a:srgbClr val="C000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50" name="Titre 1"/>
          <p:cNvSpPr txBox="1">
            <a:spLocks/>
          </p:cNvSpPr>
          <p:nvPr/>
        </p:nvSpPr>
        <p:spPr bwMode="auto">
          <a:xfrm>
            <a:off x="250825" y="5013325"/>
            <a:ext cx="4826000" cy="1079500"/>
          </a:xfrm>
          <a:prstGeom prst="rect">
            <a:avLst/>
          </a:prstGeom>
          <a:solidFill>
            <a:schemeClr val="accent6">
              <a:lumMod val="60000"/>
              <a:lumOff val="40000"/>
            </a:schemeClr>
          </a:solidFill>
          <a:ln w="9525">
            <a:solidFill>
              <a:schemeClr val="bg1">
                <a:lumMod val="75000"/>
              </a:schemeClr>
            </a:solidFill>
            <a:miter lim="800000"/>
            <a:headEnd/>
            <a:tailEnd/>
          </a:ln>
        </p:spPr>
        <p:txBody>
          <a:bodyPr anchor="ctr"/>
          <a:lstStyle/>
          <a:p>
            <a:pPr eaLnBrk="0" hangingPunct="0">
              <a:lnSpc>
                <a:spcPct val="120000"/>
              </a:lnSpc>
              <a:defRPr/>
            </a:pPr>
            <a:r>
              <a:rPr lang="fr-FR" sz="1400" b="1" dirty="0">
                <a:latin typeface="+mj-lt"/>
                <a:ea typeface="+mj-ea"/>
                <a:cs typeface="Arial" charset="0"/>
              </a:rPr>
              <a:t>Utilité technique :  facilite le positionnement de la m2A par rapport aux dessertes TGV Rhin-Rhône, meilleure connaissance des  enjeux d’accès aux grands territoires. </a:t>
            </a:r>
          </a:p>
        </p:txBody>
      </p:sp>
      <p:pic>
        <p:nvPicPr>
          <p:cNvPr id="15373" name="Picture 5"/>
          <p:cNvPicPr>
            <a:picLocks noChangeAspect="1" noChangeArrowheads="1"/>
          </p:cNvPicPr>
          <p:nvPr/>
        </p:nvPicPr>
        <p:blipFill>
          <a:blip r:embed="rId3" cstate="print"/>
          <a:srcRect/>
          <a:stretch>
            <a:fillRect/>
          </a:stretch>
        </p:blipFill>
        <p:spPr bwMode="auto">
          <a:xfrm>
            <a:off x="3419475" y="3500438"/>
            <a:ext cx="723900" cy="1008062"/>
          </a:xfrm>
          <a:prstGeom prst="rect">
            <a:avLst/>
          </a:prstGeom>
          <a:noFill/>
          <a:ln w="9525">
            <a:noFill/>
            <a:miter lim="800000"/>
            <a:headEnd/>
            <a:tailEnd/>
          </a:ln>
        </p:spPr>
      </p:pic>
      <p:pic>
        <p:nvPicPr>
          <p:cNvPr id="15374" name="Picture 6"/>
          <p:cNvPicPr>
            <a:picLocks noChangeAspect="1" noChangeArrowheads="1"/>
          </p:cNvPicPr>
          <p:nvPr/>
        </p:nvPicPr>
        <p:blipFill>
          <a:blip r:embed="rId4" cstate="print"/>
          <a:srcRect/>
          <a:stretch>
            <a:fillRect/>
          </a:stretch>
        </p:blipFill>
        <p:spPr bwMode="auto">
          <a:xfrm>
            <a:off x="4211638" y="3498850"/>
            <a:ext cx="720725" cy="1009650"/>
          </a:xfrm>
          <a:prstGeom prst="rect">
            <a:avLst/>
          </a:prstGeom>
          <a:noFill/>
          <a:ln w="9525">
            <a:noFill/>
            <a:miter lim="800000"/>
            <a:headEnd/>
            <a:tailEnd/>
          </a:ln>
        </p:spPr>
      </p:pic>
      <p:pic>
        <p:nvPicPr>
          <p:cNvPr id="15375" name="Picture 7"/>
          <p:cNvPicPr>
            <a:picLocks noChangeAspect="1" noChangeArrowheads="1"/>
          </p:cNvPicPr>
          <p:nvPr/>
        </p:nvPicPr>
        <p:blipFill>
          <a:blip r:embed="rId5" cstate="print"/>
          <a:srcRect/>
          <a:stretch>
            <a:fillRect/>
          </a:stretch>
        </p:blipFill>
        <p:spPr bwMode="auto">
          <a:xfrm>
            <a:off x="2027238" y="3500438"/>
            <a:ext cx="1320800" cy="933450"/>
          </a:xfrm>
          <a:prstGeom prst="rect">
            <a:avLst/>
          </a:prstGeom>
          <a:noFill/>
          <a:ln w="9525">
            <a:noFill/>
            <a:miter lim="800000"/>
            <a:headEnd/>
            <a:tailEnd/>
          </a:ln>
        </p:spPr>
      </p:pic>
      <p:cxnSp>
        <p:nvCxnSpPr>
          <p:cNvPr id="22" name="Connecteur en angle 21"/>
          <p:cNvCxnSpPr/>
          <p:nvPr/>
        </p:nvCxnSpPr>
        <p:spPr>
          <a:xfrm flipV="1">
            <a:off x="5149850" y="4868863"/>
            <a:ext cx="862013" cy="684212"/>
          </a:xfrm>
          <a:prstGeom prst="bentConnector3">
            <a:avLst>
              <a:gd name="adj1" fmla="val 50000"/>
            </a:avLst>
          </a:prstGeom>
          <a:ln w="76200">
            <a:solidFill>
              <a:srgbClr val="C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5" name="Titre 1"/>
          <p:cNvSpPr txBox="1">
            <a:spLocks/>
          </p:cNvSpPr>
          <p:nvPr/>
        </p:nvSpPr>
        <p:spPr bwMode="auto">
          <a:xfrm>
            <a:off x="5940425" y="4292600"/>
            <a:ext cx="1944688" cy="1081088"/>
          </a:xfrm>
          <a:prstGeom prst="rect">
            <a:avLst/>
          </a:prstGeom>
          <a:solidFill>
            <a:srgbClr val="FFFF00"/>
          </a:solidFill>
          <a:ln w="9525">
            <a:solidFill>
              <a:schemeClr val="bg1">
                <a:lumMod val="75000"/>
              </a:schemeClr>
            </a:solidFill>
            <a:miter lim="800000"/>
            <a:headEnd/>
            <a:tailEnd/>
          </a:ln>
        </p:spPr>
        <p:txBody>
          <a:bodyPr anchor="ctr"/>
          <a:lstStyle/>
          <a:p>
            <a:pPr eaLnBrk="0" hangingPunct="0">
              <a:lnSpc>
                <a:spcPct val="120000"/>
              </a:lnSpc>
              <a:defRPr/>
            </a:pPr>
            <a:r>
              <a:rPr lang="fr-FR" sz="1400" b="1" dirty="0">
                <a:latin typeface="+mj-lt"/>
                <a:ea typeface="+mj-ea"/>
                <a:cs typeface="Arial" charset="0"/>
              </a:rPr>
              <a:t>Présentation  en commission aménagement m2A + AG AURM</a:t>
            </a:r>
          </a:p>
        </p:txBody>
      </p:sp>
      <p:sp>
        <p:nvSpPr>
          <p:cNvPr id="15378"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49950"/>
            <a:ext cx="9144000" cy="574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387" name="Rectangle 5"/>
          <p:cNvSpPr>
            <a:spLocks noChangeArrowheads="1"/>
          </p:cNvSpPr>
          <p:nvPr/>
        </p:nvSpPr>
        <p:spPr bwMode="auto">
          <a:xfrm>
            <a:off x="0" y="188913"/>
            <a:ext cx="9144000" cy="523875"/>
          </a:xfrm>
          <a:prstGeom prst="rect">
            <a:avLst/>
          </a:prstGeom>
          <a:noFill/>
          <a:ln w="9525">
            <a:noFill/>
            <a:miter lim="800000"/>
            <a:headEnd/>
            <a:tailEnd/>
          </a:ln>
        </p:spPr>
        <p:txBody>
          <a:bodyPr>
            <a:spAutoFit/>
          </a:bodyPr>
          <a:lstStyle/>
          <a:p>
            <a:pPr>
              <a:spcBef>
                <a:spcPct val="50000"/>
              </a:spcBef>
            </a:pPr>
            <a:r>
              <a:rPr lang="fr-FR" sz="2800" b="1">
                <a:solidFill>
                  <a:srgbClr val="C00000"/>
                </a:solidFill>
                <a:latin typeface="Helvetica Compressed" pitchFamily="34" charset="0"/>
              </a:rPr>
              <a:t>3. ACCESSIBILITE ROUTIERE</a:t>
            </a:r>
          </a:p>
        </p:txBody>
      </p:sp>
      <p:sp>
        <p:nvSpPr>
          <p:cNvPr id="13" name="Titre 1"/>
          <p:cNvSpPr txBox="1">
            <a:spLocks/>
          </p:cNvSpPr>
          <p:nvPr/>
        </p:nvSpPr>
        <p:spPr bwMode="auto">
          <a:xfrm>
            <a:off x="0" y="1196975"/>
            <a:ext cx="4356100" cy="719138"/>
          </a:xfrm>
          <a:prstGeom prst="rect">
            <a:avLst/>
          </a:prstGeom>
          <a:noFill/>
          <a:ln w="9525">
            <a:noFill/>
            <a:miter lim="800000"/>
            <a:headEnd/>
            <a:tailEnd/>
          </a:ln>
        </p:spPr>
        <p:txBody>
          <a:bodyPr anchor="ctr"/>
          <a:lstStyle/>
          <a:p>
            <a:pPr>
              <a:spcBef>
                <a:spcPct val="50000"/>
              </a:spcBef>
              <a:defRPr/>
            </a:pPr>
            <a:r>
              <a:rPr lang="fr-FR" sz="2000" b="1" dirty="0">
                <a:latin typeface="+mj-lt"/>
              </a:rPr>
              <a:t>Le réseau autoroutier en 2008</a:t>
            </a:r>
          </a:p>
        </p:txBody>
      </p:sp>
      <p:pic>
        <p:nvPicPr>
          <p:cNvPr id="16389" name="Picture 21" descr="routier"/>
          <p:cNvPicPr>
            <a:picLocks noChangeAspect="1" noChangeArrowheads="1"/>
          </p:cNvPicPr>
          <p:nvPr/>
        </p:nvPicPr>
        <p:blipFill>
          <a:blip r:embed="rId3" cstate="print"/>
          <a:srcRect/>
          <a:stretch>
            <a:fillRect/>
          </a:stretch>
        </p:blipFill>
        <p:spPr bwMode="auto">
          <a:xfrm>
            <a:off x="0" y="2924175"/>
            <a:ext cx="4572000" cy="3910013"/>
          </a:xfrm>
          <a:prstGeom prst="rect">
            <a:avLst/>
          </a:prstGeom>
          <a:noFill/>
          <a:ln w="9525">
            <a:noFill/>
            <a:miter lim="800000"/>
            <a:headEnd/>
            <a:tailEnd/>
          </a:ln>
        </p:spPr>
      </p:pic>
      <p:pic>
        <p:nvPicPr>
          <p:cNvPr id="16390" name="Picture 7"/>
          <p:cNvPicPr>
            <a:picLocks noChangeAspect="1" noChangeArrowheads="1"/>
          </p:cNvPicPr>
          <p:nvPr/>
        </p:nvPicPr>
        <p:blipFill>
          <a:blip r:embed="rId4" cstate="print"/>
          <a:srcRect/>
          <a:stretch>
            <a:fillRect/>
          </a:stretch>
        </p:blipFill>
        <p:spPr bwMode="auto">
          <a:xfrm>
            <a:off x="4716463" y="2851150"/>
            <a:ext cx="4427537" cy="4006850"/>
          </a:xfrm>
          <a:prstGeom prst="rect">
            <a:avLst/>
          </a:prstGeom>
          <a:noFill/>
          <a:ln w="9525">
            <a:noFill/>
            <a:miter lim="800000"/>
            <a:headEnd/>
            <a:tailEnd/>
          </a:ln>
        </p:spPr>
      </p:pic>
      <p:pic>
        <p:nvPicPr>
          <p:cNvPr id="16391" name="Picture 10"/>
          <p:cNvPicPr>
            <a:picLocks noChangeAspect="1" noChangeArrowheads="1"/>
          </p:cNvPicPr>
          <p:nvPr/>
        </p:nvPicPr>
        <p:blipFill>
          <a:blip r:embed="rId5" cstate="print"/>
          <a:srcRect/>
          <a:stretch>
            <a:fillRect/>
          </a:stretch>
        </p:blipFill>
        <p:spPr bwMode="auto">
          <a:xfrm>
            <a:off x="4932363" y="5516563"/>
            <a:ext cx="1008062" cy="1135062"/>
          </a:xfrm>
          <a:prstGeom prst="rect">
            <a:avLst/>
          </a:prstGeom>
          <a:noFill/>
          <a:ln w="9525">
            <a:noFill/>
            <a:miter lim="800000"/>
            <a:headEnd/>
            <a:tailEnd/>
          </a:ln>
        </p:spPr>
      </p:pic>
      <p:sp>
        <p:nvSpPr>
          <p:cNvPr id="10" name="Text Box 24"/>
          <p:cNvSpPr txBox="1">
            <a:spLocks noChangeArrowheads="1"/>
          </p:cNvSpPr>
          <p:nvPr/>
        </p:nvSpPr>
        <p:spPr bwMode="auto">
          <a:xfrm>
            <a:off x="5429250" y="2205038"/>
            <a:ext cx="3463925" cy="598487"/>
          </a:xfrm>
          <a:prstGeom prst="rect">
            <a:avLst/>
          </a:prstGeom>
          <a:solidFill>
            <a:schemeClr val="bg1">
              <a:alpha val="50000"/>
            </a:schemeClr>
          </a:solidFill>
          <a:ln w="9525">
            <a:noFill/>
            <a:miter lim="800000"/>
            <a:headEnd/>
            <a:tailEnd/>
          </a:ln>
          <a:effectLst/>
        </p:spPr>
        <p:txBody>
          <a:bodyPr lIns="198000" tIns="82800" bIns="82800">
            <a:spAutoFit/>
          </a:bodyPr>
          <a:lstStyle/>
          <a:p>
            <a:pPr>
              <a:spcBef>
                <a:spcPct val="50000"/>
              </a:spcBef>
              <a:defRPr/>
            </a:pPr>
            <a:r>
              <a:rPr lang="fr-FR" sz="1400" b="1" dirty="0">
                <a:latin typeface="+mn-lt"/>
              </a:rPr>
              <a:t>Une réduction ponctuelle des temps de parcours à long terme. </a:t>
            </a:r>
          </a:p>
        </p:txBody>
      </p:sp>
      <p:sp>
        <p:nvSpPr>
          <p:cNvPr id="11" name="Text Box 24"/>
          <p:cNvSpPr txBox="1">
            <a:spLocks noChangeArrowheads="1"/>
          </p:cNvSpPr>
          <p:nvPr/>
        </p:nvSpPr>
        <p:spPr bwMode="auto">
          <a:xfrm>
            <a:off x="676275" y="2182813"/>
            <a:ext cx="3463925" cy="598487"/>
          </a:xfrm>
          <a:prstGeom prst="rect">
            <a:avLst/>
          </a:prstGeom>
          <a:solidFill>
            <a:schemeClr val="bg1">
              <a:alpha val="50000"/>
            </a:schemeClr>
          </a:solidFill>
          <a:ln w="9525">
            <a:noFill/>
            <a:miter lim="800000"/>
            <a:headEnd/>
            <a:tailEnd/>
          </a:ln>
          <a:effectLst/>
        </p:spPr>
        <p:txBody>
          <a:bodyPr lIns="198000" tIns="82800" bIns="82800">
            <a:spAutoFit/>
          </a:bodyPr>
          <a:lstStyle/>
          <a:p>
            <a:pPr>
              <a:spcBef>
                <a:spcPct val="50000"/>
              </a:spcBef>
              <a:defRPr/>
            </a:pPr>
            <a:r>
              <a:rPr lang="fr-FR" sz="1400" b="1" dirty="0">
                <a:latin typeface="+mn-lt"/>
              </a:rPr>
              <a:t>Un maillage du réseau routier quasi complet</a:t>
            </a:r>
          </a:p>
        </p:txBody>
      </p:sp>
      <p:cxnSp>
        <p:nvCxnSpPr>
          <p:cNvPr id="14" name="Connecteur droit avec flèche 13"/>
          <p:cNvCxnSpPr/>
          <p:nvPr/>
        </p:nvCxnSpPr>
        <p:spPr>
          <a:xfrm>
            <a:off x="107950" y="2349500"/>
            <a:ext cx="647700" cy="1588"/>
          </a:xfrm>
          <a:prstGeom prst="straightConnector1">
            <a:avLst/>
          </a:prstGeom>
          <a:ln w="7620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4859338" y="2420938"/>
            <a:ext cx="649287" cy="1587"/>
          </a:xfrm>
          <a:prstGeom prst="straightConnector1">
            <a:avLst/>
          </a:prstGeom>
          <a:ln w="762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6396"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0" y="115888"/>
            <a:ext cx="9144000" cy="523875"/>
          </a:xfrm>
          <a:prstGeom prst="rect">
            <a:avLst/>
          </a:prstGeom>
          <a:noFill/>
          <a:ln w="9525">
            <a:noFill/>
            <a:miter lim="800000"/>
            <a:headEnd/>
            <a:tailEnd/>
          </a:ln>
        </p:spPr>
        <p:txBody>
          <a:bodyPr>
            <a:spAutoFit/>
          </a:bodyPr>
          <a:lstStyle/>
          <a:p>
            <a:pPr>
              <a:spcBef>
                <a:spcPct val="50000"/>
              </a:spcBef>
            </a:pPr>
            <a:r>
              <a:rPr lang="fr-FR" sz="2800" b="1">
                <a:solidFill>
                  <a:srgbClr val="C00000"/>
                </a:solidFill>
                <a:latin typeface="Helvetica Compressed" pitchFamily="34" charset="0"/>
              </a:rPr>
              <a:t>4. LIAISON MULHOUSE / EURO-AIRPORT</a:t>
            </a:r>
          </a:p>
        </p:txBody>
      </p:sp>
      <p:pic>
        <p:nvPicPr>
          <p:cNvPr id="17411" name="Picture 21"/>
          <p:cNvPicPr>
            <a:picLocks noChangeAspect="1" noChangeArrowheads="1"/>
          </p:cNvPicPr>
          <p:nvPr/>
        </p:nvPicPr>
        <p:blipFill>
          <a:blip r:embed="rId3" cstate="print"/>
          <a:srcRect/>
          <a:stretch>
            <a:fillRect/>
          </a:stretch>
        </p:blipFill>
        <p:spPr bwMode="auto">
          <a:xfrm>
            <a:off x="107950" y="1598613"/>
            <a:ext cx="3600450" cy="4673600"/>
          </a:xfrm>
          <a:prstGeom prst="rect">
            <a:avLst/>
          </a:prstGeom>
          <a:noFill/>
          <a:ln w="9525">
            <a:noFill/>
            <a:miter lim="800000"/>
            <a:headEnd/>
            <a:tailEnd/>
          </a:ln>
        </p:spPr>
      </p:pic>
      <p:pic>
        <p:nvPicPr>
          <p:cNvPr id="17412" name="Picture 23"/>
          <p:cNvPicPr>
            <a:picLocks noChangeAspect="1" noChangeArrowheads="1"/>
          </p:cNvPicPr>
          <p:nvPr/>
        </p:nvPicPr>
        <p:blipFill>
          <a:blip r:embed="rId4" cstate="print"/>
          <a:srcRect r="10434" b="4897"/>
          <a:stretch>
            <a:fillRect/>
          </a:stretch>
        </p:blipFill>
        <p:spPr bwMode="auto">
          <a:xfrm>
            <a:off x="4211638" y="1393825"/>
            <a:ext cx="3600450" cy="4978400"/>
          </a:xfrm>
          <a:prstGeom prst="rect">
            <a:avLst/>
          </a:prstGeom>
          <a:noFill/>
          <a:ln w="9525">
            <a:noFill/>
            <a:miter lim="800000"/>
            <a:headEnd/>
            <a:tailEnd/>
          </a:ln>
        </p:spPr>
      </p:pic>
      <p:sp>
        <p:nvSpPr>
          <p:cNvPr id="9" name="Titre 1"/>
          <p:cNvSpPr txBox="1">
            <a:spLocks/>
          </p:cNvSpPr>
          <p:nvPr/>
        </p:nvSpPr>
        <p:spPr bwMode="auto">
          <a:xfrm>
            <a:off x="395288" y="1125538"/>
            <a:ext cx="2143125" cy="571500"/>
          </a:xfrm>
          <a:prstGeom prst="rect">
            <a:avLst/>
          </a:prstGeom>
          <a:noFill/>
          <a:ln w="9525">
            <a:noFill/>
            <a:miter lim="800000"/>
            <a:headEnd/>
            <a:tailEnd/>
          </a:ln>
        </p:spPr>
        <p:txBody>
          <a:bodyPr anchor="ctr"/>
          <a:lstStyle/>
          <a:p>
            <a:pPr>
              <a:spcBef>
                <a:spcPct val="50000"/>
              </a:spcBef>
              <a:defRPr/>
            </a:pPr>
            <a:r>
              <a:rPr lang="fr-FR" sz="2000" b="1" dirty="0">
                <a:latin typeface="+mn-lt"/>
              </a:rPr>
              <a:t>Situation 2008</a:t>
            </a:r>
          </a:p>
        </p:txBody>
      </p:sp>
      <p:sp>
        <p:nvSpPr>
          <p:cNvPr id="10" name="Titre 1"/>
          <p:cNvSpPr txBox="1">
            <a:spLocks/>
          </p:cNvSpPr>
          <p:nvPr/>
        </p:nvSpPr>
        <p:spPr bwMode="auto">
          <a:xfrm>
            <a:off x="4140200" y="1125538"/>
            <a:ext cx="2928938" cy="571500"/>
          </a:xfrm>
          <a:prstGeom prst="rect">
            <a:avLst/>
          </a:prstGeom>
          <a:noFill/>
          <a:ln w="9525">
            <a:noFill/>
            <a:miter lim="800000"/>
            <a:headEnd/>
            <a:tailEnd/>
          </a:ln>
        </p:spPr>
        <p:txBody>
          <a:bodyPr anchor="ctr"/>
          <a:lstStyle/>
          <a:p>
            <a:pPr>
              <a:spcBef>
                <a:spcPct val="50000"/>
              </a:spcBef>
              <a:defRPr/>
            </a:pPr>
            <a:r>
              <a:rPr lang="fr-FR" sz="2000" b="1" dirty="0">
                <a:latin typeface="+mn-lt"/>
              </a:rPr>
              <a:t>Situation long terme</a:t>
            </a:r>
          </a:p>
        </p:txBody>
      </p:sp>
      <p:sp>
        <p:nvSpPr>
          <p:cNvPr id="12" name="Text Box 20"/>
          <p:cNvSpPr txBox="1">
            <a:spLocks noChangeArrowheads="1"/>
          </p:cNvSpPr>
          <p:nvPr/>
        </p:nvSpPr>
        <p:spPr bwMode="auto">
          <a:xfrm>
            <a:off x="7308850" y="3789363"/>
            <a:ext cx="1655763" cy="812800"/>
          </a:xfrm>
          <a:prstGeom prst="rect">
            <a:avLst/>
          </a:prstGeom>
          <a:solidFill>
            <a:schemeClr val="bg1">
              <a:alpha val="50000"/>
            </a:schemeClr>
          </a:solidFill>
          <a:ln w="9525">
            <a:noFill/>
            <a:miter lim="800000"/>
            <a:headEnd/>
            <a:tailEnd/>
          </a:ln>
          <a:effectLst/>
        </p:spPr>
        <p:txBody>
          <a:bodyPr lIns="198000" tIns="82800" bIns="82800">
            <a:spAutoFit/>
          </a:bodyPr>
          <a:lstStyle/>
          <a:p>
            <a:pPr>
              <a:spcBef>
                <a:spcPct val="50000"/>
              </a:spcBef>
              <a:defRPr/>
            </a:pPr>
            <a:r>
              <a:rPr lang="fr-FR" sz="1400" b="1" dirty="0">
                <a:latin typeface="+mn-lt"/>
              </a:rPr>
              <a:t>Gain de 15 mn avec une gare à l’Euro-</a:t>
            </a:r>
            <a:r>
              <a:rPr lang="fr-FR" sz="1400" b="1" dirty="0" err="1">
                <a:latin typeface="+mn-lt"/>
              </a:rPr>
              <a:t>Airport</a:t>
            </a:r>
            <a:endParaRPr lang="fr-FR" sz="1400" b="1" dirty="0">
              <a:latin typeface="+mn-lt"/>
            </a:endParaRPr>
          </a:p>
        </p:txBody>
      </p:sp>
      <p:cxnSp>
        <p:nvCxnSpPr>
          <p:cNvPr id="13" name="Connecteur droit avec flèche 12"/>
          <p:cNvCxnSpPr/>
          <p:nvPr/>
        </p:nvCxnSpPr>
        <p:spPr>
          <a:xfrm>
            <a:off x="6804025" y="4005263"/>
            <a:ext cx="649288" cy="1587"/>
          </a:xfrm>
          <a:prstGeom prst="straightConnector1">
            <a:avLst/>
          </a:prstGeom>
          <a:ln w="762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7417"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7358063" y="71438"/>
            <a:ext cx="1857375" cy="584200"/>
          </a:xfrm>
          <a:prstGeom prst="rect">
            <a:avLst/>
          </a:prstGeom>
          <a:noFill/>
          <a:ln w="9525">
            <a:noFill/>
            <a:miter lim="800000"/>
            <a:headEnd/>
            <a:tailEnd/>
          </a:ln>
        </p:spPr>
        <p:txBody>
          <a:bodyPr>
            <a:spAutoFit/>
          </a:bodyPr>
          <a:lstStyle/>
          <a:p>
            <a:pPr>
              <a:spcBef>
                <a:spcPct val="50000"/>
              </a:spcBef>
            </a:pPr>
            <a:r>
              <a:rPr lang="fr-FR" sz="1600" b="1">
                <a:solidFill>
                  <a:srgbClr val="C00000"/>
                </a:solidFill>
                <a:latin typeface="Helvetica Compressed" pitchFamily="34" charset="0"/>
              </a:rPr>
              <a:t>5. ACCESSIBILITE FERROVIAIRE (1/9) </a:t>
            </a:r>
          </a:p>
        </p:txBody>
      </p:sp>
      <p:sp>
        <p:nvSpPr>
          <p:cNvPr id="6" name="Rectangle 5"/>
          <p:cNvSpPr/>
          <p:nvPr/>
        </p:nvSpPr>
        <p:spPr>
          <a:xfrm>
            <a:off x="7215188" y="714375"/>
            <a:ext cx="1857375"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6"/>
          <p:cNvSpPr/>
          <p:nvPr/>
        </p:nvSpPr>
        <p:spPr>
          <a:xfrm>
            <a:off x="7286625" y="5715000"/>
            <a:ext cx="1857375" cy="1071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Text Box 23"/>
          <p:cNvSpPr txBox="1">
            <a:spLocks noChangeArrowheads="1"/>
          </p:cNvSpPr>
          <p:nvPr/>
        </p:nvSpPr>
        <p:spPr bwMode="auto">
          <a:xfrm>
            <a:off x="7215188" y="6059488"/>
            <a:ext cx="1928812" cy="798512"/>
          </a:xfrm>
          <a:prstGeom prst="rect">
            <a:avLst/>
          </a:prstGeom>
          <a:solidFill>
            <a:schemeClr val="bg1">
              <a:alpha val="50000"/>
            </a:schemeClr>
          </a:solidFill>
          <a:ln w="9525">
            <a:noFill/>
            <a:miter lim="800000"/>
            <a:headEnd/>
            <a:tailEnd/>
          </a:ln>
          <a:effectLst/>
        </p:spPr>
        <p:txBody>
          <a:bodyPr lIns="198000" tIns="82800" bIns="82800">
            <a:spAutoFit/>
          </a:bodyPr>
          <a:lstStyle/>
          <a:p>
            <a:pPr>
              <a:spcBef>
                <a:spcPct val="50000"/>
              </a:spcBef>
              <a:defRPr/>
            </a:pPr>
            <a:r>
              <a:rPr lang="fr-FR" sz="2000" b="1" dirty="0">
                <a:solidFill>
                  <a:schemeClr val="bg1">
                    <a:lumMod val="65000"/>
                  </a:schemeClr>
                </a:solidFill>
                <a:latin typeface="+mn-lt"/>
              </a:rPr>
              <a:t>Infrastructures: </a:t>
            </a:r>
          </a:p>
          <a:p>
            <a:pPr>
              <a:spcBef>
                <a:spcPct val="50000"/>
              </a:spcBef>
              <a:defRPr/>
            </a:pPr>
            <a:r>
              <a:rPr lang="fr-FR" sz="1400" b="1" dirty="0">
                <a:solidFill>
                  <a:schemeClr val="bg1">
                    <a:lumMod val="65000"/>
                  </a:schemeClr>
                </a:solidFill>
                <a:latin typeface="+mn-lt"/>
              </a:rPr>
              <a:t>Situation 2008</a:t>
            </a:r>
          </a:p>
        </p:txBody>
      </p:sp>
      <p:pic>
        <p:nvPicPr>
          <p:cNvPr id="18438" name="Picture 8" descr="2008"/>
          <p:cNvPicPr>
            <a:picLocks noChangeAspect="1" noChangeArrowheads="1"/>
          </p:cNvPicPr>
          <p:nvPr/>
        </p:nvPicPr>
        <p:blipFill>
          <a:blip r:embed="rId3" cstate="print"/>
          <a:srcRect/>
          <a:stretch>
            <a:fillRect/>
          </a:stretch>
        </p:blipFill>
        <p:spPr bwMode="auto">
          <a:xfrm>
            <a:off x="0" y="0"/>
            <a:ext cx="7270750" cy="6858000"/>
          </a:xfrm>
          <a:prstGeom prst="rect">
            <a:avLst/>
          </a:prstGeom>
          <a:noFill/>
          <a:ln w="9525">
            <a:noFill/>
            <a:miter lim="800000"/>
            <a:headEnd/>
            <a:tailEnd/>
          </a:ln>
        </p:spPr>
      </p:pic>
      <p:sp>
        <p:nvSpPr>
          <p:cNvPr id="8" name="Forme libre 7"/>
          <p:cNvSpPr/>
          <p:nvPr/>
        </p:nvSpPr>
        <p:spPr>
          <a:xfrm>
            <a:off x="4305300" y="2940050"/>
            <a:ext cx="104775" cy="415925"/>
          </a:xfrm>
          <a:custGeom>
            <a:avLst/>
            <a:gdLst>
              <a:gd name="connsiteX0" fmla="*/ 0 w 104172"/>
              <a:gd name="connsiteY0" fmla="*/ 416688 h 416688"/>
              <a:gd name="connsiteX1" fmla="*/ 104172 w 104172"/>
              <a:gd name="connsiteY1" fmla="*/ 0 h 416688"/>
            </a:gdLst>
            <a:ahLst/>
            <a:cxnLst>
              <a:cxn ang="0">
                <a:pos x="connsiteX0" y="connsiteY0"/>
              </a:cxn>
              <a:cxn ang="0">
                <a:pos x="connsiteX1" y="connsiteY1"/>
              </a:cxn>
            </a:cxnLst>
            <a:rect l="l" t="t" r="r" b="b"/>
            <a:pathLst>
              <a:path w="104172" h="416688">
                <a:moveTo>
                  <a:pt x="0" y="416688"/>
                </a:moveTo>
                <a:lnTo>
                  <a:pt x="104172" y="0"/>
                </a:lnTo>
              </a:path>
            </a:pathLst>
          </a:cu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1" name="Forme libre 10"/>
          <p:cNvSpPr/>
          <p:nvPr/>
        </p:nvSpPr>
        <p:spPr>
          <a:xfrm>
            <a:off x="4676775" y="2438400"/>
            <a:ext cx="38100" cy="285750"/>
          </a:xfrm>
          <a:custGeom>
            <a:avLst/>
            <a:gdLst>
              <a:gd name="connsiteX0" fmla="*/ 0 w 38100"/>
              <a:gd name="connsiteY0" fmla="*/ 285750 h 285750"/>
              <a:gd name="connsiteX1" fmla="*/ 38100 w 38100"/>
              <a:gd name="connsiteY1" fmla="*/ 0 h 285750"/>
            </a:gdLst>
            <a:ahLst/>
            <a:cxnLst>
              <a:cxn ang="0">
                <a:pos x="connsiteX0" y="connsiteY0"/>
              </a:cxn>
              <a:cxn ang="0">
                <a:pos x="connsiteX1" y="connsiteY1"/>
              </a:cxn>
            </a:cxnLst>
            <a:rect l="l" t="t" r="r" b="b"/>
            <a:pathLst>
              <a:path w="38100" h="285750">
                <a:moveTo>
                  <a:pt x="0" y="285750"/>
                </a:moveTo>
                <a:lnTo>
                  <a:pt x="38100" y="0"/>
                </a:lnTo>
              </a:path>
            </a:pathLst>
          </a:cu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2" name="Forme libre 11"/>
          <p:cNvSpPr/>
          <p:nvPr/>
        </p:nvSpPr>
        <p:spPr>
          <a:xfrm rot="874922">
            <a:off x="4429125" y="2874963"/>
            <a:ext cx="142875" cy="47625"/>
          </a:xfrm>
          <a:custGeom>
            <a:avLst/>
            <a:gdLst>
              <a:gd name="connsiteX0" fmla="*/ 0 w 142875"/>
              <a:gd name="connsiteY0" fmla="*/ 47625 h 47625"/>
              <a:gd name="connsiteX1" fmla="*/ 142875 w 142875"/>
              <a:gd name="connsiteY1" fmla="*/ 0 h 47625"/>
            </a:gdLst>
            <a:ahLst/>
            <a:cxnLst>
              <a:cxn ang="0">
                <a:pos x="connsiteX0" y="connsiteY0"/>
              </a:cxn>
              <a:cxn ang="0">
                <a:pos x="connsiteX1" y="connsiteY1"/>
              </a:cxn>
            </a:cxnLst>
            <a:rect l="l" t="t" r="r" b="b"/>
            <a:pathLst>
              <a:path w="142875" h="47625">
                <a:moveTo>
                  <a:pt x="0" y="47625"/>
                </a:moveTo>
                <a:lnTo>
                  <a:pt x="142875" y="0"/>
                </a:lnTo>
              </a:path>
            </a:pathLst>
          </a:custGeom>
          <a:ln w="28575">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3" name="Forme libre 12"/>
          <p:cNvSpPr/>
          <p:nvPr/>
        </p:nvSpPr>
        <p:spPr>
          <a:xfrm rot="3829884">
            <a:off x="4267200" y="3408363"/>
            <a:ext cx="142875" cy="47625"/>
          </a:xfrm>
          <a:custGeom>
            <a:avLst/>
            <a:gdLst>
              <a:gd name="connsiteX0" fmla="*/ 0 w 142875"/>
              <a:gd name="connsiteY0" fmla="*/ 47625 h 47625"/>
              <a:gd name="connsiteX1" fmla="*/ 142875 w 142875"/>
              <a:gd name="connsiteY1" fmla="*/ 0 h 47625"/>
            </a:gdLst>
            <a:ahLst/>
            <a:cxnLst>
              <a:cxn ang="0">
                <a:pos x="connsiteX0" y="connsiteY0"/>
              </a:cxn>
              <a:cxn ang="0">
                <a:pos x="connsiteX1" y="connsiteY1"/>
              </a:cxn>
            </a:cxnLst>
            <a:rect l="l" t="t" r="r" b="b"/>
            <a:pathLst>
              <a:path w="142875" h="47625">
                <a:moveTo>
                  <a:pt x="0" y="47625"/>
                </a:moveTo>
                <a:lnTo>
                  <a:pt x="142875" y="0"/>
                </a:lnTo>
              </a:path>
            </a:pathLst>
          </a:custGeom>
          <a:ln w="28575">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8443"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7429500" y="77788"/>
            <a:ext cx="1857375" cy="584200"/>
          </a:xfrm>
          <a:prstGeom prst="rect">
            <a:avLst/>
          </a:prstGeom>
          <a:noFill/>
          <a:ln w="9525">
            <a:noFill/>
            <a:miter lim="800000"/>
            <a:headEnd/>
            <a:tailEnd/>
          </a:ln>
        </p:spPr>
        <p:txBody>
          <a:bodyPr>
            <a:spAutoFit/>
          </a:bodyPr>
          <a:lstStyle/>
          <a:p>
            <a:pPr>
              <a:spcBef>
                <a:spcPct val="50000"/>
              </a:spcBef>
            </a:pPr>
            <a:r>
              <a:rPr lang="fr-FR" sz="1600" b="1">
                <a:solidFill>
                  <a:srgbClr val="C00000"/>
                </a:solidFill>
                <a:latin typeface="Helvetica Compressed" pitchFamily="34" charset="0"/>
              </a:rPr>
              <a:t>5. ACCESSIBILITE FERROVIAIRE (2/9) </a:t>
            </a:r>
          </a:p>
        </p:txBody>
      </p:sp>
      <p:sp>
        <p:nvSpPr>
          <p:cNvPr id="60" name="Rectangle 59"/>
          <p:cNvSpPr/>
          <p:nvPr/>
        </p:nvSpPr>
        <p:spPr>
          <a:xfrm>
            <a:off x="7286625" y="714375"/>
            <a:ext cx="1857375"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1" name="Rectangle 60"/>
          <p:cNvSpPr/>
          <p:nvPr/>
        </p:nvSpPr>
        <p:spPr>
          <a:xfrm>
            <a:off x="7358063" y="5786438"/>
            <a:ext cx="1785937" cy="1071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2" name="Text Box 23"/>
          <p:cNvSpPr txBox="1">
            <a:spLocks noChangeArrowheads="1"/>
          </p:cNvSpPr>
          <p:nvPr/>
        </p:nvSpPr>
        <p:spPr bwMode="auto">
          <a:xfrm>
            <a:off x="7286625" y="6072188"/>
            <a:ext cx="1928813" cy="798512"/>
          </a:xfrm>
          <a:prstGeom prst="rect">
            <a:avLst/>
          </a:prstGeom>
          <a:solidFill>
            <a:schemeClr val="bg1">
              <a:alpha val="50000"/>
            </a:schemeClr>
          </a:solidFill>
          <a:ln w="9525">
            <a:noFill/>
            <a:miter lim="800000"/>
            <a:headEnd/>
            <a:tailEnd/>
          </a:ln>
          <a:effectLst/>
        </p:spPr>
        <p:txBody>
          <a:bodyPr lIns="198000" tIns="82800" bIns="82800">
            <a:spAutoFit/>
          </a:bodyPr>
          <a:lstStyle/>
          <a:p>
            <a:pPr>
              <a:spcBef>
                <a:spcPct val="50000"/>
              </a:spcBef>
              <a:defRPr/>
            </a:pPr>
            <a:r>
              <a:rPr lang="fr-FR" sz="2000" b="1" dirty="0">
                <a:solidFill>
                  <a:schemeClr val="bg1">
                    <a:lumMod val="65000"/>
                  </a:schemeClr>
                </a:solidFill>
                <a:latin typeface="+mn-lt"/>
              </a:rPr>
              <a:t>Infrastructures: </a:t>
            </a:r>
          </a:p>
          <a:p>
            <a:pPr>
              <a:spcBef>
                <a:spcPct val="50000"/>
              </a:spcBef>
              <a:defRPr/>
            </a:pPr>
            <a:r>
              <a:rPr lang="fr-FR" sz="1400" b="1" dirty="0">
                <a:solidFill>
                  <a:schemeClr val="bg1">
                    <a:lumMod val="65000"/>
                  </a:schemeClr>
                </a:solidFill>
                <a:latin typeface="+mn-lt"/>
              </a:rPr>
              <a:t>Situation 2011</a:t>
            </a:r>
          </a:p>
        </p:txBody>
      </p:sp>
      <p:pic>
        <p:nvPicPr>
          <p:cNvPr id="19462" name="Picture 7" descr="2012"/>
          <p:cNvPicPr>
            <a:picLocks noChangeAspect="1" noChangeArrowheads="1"/>
          </p:cNvPicPr>
          <p:nvPr/>
        </p:nvPicPr>
        <p:blipFill>
          <a:blip r:embed="rId3" cstate="print"/>
          <a:srcRect/>
          <a:stretch>
            <a:fillRect/>
          </a:stretch>
        </p:blipFill>
        <p:spPr bwMode="auto">
          <a:xfrm>
            <a:off x="0" y="0"/>
            <a:ext cx="7316788" cy="6858000"/>
          </a:xfrm>
          <a:prstGeom prst="rect">
            <a:avLst/>
          </a:prstGeom>
          <a:noFill/>
          <a:ln w="9525">
            <a:solidFill>
              <a:schemeClr val="tx1"/>
            </a:solidFill>
            <a:miter lim="800000"/>
            <a:headEnd/>
            <a:tailEnd/>
          </a:ln>
        </p:spPr>
      </p:pic>
      <p:sp>
        <p:nvSpPr>
          <p:cNvPr id="7" name="Forme libre 6"/>
          <p:cNvSpPr/>
          <p:nvPr/>
        </p:nvSpPr>
        <p:spPr>
          <a:xfrm>
            <a:off x="4324350" y="2928938"/>
            <a:ext cx="104775" cy="415925"/>
          </a:xfrm>
          <a:custGeom>
            <a:avLst/>
            <a:gdLst>
              <a:gd name="connsiteX0" fmla="*/ 0 w 104172"/>
              <a:gd name="connsiteY0" fmla="*/ 416688 h 416688"/>
              <a:gd name="connsiteX1" fmla="*/ 104172 w 104172"/>
              <a:gd name="connsiteY1" fmla="*/ 0 h 416688"/>
            </a:gdLst>
            <a:ahLst/>
            <a:cxnLst>
              <a:cxn ang="0">
                <a:pos x="connsiteX0" y="connsiteY0"/>
              </a:cxn>
              <a:cxn ang="0">
                <a:pos x="connsiteX1" y="connsiteY1"/>
              </a:cxn>
            </a:cxnLst>
            <a:rect l="l" t="t" r="r" b="b"/>
            <a:pathLst>
              <a:path w="104172" h="416688">
                <a:moveTo>
                  <a:pt x="0" y="416688"/>
                </a:moveTo>
                <a:lnTo>
                  <a:pt x="104172" y="0"/>
                </a:lnTo>
              </a:path>
            </a:pathLst>
          </a:cu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9" name="Forme libre 8"/>
          <p:cNvSpPr/>
          <p:nvPr/>
        </p:nvSpPr>
        <p:spPr>
          <a:xfrm>
            <a:off x="4714875" y="2428875"/>
            <a:ext cx="38100" cy="285750"/>
          </a:xfrm>
          <a:custGeom>
            <a:avLst/>
            <a:gdLst>
              <a:gd name="connsiteX0" fmla="*/ 0 w 38100"/>
              <a:gd name="connsiteY0" fmla="*/ 285750 h 285750"/>
              <a:gd name="connsiteX1" fmla="*/ 38100 w 38100"/>
              <a:gd name="connsiteY1" fmla="*/ 0 h 285750"/>
            </a:gdLst>
            <a:ahLst/>
            <a:cxnLst>
              <a:cxn ang="0">
                <a:pos x="connsiteX0" y="connsiteY0"/>
              </a:cxn>
              <a:cxn ang="0">
                <a:pos x="connsiteX1" y="connsiteY1"/>
              </a:cxn>
            </a:cxnLst>
            <a:rect l="l" t="t" r="r" b="b"/>
            <a:pathLst>
              <a:path w="38100" h="285750">
                <a:moveTo>
                  <a:pt x="0" y="285750"/>
                </a:moveTo>
                <a:lnTo>
                  <a:pt x="38100" y="0"/>
                </a:lnTo>
              </a:path>
            </a:pathLst>
          </a:cu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0" name="Forme libre 9"/>
          <p:cNvSpPr/>
          <p:nvPr/>
        </p:nvSpPr>
        <p:spPr>
          <a:xfrm>
            <a:off x="4352925" y="3324225"/>
            <a:ext cx="142875" cy="47625"/>
          </a:xfrm>
          <a:custGeom>
            <a:avLst/>
            <a:gdLst>
              <a:gd name="connsiteX0" fmla="*/ 0 w 142875"/>
              <a:gd name="connsiteY0" fmla="*/ 47625 h 47625"/>
              <a:gd name="connsiteX1" fmla="*/ 142875 w 142875"/>
              <a:gd name="connsiteY1" fmla="*/ 0 h 47625"/>
            </a:gdLst>
            <a:ahLst/>
            <a:cxnLst>
              <a:cxn ang="0">
                <a:pos x="connsiteX0" y="connsiteY0"/>
              </a:cxn>
              <a:cxn ang="0">
                <a:pos x="connsiteX1" y="connsiteY1"/>
              </a:cxn>
            </a:cxnLst>
            <a:rect l="l" t="t" r="r" b="b"/>
            <a:pathLst>
              <a:path w="142875" h="47625">
                <a:moveTo>
                  <a:pt x="0" y="47625"/>
                </a:moveTo>
                <a:lnTo>
                  <a:pt x="142875" y="0"/>
                </a:lnTo>
              </a:path>
            </a:pathLst>
          </a:custGeom>
          <a:ln w="28575">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1" name="Forme libre 10"/>
          <p:cNvSpPr/>
          <p:nvPr/>
        </p:nvSpPr>
        <p:spPr>
          <a:xfrm rot="882214">
            <a:off x="4497388" y="2874963"/>
            <a:ext cx="142875" cy="47625"/>
          </a:xfrm>
          <a:custGeom>
            <a:avLst/>
            <a:gdLst>
              <a:gd name="connsiteX0" fmla="*/ 0 w 142875"/>
              <a:gd name="connsiteY0" fmla="*/ 47625 h 47625"/>
              <a:gd name="connsiteX1" fmla="*/ 142875 w 142875"/>
              <a:gd name="connsiteY1" fmla="*/ 0 h 47625"/>
            </a:gdLst>
            <a:ahLst/>
            <a:cxnLst>
              <a:cxn ang="0">
                <a:pos x="connsiteX0" y="connsiteY0"/>
              </a:cxn>
              <a:cxn ang="0">
                <a:pos x="connsiteX1" y="connsiteY1"/>
              </a:cxn>
            </a:cxnLst>
            <a:rect l="l" t="t" r="r" b="b"/>
            <a:pathLst>
              <a:path w="142875" h="47625">
                <a:moveTo>
                  <a:pt x="0" y="47625"/>
                </a:moveTo>
                <a:lnTo>
                  <a:pt x="142875" y="0"/>
                </a:lnTo>
              </a:path>
            </a:pathLst>
          </a:custGeom>
          <a:ln w="28575">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2" name="Forme libre 11"/>
          <p:cNvSpPr/>
          <p:nvPr/>
        </p:nvSpPr>
        <p:spPr>
          <a:xfrm rot="3829884">
            <a:off x="4305300" y="3408363"/>
            <a:ext cx="142875" cy="47625"/>
          </a:xfrm>
          <a:custGeom>
            <a:avLst/>
            <a:gdLst>
              <a:gd name="connsiteX0" fmla="*/ 0 w 142875"/>
              <a:gd name="connsiteY0" fmla="*/ 47625 h 47625"/>
              <a:gd name="connsiteX1" fmla="*/ 142875 w 142875"/>
              <a:gd name="connsiteY1" fmla="*/ 0 h 47625"/>
            </a:gdLst>
            <a:ahLst/>
            <a:cxnLst>
              <a:cxn ang="0">
                <a:pos x="connsiteX0" y="connsiteY0"/>
              </a:cxn>
              <a:cxn ang="0">
                <a:pos x="connsiteX1" y="connsiteY1"/>
              </a:cxn>
            </a:cxnLst>
            <a:rect l="l" t="t" r="r" b="b"/>
            <a:pathLst>
              <a:path w="142875" h="47625">
                <a:moveTo>
                  <a:pt x="0" y="47625"/>
                </a:moveTo>
                <a:lnTo>
                  <a:pt x="142875" y="0"/>
                </a:lnTo>
              </a:path>
            </a:pathLst>
          </a:custGeom>
          <a:ln w="28575">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9468"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86625" y="714375"/>
            <a:ext cx="1857375"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0483" name="Picture 7" descr="2020 A"/>
          <p:cNvPicPr>
            <a:picLocks noChangeAspect="1" noChangeArrowheads="1"/>
          </p:cNvPicPr>
          <p:nvPr>
            <p:ph/>
          </p:nvPr>
        </p:nvPicPr>
        <p:blipFill>
          <a:blip r:embed="rId3" cstate="print"/>
          <a:srcRect/>
          <a:stretch>
            <a:fillRect/>
          </a:stretch>
        </p:blipFill>
        <p:spPr>
          <a:xfrm>
            <a:off x="0" y="0"/>
            <a:ext cx="7278688" cy="6858000"/>
          </a:xfrm>
          <a:noFill/>
          <a:ln>
            <a:solidFill>
              <a:schemeClr val="tx1"/>
            </a:solidFill>
          </a:ln>
        </p:spPr>
      </p:pic>
      <p:sp>
        <p:nvSpPr>
          <p:cNvPr id="20484" name="Rectangle 5"/>
          <p:cNvSpPr>
            <a:spLocks noChangeArrowheads="1"/>
          </p:cNvSpPr>
          <p:nvPr/>
        </p:nvSpPr>
        <p:spPr bwMode="auto">
          <a:xfrm>
            <a:off x="7358063" y="77788"/>
            <a:ext cx="1785937" cy="584200"/>
          </a:xfrm>
          <a:prstGeom prst="rect">
            <a:avLst/>
          </a:prstGeom>
          <a:noFill/>
          <a:ln w="9525">
            <a:noFill/>
            <a:miter lim="800000"/>
            <a:headEnd/>
            <a:tailEnd/>
          </a:ln>
        </p:spPr>
        <p:txBody>
          <a:bodyPr>
            <a:spAutoFit/>
          </a:bodyPr>
          <a:lstStyle/>
          <a:p>
            <a:pPr>
              <a:spcBef>
                <a:spcPct val="50000"/>
              </a:spcBef>
            </a:pPr>
            <a:r>
              <a:rPr lang="fr-FR" sz="1600" b="1">
                <a:solidFill>
                  <a:srgbClr val="C00000"/>
                </a:solidFill>
                <a:latin typeface="Helvetica Compressed" pitchFamily="34" charset="0"/>
              </a:rPr>
              <a:t>5. ACCESSIBILITE FERROVIAIRE (3/9) </a:t>
            </a:r>
          </a:p>
        </p:txBody>
      </p:sp>
      <p:sp>
        <p:nvSpPr>
          <p:cNvPr id="16" name="Rectangle 15"/>
          <p:cNvSpPr/>
          <p:nvPr/>
        </p:nvSpPr>
        <p:spPr>
          <a:xfrm>
            <a:off x="7286625" y="5786438"/>
            <a:ext cx="1857375" cy="1071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Text Box 23"/>
          <p:cNvSpPr txBox="1">
            <a:spLocks noChangeArrowheads="1"/>
          </p:cNvSpPr>
          <p:nvPr/>
        </p:nvSpPr>
        <p:spPr bwMode="auto">
          <a:xfrm>
            <a:off x="7215188" y="5845175"/>
            <a:ext cx="1928812" cy="1012825"/>
          </a:xfrm>
          <a:prstGeom prst="rect">
            <a:avLst/>
          </a:prstGeom>
          <a:solidFill>
            <a:schemeClr val="bg1">
              <a:alpha val="50000"/>
            </a:schemeClr>
          </a:solidFill>
          <a:ln w="9525">
            <a:noFill/>
            <a:miter lim="800000"/>
            <a:headEnd/>
            <a:tailEnd/>
          </a:ln>
          <a:effectLst/>
        </p:spPr>
        <p:txBody>
          <a:bodyPr lIns="198000" tIns="82800" bIns="82800">
            <a:spAutoFit/>
          </a:bodyPr>
          <a:lstStyle/>
          <a:p>
            <a:pPr>
              <a:spcBef>
                <a:spcPct val="50000"/>
              </a:spcBef>
              <a:defRPr/>
            </a:pPr>
            <a:r>
              <a:rPr lang="fr-FR" sz="2000" b="1" dirty="0">
                <a:solidFill>
                  <a:schemeClr val="bg1">
                    <a:lumMod val="65000"/>
                  </a:schemeClr>
                </a:solidFill>
                <a:latin typeface="+mn-lt"/>
              </a:rPr>
              <a:t>Infrastructures: </a:t>
            </a:r>
          </a:p>
          <a:p>
            <a:pPr>
              <a:spcBef>
                <a:spcPct val="50000"/>
              </a:spcBef>
              <a:defRPr/>
            </a:pPr>
            <a:r>
              <a:rPr lang="fr-FR" sz="1400" b="1" dirty="0">
                <a:solidFill>
                  <a:schemeClr val="bg1">
                    <a:lumMod val="65000"/>
                  </a:schemeClr>
                </a:solidFill>
                <a:latin typeface="+mn-lt"/>
              </a:rPr>
              <a:t>Situation 2020, 2</a:t>
            </a:r>
            <a:r>
              <a:rPr lang="fr-FR" sz="1400" b="1" baseline="30000" dirty="0">
                <a:solidFill>
                  <a:schemeClr val="bg1">
                    <a:lumMod val="65000"/>
                  </a:schemeClr>
                </a:solidFill>
                <a:latin typeface="+mn-lt"/>
              </a:rPr>
              <a:t>ème</a:t>
            </a:r>
            <a:r>
              <a:rPr lang="fr-FR" sz="1400" b="1" dirty="0">
                <a:solidFill>
                  <a:schemeClr val="bg1">
                    <a:lumMod val="65000"/>
                  </a:schemeClr>
                </a:solidFill>
                <a:latin typeface="+mn-lt"/>
              </a:rPr>
              <a:t> phase TGV  Est</a:t>
            </a:r>
          </a:p>
        </p:txBody>
      </p:sp>
      <p:sp>
        <p:nvSpPr>
          <p:cNvPr id="7" name="Forme libre 6"/>
          <p:cNvSpPr/>
          <p:nvPr/>
        </p:nvSpPr>
        <p:spPr>
          <a:xfrm>
            <a:off x="4305300" y="2940050"/>
            <a:ext cx="104775" cy="415925"/>
          </a:xfrm>
          <a:custGeom>
            <a:avLst/>
            <a:gdLst>
              <a:gd name="connsiteX0" fmla="*/ 0 w 104172"/>
              <a:gd name="connsiteY0" fmla="*/ 416688 h 416688"/>
              <a:gd name="connsiteX1" fmla="*/ 104172 w 104172"/>
              <a:gd name="connsiteY1" fmla="*/ 0 h 416688"/>
            </a:gdLst>
            <a:ahLst/>
            <a:cxnLst>
              <a:cxn ang="0">
                <a:pos x="connsiteX0" y="connsiteY0"/>
              </a:cxn>
              <a:cxn ang="0">
                <a:pos x="connsiteX1" y="connsiteY1"/>
              </a:cxn>
            </a:cxnLst>
            <a:rect l="l" t="t" r="r" b="b"/>
            <a:pathLst>
              <a:path w="104172" h="416688">
                <a:moveTo>
                  <a:pt x="0" y="416688"/>
                </a:moveTo>
                <a:lnTo>
                  <a:pt x="104172" y="0"/>
                </a:lnTo>
              </a:path>
            </a:pathLst>
          </a:cu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9" name="Forme libre 8"/>
          <p:cNvSpPr/>
          <p:nvPr/>
        </p:nvSpPr>
        <p:spPr>
          <a:xfrm>
            <a:off x="4676775" y="2428875"/>
            <a:ext cx="38100" cy="285750"/>
          </a:xfrm>
          <a:custGeom>
            <a:avLst/>
            <a:gdLst>
              <a:gd name="connsiteX0" fmla="*/ 0 w 38100"/>
              <a:gd name="connsiteY0" fmla="*/ 285750 h 285750"/>
              <a:gd name="connsiteX1" fmla="*/ 38100 w 38100"/>
              <a:gd name="connsiteY1" fmla="*/ 0 h 285750"/>
            </a:gdLst>
            <a:ahLst/>
            <a:cxnLst>
              <a:cxn ang="0">
                <a:pos x="connsiteX0" y="connsiteY0"/>
              </a:cxn>
              <a:cxn ang="0">
                <a:pos x="connsiteX1" y="connsiteY1"/>
              </a:cxn>
            </a:cxnLst>
            <a:rect l="l" t="t" r="r" b="b"/>
            <a:pathLst>
              <a:path w="38100" h="285750">
                <a:moveTo>
                  <a:pt x="0" y="285750"/>
                </a:moveTo>
                <a:lnTo>
                  <a:pt x="38100" y="0"/>
                </a:lnTo>
              </a:path>
            </a:pathLst>
          </a:cu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0" name="Forme libre 9"/>
          <p:cNvSpPr/>
          <p:nvPr/>
        </p:nvSpPr>
        <p:spPr>
          <a:xfrm>
            <a:off x="4352925" y="3324225"/>
            <a:ext cx="142875" cy="47625"/>
          </a:xfrm>
          <a:custGeom>
            <a:avLst/>
            <a:gdLst>
              <a:gd name="connsiteX0" fmla="*/ 0 w 142875"/>
              <a:gd name="connsiteY0" fmla="*/ 47625 h 47625"/>
              <a:gd name="connsiteX1" fmla="*/ 142875 w 142875"/>
              <a:gd name="connsiteY1" fmla="*/ 0 h 47625"/>
            </a:gdLst>
            <a:ahLst/>
            <a:cxnLst>
              <a:cxn ang="0">
                <a:pos x="connsiteX0" y="connsiteY0"/>
              </a:cxn>
              <a:cxn ang="0">
                <a:pos x="connsiteX1" y="connsiteY1"/>
              </a:cxn>
            </a:cxnLst>
            <a:rect l="l" t="t" r="r" b="b"/>
            <a:pathLst>
              <a:path w="142875" h="47625">
                <a:moveTo>
                  <a:pt x="0" y="47625"/>
                </a:moveTo>
                <a:lnTo>
                  <a:pt x="142875" y="0"/>
                </a:lnTo>
              </a:path>
            </a:pathLst>
          </a:custGeom>
          <a:ln w="28575">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1" name="Forme libre 10"/>
          <p:cNvSpPr/>
          <p:nvPr/>
        </p:nvSpPr>
        <p:spPr>
          <a:xfrm rot="882214">
            <a:off x="4432300" y="2874963"/>
            <a:ext cx="142875" cy="47625"/>
          </a:xfrm>
          <a:custGeom>
            <a:avLst/>
            <a:gdLst>
              <a:gd name="connsiteX0" fmla="*/ 0 w 142875"/>
              <a:gd name="connsiteY0" fmla="*/ 47625 h 47625"/>
              <a:gd name="connsiteX1" fmla="*/ 142875 w 142875"/>
              <a:gd name="connsiteY1" fmla="*/ 0 h 47625"/>
            </a:gdLst>
            <a:ahLst/>
            <a:cxnLst>
              <a:cxn ang="0">
                <a:pos x="connsiteX0" y="connsiteY0"/>
              </a:cxn>
              <a:cxn ang="0">
                <a:pos x="connsiteX1" y="connsiteY1"/>
              </a:cxn>
            </a:cxnLst>
            <a:rect l="l" t="t" r="r" b="b"/>
            <a:pathLst>
              <a:path w="142875" h="47625">
                <a:moveTo>
                  <a:pt x="0" y="47625"/>
                </a:moveTo>
                <a:lnTo>
                  <a:pt x="142875" y="0"/>
                </a:lnTo>
              </a:path>
            </a:pathLst>
          </a:custGeom>
          <a:ln w="28575">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2" name="Forme libre 11"/>
          <p:cNvSpPr/>
          <p:nvPr/>
        </p:nvSpPr>
        <p:spPr>
          <a:xfrm rot="3829884">
            <a:off x="4267200" y="3408363"/>
            <a:ext cx="142875" cy="47625"/>
          </a:xfrm>
          <a:custGeom>
            <a:avLst/>
            <a:gdLst>
              <a:gd name="connsiteX0" fmla="*/ 0 w 142875"/>
              <a:gd name="connsiteY0" fmla="*/ 47625 h 47625"/>
              <a:gd name="connsiteX1" fmla="*/ 142875 w 142875"/>
              <a:gd name="connsiteY1" fmla="*/ 0 h 47625"/>
            </a:gdLst>
            <a:ahLst/>
            <a:cxnLst>
              <a:cxn ang="0">
                <a:pos x="connsiteX0" y="connsiteY0"/>
              </a:cxn>
              <a:cxn ang="0">
                <a:pos x="connsiteX1" y="connsiteY1"/>
              </a:cxn>
            </a:cxnLst>
            <a:rect l="l" t="t" r="r" b="b"/>
            <a:pathLst>
              <a:path w="142875" h="47625">
                <a:moveTo>
                  <a:pt x="0" y="47625"/>
                </a:moveTo>
                <a:lnTo>
                  <a:pt x="142875" y="0"/>
                </a:lnTo>
              </a:path>
            </a:pathLst>
          </a:custGeom>
          <a:ln w="28575">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0492"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7358063" y="77788"/>
            <a:ext cx="1785937" cy="584200"/>
          </a:xfrm>
          <a:prstGeom prst="rect">
            <a:avLst/>
          </a:prstGeom>
          <a:noFill/>
          <a:ln w="9525">
            <a:noFill/>
            <a:miter lim="800000"/>
            <a:headEnd/>
            <a:tailEnd/>
          </a:ln>
        </p:spPr>
        <p:txBody>
          <a:bodyPr>
            <a:spAutoFit/>
          </a:bodyPr>
          <a:lstStyle/>
          <a:p>
            <a:pPr>
              <a:spcBef>
                <a:spcPct val="50000"/>
              </a:spcBef>
            </a:pPr>
            <a:r>
              <a:rPr lang="fr-FR" sz="1600" b="1">
                <a:solidFill>
                  <a:srgbClr val="C00000"/>
                </a:solidFill>
                <a:latin typeface="Helvetica Compressed" pitchFamily="34" charset="0"/>
              </a:rPr>
              <a:t>5. ACCESSIBILITE FERROVIAIRE (4/9) </a:t>
            </a:r>
          </a:p>
        </p:txBody>
      </p:sp>
      <p:sp>
        <p:nvSpPr>
          <p:cNvPr id="14" name="Rectangle 13"/>
          <p:cNvSpPr/>
          <p:nvPr/>
        </p:nvSpPr>
        <p:spPr>
          <a:xfrm>
            <a:off x="7286625" y="714375"/>
            <a:ext cx="1857375"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4"/>
          <p:cNvSpPr/>
          <p:nvPr/>
        </p:nvSpPr>
        <p:spPr>
          <a:xfrm>
            <a:off x="7286625" y="5715000"/>
            <a:ext cx="1857375" cy="1071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Text Box 23"/>
          <p:cNvSpPr txBox="1">
            <a:spLocks noChangeArrowheads="1"/>
          </p:cNvSpPr>
          <p:nvPr/>
        </p:nvSpPr>
        <p:spPr bwMode="auto">
          <a:xfrm>
            <a:off x="7215188" y="5629275"/>
            <a:ext cx="1928812" cy="1228725"/>
          </a:xfrm>
          <a:prstGeom prst="rect">
            <a:avLst/>
          </a:prstGeom>
          <a:solidFill>
            <a:schemeClr val="bg1">
              <a:alpha val="50000"/>
            </a:schemeClr>
          </a:solidFill>
          <a:ln w="9525">
            <a:noFill/>
            <a:miter lim="800000"/>
            <a:headEnd/>
            <a:tailEnd/>
          </a:ln>
          <a:effectLst/>
        </p:spPr>
        <p:txBody>
          <a:bodyPr lIns="198000" tIns="82800" bIns="82800">
            <a:spAutoFit/>
          </a:bodyPr>
          <a:lstStyle/>
          <a:p>
            <a:pPr>
              <a:spcBef>
                <a:spcPct val="50000"/>
              </a:spcBef>
              <a:defRPr/>
            </a:pPr>
            <a:r>
              <a:rPr lang="fr-FR" sz="2000" b="1" dirty="0">
                <a:solidFill>
                  <a:schemeClr val="bg1">
                    <a:lumMod val="65000"/>
                  </a:schemeClr>
                </a:solidFill>
                <a:latin typeface="+mn-lt"/>
              </a:rPr>
              <a:t>Infrastructures: </a:t>
            </a:r>
          </a:p>
          <a:p>
            <a:pPr>
              <a:spcBef>
                <a:spcPct val="50000"/>
              </a:spcBef>
              <a:defRPr/>
            </a:pPr>
            <a:r>
              <a:rPr lang="fr-FR" sz="1400" b="1" dirty="0">
                <a:solidFill>
                  <a:schemeClr val="bg1">
                    <a:lumMod val="65000"/>
                  </a:schemeClr>
                </a:solidFill>
              </a:rPr>
              <a:t>Situation 2020, 2</a:t>
            </a:r>
            <a:r>
              <a:rPr lang="fr-FR" sz="1400" b="1" baseline="30000" dirty="0">
                <a:solidFill>
                  <a:schemeClr val="bg1">
                    <a:lumMod val="65000"/>
                  </a:schemeClr>
                </a:solidFill>
              </a:rPr>
              <a:t>ème</a:t>
            </a:r>
            <a:r>
              <a:rPr lang="fr-FR" sz="1400" b="1" dirty="0">
                <a:solidFill>
                  <a:schemeClr val="bg1">
                    <a:lumMod val="65000"/>
                  </a:schemeClr>
                </a:solidFill>
              </a:rPr>
              <a:t> phase TGV Rhin-Rhône</a:t>
            </a:r>
          </a:p>
        </p:txBody>
      </p:sp>
      <p:pic>
        <p:nvPicPr>
          <p:cNvPr id="21510" name="Picture 7" descr="2020 B"/>
          <p:cNvPicPr>
            <a:picLocks noChangeAspect="1" noChangeArrowheads="1"/>
          </p:cNvPicPr>
          <p:nvPr>
            <p:ph/>
          </p:nvPr>
        </p:nvPicPr>
        <p:blipFill>
          <a:blip r:embed="rId3" cstate="print"/>
          <a:srcRect/>
          <a:stretch>
            <a:fillRect/>
          </a:stretch>
        </p:blipFill>
        <p:spPr>
          <a:xfrm>
            <a:off x="0" y="0"/>
            <a:ext cx="7285038" cy="6858000"/>
          </a:xfrm>
          <a:noFill/>
          <a:ln>
            <a:solidFill>
              <a:schemeClr val="tx1"/>
            </a:solidFill>
          </a:ln>
        </p:spPr>
      </p:pic>
      <p:sp>
        <p:nvSpPr>
          <p:cNvPr id="7" name="Forme libre 6"/>
          <p:cNvSpPr/>
          <p:nvPr/>
        </p:nvSpPr>
        <p:spPr>
          <a:xfrm>
            <a:off x="4305300" y="2940050"/>
            <a:ext cx="104775" cy="415925"/>
          </a:xfrm>
          <a:custGeom>
            <a:avLst/>
            <a:gdLst>
              <a:gd name="connsiteX0" fmla="*/ 0 w 104172"/>
              <a:gd name="connsiteY0" fmla="*/ 416688 h 416688"/>
              <a:gd name="connsiteX1" fmla="*/ 104172 w 104172"/>
              <a:gd name="connsiteY1" fmla="*/ 0 h 416688"/>
            </a:gdLst>
            <a:ahLst/>
            <a:cxnLst>
              <a:cxn ang="0">
                <a:pos x="connsiteX0" y="connsiteY0"/>
              </a:cxn>
              <a:cxn ang="0">
                <a:pos x="connsiteX1" y="connsiteY1"/>
              </a:cxn>
            </a:cxnLst>
            <a:rect l="l" t="t" r="r" b="b"/>
            <a:pathLst>
              <a:path w="104172" h="416688">
                <a:moveTo>
                  <a:pt x="0" y="416688"/>
                </a:moveTo>
                <a:lnTo>
                  <a:pt x="104172" y="0"/>
                </a:lnTo>
              </a:path>
            </a:pathLst>
          </a:cu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9" name="Forme libre 8"/>
          <p:cNvSpPr/>
          <p:nvPr/>
        </p:nvSpPr>
        <p:spPr>
          <a:xfrm>
            <a:off x="4676775" y="2428875"/>
            <a:ext cx="38100" cy="285750"/>
          </a:xfrm>
          <a:custGeom>
            <a:avLst/>
            <a:gdLst>
              <a:gd name="connsiteX0" fmla="*/ 0 w 38100"/>
              <a:gd name="connsiteY0" fmla="*/ 285750 h 285750"/>
              <a:gd name="connsiteX1" fmla="*/ 38100 w 38100"/>
              <a:gd name="connsiteY1" fmla="*/ 0 h 285750"/>
            </a:gdLst>
            <a:ahLst/>
            <a:cxnLst>
              <a:cxn ang="0">
                <a:pos x="connsiteX0" y="connsiteY0"/>
              </a:cxn>
              <a:cxn ang="0">
                <a:pos x="connsiteX1" y="connsiteY1"/>
              </a:cxn>
            </a:cxnLst>
            <a:rect l="l" t="t" r="r" b="b"/>
            <a:pathLst>
              <a:path w="38100" h="285750">
                <a:moveTo>
                  <a:pt x="0" y="285750"/>
                </a:moveTo>
                <a:lnTo>
                  <a:pt x="38100" y="0"/>
                </a:lnTo>
              </a:path>
            </a:pathLst>
          </a:cu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0" name="Forme libre 9"/>
          <p:cNvSpPr/>
          <p:nvPr/>
        </p:nvSpPr>
        <p:spPr>
          <a:xfrm>
            <a:off x="4352925" y="3324225"/>
            <a:ext cx="142875" cy="47625"/>
          </a:xfrm>
          <a:custGeom>
            <a:avLst/>
            <a:gdLst>
              <a:gd name="connsiteX0" fmla="*/ 0 w 142875"/>
              <a:gd name="connsiteY0" fmla="*/ 47625 h 47625"/>
              <a:gd name="connsiteX1" fmla="*/ 142875 w 142875"/>
              <a:gd name="connsiteY1" fmla="*/ 0 h 47625"/>
            </a:gdLst>
            <a:ahLst/>
            <a:cxnLst>
              <a:cxn ang="0">
                <a:pos x="connsiteX0" y="connsiteY0"/>
              </a:cxn>
              <a:cxn ang="0">
                <a:pos x="connsiteX1" y="connsiteY1"/>
              </a:cxn>
            </a:cxnLst>
            <a:rect l="l" t="t" r="r" b="b"/>
            <a:pathLst>
              <a:path w="142875" h="47625">
                <a:moveTo>
                  <a:pt x="0" y="47625"/>
                </a:moveTo>
                <a:lnTo>
                  <a:pt x="142875" y="0"/>
                </a:lnTo>
              </a:path>
            </a:pathLst>
          </a:custGeom>
          <a:ln w="28575">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1" name="Forme libre 10"/>
          <p:cNvSpPr/>
          <p:nvPr/>
        </p:nvSpPr>
        <p:spPr>
          <a:xfrm rot="882214">
            <a:off x="4432300" y="2874963"/>
            <a:ext cx="142875" cy="47625"/>
          </a:xfrm>
          <a:custGeom>
            <a:avLst/>
            <a:gdLst>
              <a:gd name="connsiteX0" fmla="*/ 0 w 142875"/>
              <a:gd name="connsiteY0" fmla="*/ 47625 h 47625"/>
              <a:gd name="connsiteX1" fmla="*/ 142875 w 142875"/>
              <a:gd name="connsiteY1" fmla="*/ 0 h 47625"/>
            </a:gdLst>
            <a:ahLst/>
            <a:cxnLst>
              <a:cxn ang="0">
                <a:pos x="connsiteX0" y="connsiteY0"/>
              </a:cxn>
              <a:cxn ang="0">
                <a:pos x="connsiteX1" y="connsiteY1"/>
              </a:cxn>
            </a:cxnLst>
            <a:rect l="l" t="t" r="r" b="b"/>
            <a:pathLst>
              <a:path w="142875" h="47625">
                <a:moveTo>
                  <a:pt x="0" y="47625"/>
                </a:moveTo>
                <a:lnTo>
                  <a:pt x="142875" y="0"/>
                </a:lnTo>
              </a:path>
            </a:pathLst>
          </a:custGeom>
          <a:ln w="28575">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2" name="Forme libre 11"/>
          <p:cNvSpPr/>
          <p:nvPr/>
        </p:nvSpPr>
        <p:spPr>
          <a:xfrm rot="3829884">
            <a:off x="4267200" y="3408363"/>
            <a:ext cx="142875" cy="47625"/>
          </a:xfrm>
          <a:custGeom>
            <a:avLst/>
            <a:gdLst>
              <a:gd name="connsiteX0" fmla="*/ 0 w 142875"/>
              <a:gd name="connsiteY0" fmla="*/ 47625 h 47625"/>
              <a:gd name="connsiteX1" fmla="*/ 142875 w 142875"/>
              <a:gd name="connsiteY1" fmla="*/ 0 h 47625"/>
            </a:gdLst>
            <a:ahLst/>
            <a:cxnLst>
              <a:cxn ang="0">
                <a:pos x="connsiteX0" y="connsiteY0"/>
              </a:cxn>
              <a:cxn ang="0">
                <a:pos x="connsiteX1" y="connsiteY1"/>
              </a:cxn>
            </a:cxnLst>
            <a:rect l="l" t="t" r="r" b="b"/>
            <a:pathLst>
              <a:path w="142875" h="47625">
                <a:moveTo>
                  <a:pt x="0" y="47625"/>
                </a:moveTo>
                <a:lnTo>
                  <a:pt x="142875" y="0"/>
                </a:lnTo>
              </a:path>
            </a:pathLst>
          </a:custGeom>
          <a:ln w="28575">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1516" name="ZoneTexte 8"/>
          <p:cNvSpPr txBox="1">
            <a:spLocks noChangeArrowheads="1"/>
          </p:cNvSpPr>
          <p:nvPr/>
        </p:nvSpPr>
        <p:spPr bwMode="auto">
          <a:xfrm>
            <a:off x="0" y="6488113"/>
            <a:ext cx="1143000" cy="369887"/>
          </a:xfrm>
          <a:prstGeom prst="rect">
            <a:avLst/>
          </a:prstGeom>
          <a:noFill/>
          <a:ln w="9525">
            <a:noFill/>
            <a:miter lim="800000"/>
            <a:headEnd/>
            <a:tailEnd/>
          </a:ln>
        </p:spPr>
        <p:txBody>
          <a:bodyPr>
            <a:spAutoFit/>
          </a:bodyPr>
          <a:lstStyle/>
          <a:p>
            <a:r>
              <a:rPr lang="fr-FR"/>
              <a:t>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pie de Modele Diapora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Copie de Modele Diaporama</Template>
  <TotalTime>2301</TotalTime>
  <Words>3436</Words>
  <Application>Microsoft Office PowerPoint</Application>
  <PresentationFormat>Affichage à l'écran (4:3)</PresentationFormat>
  <Paragraphs>528</Paragraphs>
  <Slides>24</Slides>
  <Notes>24</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Helvetica Compressed</vt:lpstr>
      <vt:lpstr>Wingdings</vt:lpstr>
      <vt:lpstr>Times New Roman</vt:lpstr>
      <vt:lpstr>Copie de Modele Diaporama</vt:lpstr>
      <vt:lpstr>Conception personnalisée</vt:lpstr>
      <vt:lpstr>Diapositive 1</vt:lpstr>
      <vt:lpstr>Quelles évolutions à court, moyen, long termes des temps de parcours ferroviaires, aériens et routiers ?</vt:lpstr>
      <vt:lpstr>… une appropriation et une communication  progressive</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Stéphane DREYER</dc:creator>
  <cp:lastModifiedBy>Roxane</cp:lastModifiedBy>
  <cp:revision>238</cp:revision>
  <dcterms:created xsi:type="dcterms:W3CDTF">2008-09-09T05:28:07Z</dcterms:created>
  <dcterms:modified xsi:type="dcterms:W3CDTF">2011-08-12T10:06:17Z</dcterms:modified>
</cp:coreProperties>
</file>