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handoutMasterIdLst>
    <p:handoutMasterId r:id="rId14"/>
  </p:handoutMasterIdLst>
  <p:sldIdLst>
    <p:sldId id="257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</p:sldIdLst>
  <p:sldSz cx="9144000" cy="6858000" type="screen4x3"/>
  <p:notesSz cx="6761163" cy="98567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57C6F"/>
    <a:srgbClr val="B01821"/>
    <a:srgbClr val="571010"/>
    <a:srgbClr val="FF6600"/>
    <a:srgbClr val="FFCC99"/>
    <a:srgbClr val="A73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1" autoAdjust="0"/>
    <p:restoredTop sz="98206" autoAdjust="0"/>
  </p:normalViewPr>
  <p:slideViewPr>
    <p:cSldViewPr>
      <p:cViewPr>
        <p:scale>
          <a:sx n="70" d="100"/>
          <a:sy n="70" d="100"/>
        </p:scale>
        <p:origin x="-1032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215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52" tIns="44877" rIns="89752" bIns="448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393" y="0"/>
            <a:ext cx="2929215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52" tIns="44877" rIns="89752" bIns="448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B585AA2-41F2-4FBF-8536-B39C68E32C29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2390"/>
            <a:ext cx="2929215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52" tIns="44877" rIns="89752" bIns="448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393" y="9362390"/>
            <a:ext cx="2929215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52" tIns="44877" rIns="89752" bIns="448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1EFDA09-FCB9-4B5A-888F-8836842522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5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772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57" tIns="43828" rIns="87657" bIns="43828" numCol="1" anchor="t" anchorCtr="0" compatLnSpc="1">
            <a:prstTxWarp prst="textNoShape">
              <a:avLst/>
            </a:prstTxWarp>
          </a:bodyPr>
          <a:lstStyle>
            <a:lvl1pPr defTabSz="87731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8836" y="0"/>
            <a:ext cx="2930772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57" tIns="43828" rIns="87657" bIns="43828" numCol="1" anchor="t" anchorCtr="0" compatLnSpc="1">
            <a:prstTxWarp prst="textNoShape">
              <a:avLst/>
            </a:prstTxWarp>
          </a:bodyPr>
          <a:lstStyle>
            <a:lvl1pPr algn="r" defTabSz="87731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9CB43CC-F24F-42D5-BF07-A3B7EC1AA7F3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9775"/>
            <a:ext cx="4926013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494" y="4681974"/>
            <a:ext cx="5410176" cy="44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57" tIns="43828" rIns="87657" bIns="43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390"/>
            <a:ext cx="2930772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57" tIns="43828" rIns="87657" bIns="43828" numCol="1" anchor="b" anchorCtr="0" compatLnSpc="1">
            <a:prstTxWarp prst="textNoShape">
              <a:avLst/>
            </a:prstTxWarp>
          </a:bodyPr>
          <a:lstStyle>
            <a:lvl1pPr defTabSz="87731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8836" y="9362390"/>
            <a:ext cx="2930772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57" tIns="43828" rIns="87657" bIns="43828" numCol="1" anchor="b" anchorCtr="0" compatLnSpc="1">
            <a:prstTxWarp prst="textNoShape">
              <a:avLst/>
            </a:prstTxWarp>
          </a:bodyPr>
          <a:lstStyle>
            <a:lvl1pPr algn="r" defTabSz="87731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1946E9F-65FD-4C51-9B34-DC184B8FB8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67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39775"/>
            <a:ext cx="4927600" cy="3695700"/>
          </a:xfrm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La loi grenelle conforte les objectifs pris à l’échelle européenne et française. Il porte à 23 % l’apport d’énergies renouvelables.</a:t>
            </a:r>
          </a:p>
          <a:p>
            <a:endParaRPr lang="fr-FR" smtClean="0"/>
          </a:p>
          <a:p>
            <a:r>
              <a:rPr lang="fr-FR" b="1" smtClean="0"/>
              <a:t>La poursuite de ces objectifs contribuera aussi à la lutte contre l’effet de serre </a:t>
            </a:r>
            <a:r>
              <a:rPr lang="fr-FR" smtClean="0"/>
              <a:t>: la</a:t>
            </a:r>
          </a:p>
          <a:p>
            <a:r>
              <a:rPr lang="fr-FR" smtClean="0"/>
              <a:t>France veut diviser par quatre les émissions de gaz à effet de serre entre 1990 et 2050 en</a:t>
            </a:r>
          </a:p>
          <a:p>
            <a:r>
              <a:rPr lang="fr-FR" smtClean="0"/>
              <a:t>réduisant de 3% par an, en moyenne, les rejets de gaz à effet de serre dans l’atmosphère,</a:t>
            </a:r>
          </a:p>
          <a:p>
            <a:r>
              <a:rPr lang="fr-FR" smtClean="0"/>
              <a:t>afin de ramener à cette échéance ses émissions annuelles de gaz à effet de serre à un</a:t>
            </a:r>
          </a:p>
          <a:p>
            <a:r>
              <a:rPr lang="fr-FR" smtClean="0"/>
              <a:t>niveau inférieur à 140 millions de tonnes équivalent de dioxyde de carbone</a:t>
            </a:r>
          </a:p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39775"/>
            <a:ext cx="4927600" cy="3695700"/>
          </a:xfrm>
          <a:ln/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39775"/>
            <a:ext cx="4927600" cy="3695700"/>
          </a:xfrm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  <a:p>
            <a:r>
              <a:rPr lang="fr-FR" u="sng" smtClean="0"/>
              <a:t>LE SCOT Grenelle :</a:t>
            </a:r>
          </a:p>
          <a:p>
            <a:r>
              <a:rPr lang="fr-FR" smtClean="0"/>
              <a:t>Toujours 3 documents :</a:t>
            </a:r>
          </a:p>
          <a:p>
            <a:pPr>
              <a:buFontTx/>
              <a:buChar char="-"/>
            </a:pPr>
            <a:r>
              <a:rPr lang="fr-FR" smtClean="0"/>
              <a:t> Rapport de présentation</a:t>
            </a:r>
          </a:p>
          <a:p>
            <a:pPr>
              <a:buFontTx/>
              <a:buChar char="-"/>
            </a:pPr>
            <a:r>
              <a:rPr lang="fr-FR" smtClean="0"/>
              <a:t> Projet d’Aménagement et de Développement Durables (PADD)</a:t>
            </a:r>
          </a:p>
          <a:p>
            <a:pPr>
              <a:buFontTx/>
              <a:buChar char="-"/>
            </a:pPr>
            <a:r>
              <a:rPr lang="fr-FR" smtClean="0"/>
              <a:t> </a:t>
            </a:r>
            <a:r>
              <a:rPr lang="fr-FR" b="1" smtClean="0"/>
              <a:t>Document d’Orientations et d’Objectifs (DOO) </a:t>
            </a:r>
            <a:r>
              <a:rPr lang="fr-FR" smtClean="0"/>
              <a:t>qui remplace le Document d’Orientations Générales (DOG).</a:t>
            </a:r>
          </a:p>
          <a:p>
            <a:pPr>
              <a:buFontTx/>
              <a:buChar char="-"/>
            </a:pPr>
            <a:endParaRPr lang="fr-FR" smtClean="0"/>
          </a:p>
          <a:p>
            <a:r>
              <a:rPr lang="fr-FR" smtClean="0"/>
              <a:t>Suivi obligatoire des SCoT (et notamment de la consommation foncière) tous les 6 ans.</a:t>
            </a:r>
          </a:p>
          <a:p>
            <a:endParaRPr lang="fr-FR" smtClean="0"/>
          </a:p>
          <a:p>
            <a:r>
              <a:rPr lang="fr-FR" u="sng" smtClean="0"/>
              <a:t>Limitation étalement urbain :</a:t>
            </a:r>
          </a:p>
          <a:p>
            <a:r>
              <a:rPr lang="fr-FR" smtClean="0"/>
              <a:t>- </a:t>
            </a:r>
            <a:r>
              <a:rPr lang="fr-FR" b="1" smtClean="0"/>
              <a:t>Mesurer la consommation foncière </a:t>
            </a:r>
            <a:r>
              <a:rPr lang="fr-FR" smtClean="0"/>
              <a:t>pour mieux la modérer et la maîtriser dans le projet de SCOT</a:t>
            </a:r>
          </a:p>
          <a:p>
            <a:r>
              <a:rPr lang="fr-FR" smtClean="0"/>
              <a:t>A l’étape diagnostic, une analyse de la consommation foncière des 10 dernières années, sur la base de laquelle le PADD chiffre une enveloppe de consommation foncière pour l’horizon du SCoT. Puis à l’étape DOO, des objectifs chiffrés (nb d’hectares) sont fixés par commune.</a:t>
            </a:r>
          </a:p>
          <a:p>
            <a:pPr>
              <a:buFontTx/>
              <a:buChar char="-"/>
            </a:pPr>
            <a:r>
              <a:rPr lang="fr-FR" smtClean="0"/>
              <a:t> Possibilité de conditionner l’urbanisation de secteurs à une </a:t>
            </a:r>
            <a:r>
              <a:rPr lang="fr-FR" b="1" smtClean="0"/>
              <a:t>étude préalable du potentiel de densification </a:t>
            </a:r>
            <a:r>
              <a:rPr lang="fr-FR" smtClean="0"/>
              <a:t>au sein du tissu existant.</a:t>
            </a:r>
          </a:p>
          <a:p>
            <a:pPr>
              <a:buFontTx/>
              <a:buChar char="-"/>
            </a:pPr>
            <a:r>
              <a:rPr lang="fr-FR" smtClean="0"/>
              <a:t> Possibilité d’imposer aux PLU des </a:t>
            </a:r>
            <a:r>
              <a:rPr lang="fr-FR" b="1" smtClean="0"/>
              <a:t>densités minimales</a:t>
            </a:r>
            <a:r>
              <a:rPr lang="fr-FR" smtClean="0"/>
              <a:t> dans des secteurs bien desservis par les transports en commun ou bien équipés. Au bout de 2 ans, les règles des PLU incompatibles avec cette densité deviennent caduques et inopposables aux autorisations d’urbanisme.</a:t>
            </a:r>
          </a:p>
          <a:p>
            <a:pPr>
              <a:buFontTx/>
              <a:buChar char="-"/>
            </a:pPr>
            <a:endParaRPr lang="fr-FR" i="1" smtClean="0"/>
          </a:p>
          <a:p>
            <a:r>
              <a:rPr lang="fr-FR" u="sng" smtClean="0"/>
              <a:t>SCOT de la région Mulhousienne :</a:t>
            </a:r>
          </a:p>
          <a:p>
            <a:r>
              <a:rPr lang="fr-FR" smtClean="0"/>
              <a:t>Il est déjà en avance sur certains points (objectifs chiffrés dans le PADD et par commune dans le DOG, objectifs de densité minimale, densification supérieure autour des stations de TCSP).</a:t>
            </a:r>
          </a:p>
          <a:p>
            <a:r>
              <a:rPr lang="fr-FR" smtClean="0"/>
              <a:t>Reste à faire pour un SCOT Grenelle : l’analyse de la consommation des 10 dernières années et l’ajustement des objectifs chiffrés au regard de l’analyse et de la stratégie retenue.</a:t>
            </a:r>
          </a:p>
          <a:p>
            <a:pPr>
              <a:buFontTx/>
              <a:buChar char="-"/>
            </a:pPr>
            <a:endParaRPr lang="fr-FR" smtClean="0"/>
          </a:p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39775"/>
            <a:ext cx="4927600" cy="3695700"/>
          </a:xfrm>
          <a:ln/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u="sng" dirty="0" smtClean="0"/>
              <a:t>DAC : </a:t>
            </a:r>
            <a:r>
              <a:rPr lang="fr-FR" dirty="0" smtClean="0"/>
              <a:t>(loi en débat, en attente d’adoption)</a:t>
            </a:r>
          </a:p>
          <a:p>
            <a:r>
              <a:rPr lang="fr-FR" dirty="0" smtClean="0"/>
              <a:t>Définition de la stratégie commerciale au regard de critères d’urbanisme et d’aménagement et non plus au regard des seuls critères commerciaux.</a:t>
            </a:r>
          </a:p>
          <a:p>
            <a:r>
              <a:rPr lang="fr-FR" sz="800" i="1" dirty="0" smtClean="0"/>
              <a:t>Le sujet sera abordé lors de la soirée SCoT du 18 mars prochain.</a:t>
            </a:r>
          </a:p>
          <a:p>
            <a:endParaRPr lang="fr-FR" dirty="0" smtClean="0"/>
          </a:p>
          <a:p>
            <a:r>
              <a:rPr lang="fr-FR" u="sng" dirty="0" smtClean="0"/>
              <a:t>Ressources naturelles, économie d’énergie :</a:t>
            </a:r>
          </a:p>
          <a:p>
            <a:r>
              <a:rPr lang="fr-FR" dirty="0" smtClean="0"/>
              <a:t>Le SCoT prend en compte les « Plans Climat-Énergie Territoriaux ».</a:t>
            </a:r>
            <a:endParaRPr lang="fr-FR" u="sng" dirty="0" smtClean="0"/>
          </a:p>
          <a:p>
            <a:r>
              <a:rPr lang="fr-FR" dirty="0" smtClean="0"/>
              <a:t>Le SCoT peut définir des secteurs dans lesquels l'ouverture à l'urbanisation est</a:t>
            </a:r>
          </a:p>
          <a:p>
            <a:r>
              <a:rPr lang="fr-FR" dirty="0" smtClean="0"/>
              <a:t>subordonnée au respect de performances énergétiques renforcées.</a:t>
            </a:r>
          </a:p>
          <a:p>
            <a:endParaRPr lang="fr-FR" u="sng" dirty="0" smtClean="0"/>
          </a:p>
          <a:p>
            <a:r>
              <a:rPr lang="fr-FR" u="sng" dirty="0" smtClean="0"/>
              <a:t>Trame verte :</a:t>
            </a:r>
          </a:p>
          <a:p>
            <a:r>
              <a:rPr lang="fr-FR" dirty="0" smtClean="0"/>
              <a:t>Le SCoT précise les modalités de protection des espaces nécessaires au maintien de la biodiversité ou à la</a:t>
            </a:r>
          </a:p>
          <a:p>
            <a:r>
              <a:rPr lang="fr-FR" dirty="0" smtClean="0"/>
              <a:t>remise en bon état des continuités écologiques.</a:t>
            </a:r>
          </a:p>
          <a:p>
            <a:r>
              <a:rPr lang="fr-FR" dirty="0" smtClean="0"/>
              <a:t>Le SCoT prend en compte les « Schémas Régionaux de Cohérence Écologique » (SRCE)</a:t>
            </a:r>
          </a:p>
          <a:p>
            <a:r>
              <a:rPr lang="fr-FR" dirty="0" smtClean="0"/>
              <a:t>Le SCoT peut définir des objectifs à atteindre en matière de maintien ou de création d'espaces verts dans</a:t>
            </a:r>
          </a:p>
          <a:p>
            <a:r>
              <a:rPr lang="fr-FR" dirty="0" smtClean="0"/>
              <a:t>les zones faisant l'objet d'une ouverture à l'urbanisation.</a:t>
            </a:r>
          </a:p>
          <a:p>
            <a:endParaRPr lang="fr-FR" dirty="0" smtClean="0"/>
          </a:p>
          <a:p>
            <a:r>
              <a:rPr lang="fr-FR" u="sng" dirty="0" smtClean="0"/>
              <a:t>Délai pour la transformation des SCOT :</a:t>
            </a:r>
          </a:p>
          <a:p>
            <a:r>
              <a:rPr lang="fr-FR" dirty="0" smtClean="0"/>
              <a:t>Les SCOT approuvés ou arrêtés avant le 13 janvier 2011 demeurent applicables. Ils doivent intégrer les dispositions Grenelle lors de leur prochaine révision et </a:t>
            </a:r>
            <a:r>
              <a:rPr lang="fr-FR" u="sng" dirty="0" smtClean="0"/>
              <a:t>au plus tard le 1er janvier 2016 </a:t>
            </a:r>
            <a:r>
              <a:rPr lang="fr-FR" dirty="0" smtClean="0"/>
              <a:t>(date butoir pour l’approbation du nouveau document, soit un arrêt du document fin 2014).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39775"/>
            <a:ext cx="4927600" cy="3695700"/>
          </a:xfrm>
          <a:ln/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u="sng" dirty="0" smtClean="0"/>
              <a:t>DAC : </a:t>
            </a:r>
            <a:r>
              <a:rPr lang="fr-FR" dirty="0" smtClean="0"/>
              <a:t>(loi en débat, en attente d’adoption)</a:t>
            </a:r>
          </a:p>
          <a:p>
            <a:r>
              <a:rPr lang="fr-FR" dirty="0" smtClean="0"/>
              <a:t>Définition de la stratégie commerciale au regard de critères d’urbanisme et d’aménagement et non plus au regard des seuls critères commerciaux.</a:t>
            </a:r>
          </a:p>
          <a:p>
            <a:r>
              <a:rPr lang="fr-FR" sz="800" i="1" dirty="0" smtClean="0"/>
              <a:t>Le sujet sera abordé lors de la soirée SCoT du 18 mars prochain.</a:t>
            </a:r>
          </a:p>
          <a:p>
            <a:endParaRPr lang="fr-FR" dirty="0" smtClean="0"/>
          </a:p>
          <a:p>
            <a:r>
              <a:rPr lang="fr-FR" u="sng" dirty="0" smtClean="0"/>
              <a:t>Ressources naturelles, économie d’énergie :</a:t>
            </a:r>
          </a:p>
          <a:p>
            <a:r>
              <a:rPr lang="fr-FR" dirty="0" smtClean="0"/>
              <a:t>Le SCoT prend en compte les « Plans Climat-Énergie Territoriaux ».</a:t>
            </a:r>
            <a:endParaRPr lang="fr-FR" u="sng" dirty="0" smtClean="0"/>
          </a:p>
          <a:p>
            <a:r>
              <a:rPr lang="fr-FR" dirty="0" smtClean="0"/>
              <a:t>Le SCoT peut définir des secteurs dans lesquels l'ouverture à l'urbanisation est</a:t>
            </a:r>
          </a:p>
          <a:p>
            <a:r>
              <a:rPr lang="fr-FR" dirty="0" smtClean="0"/>
              <a:t>subordonnée au respect de performances énergétiques renforcées.</a:t>
            </a:r>
          </a:p>
          <a:p>
            <a:endParaRPr lang="fr-FR" u="sng" dirty="0" smtClean="0"/>
          </a:p>
          <a:p>
            <a:r>
              <a:rPr lang="fr-FR" u="sng" dirty="0" smtClean="0"/>
              <a:t>Trame verte :</a:t>
            </a:r>
          </a:p>
          <a:p>
            <a:r>
              <a:rPr lang="fr-FR" dirty="0" smtClean="0"/>
              <a:t>Le SCoT précise les modalités de protection des espaces nécessaires au maintien de la biodiversité ou à la</a:t>
            </a:r>
          </a:p>
          <a:p>
            <a:r>
              <a:rPr lang="fr-FR" dirty="0" smtClean="0"/>
              <a:t>remise en bon état des continuités écologiques.</a:t>
            </a:r>
          </a:p>
          <a:p>
            <a:r>
              <a:rPr lang="fr-FR" dirty="0" smtClean="0"/>
              <a:t>Le SCoT prend en compte les « Schémas Régionaux de Cohérence Écologique » (SRCE)</a:t>
            </a:r>
          </a:p>
          <a:p>
            <a:r>
              <a:rPr lang="fr-FR" dirty="0" smtClean="0"/>
              <a:t>Le SCoT peut définir des objectifs à atteindre en matière de maintien ou de création d'espaces verts dans</a:t>
            </a:r>
          </a:p>
          <a:p>
            <a:r>
              <a:rPr lang="fr-FR" dirty="0" smtClean="0"/>
              <a:t>les zones faisant l'objet d'une ouverture à l'urbanisation.</a:t>
            </a:r>
          </a:p>
          <a:p>
            <a:endParaRPr lang="fr-FR" dirty="0" smtClean="0"/>
          </a:p>
          <a:p>
            <a:r>
              <a:rPr lang="fr-FR" u="sng" dirty="0" smtClean="0"/>
              <a:t>Délai pour la transformation des SCOT :</a:t>
            </a:r>
          </a:p>
          <a:p>
            <a:r>
              <a:rPr lang="fr-FR" dirty="0" smtClean="0"/>
              <a:t>Les SCOT approuvés ou arrêtés avant le 13 janvier 2011 demeurent applicables. Ils doivent intégrer les dispositions Grenelle lors de leur prochaine révision et </a:t>
            </a:r>
            <a:r>
              <a:rPr lang="fr-FR" u="sng" dirty="0" smtClean="0"/>
              <a:t>au plus tard le 1er janvier 2016 </a:t>
            </a:r>
            <a:r>
              <a:rPr lang="fr-FR" dirty="0" smtClean="0"/>
              <a:t>(date butoir pour l’approbation du nouveau document, soit un arrêt du document fin 2014).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6463-5AE9-461F-9237-90B05B92EFFC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B6B-EAA5-4FF7-8811-A26A9A48B8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18FB-AD17-4515-9A7F-F7413C564D5E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0028-D11C-4660-B42C-2DD11A558E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859C-9C1A-4C91-9B26-BC7E2CE05896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E240-6814-435A-93E2-3440E720E4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BFE6-AF1B-4AAA-B988-DECB974335E4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40EE-D3D7-42A7-A53D-74FBA6230A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201D-CA35-4EAD-92B7-22995ADAC34B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604B-09D3-474A-B9BE-E2EF67C09E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18D1CA-EBC5-4D15-8027-34650D1B5DB6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61A425-CAE5-49A0-9A21-77A5CB23CD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648958-06C3-4D1E-8D0B-6BB260449A9F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951BD9-6490-48C7-995E-D87A7D6901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36A332-9C00-48C7-B038-EA25AFEA1B94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9FE093-F915-415D-BC6C-3D735610D7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3C7045-00C4-460B-AC5B-32EA026BBC65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BAD52F-A7C3-4EBC-AF97-31A015B811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339CF8-E2B7-458A-BB45-A6400AF7C778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69FADC-E5AC-4015-A623-3889E5FBD9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25F238-DB0E-4912-BDDB-99A617190CEC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33112F-082A-4571-9359-69D83921D0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4745-AE69-4960-BA65-FD8B352F64CC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C250-C9B3-4A97-B93F-03D56E8F6D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C96EC3-5538-4622-BD22-FC5374FBBD4D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3602AD-00D3-48AE-A0C7-940E1ADAB2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E74F69-868F-4B2A-81B5-1C696B6393E4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3A0EA7-DEC5-46CD-8043-DB6E15E4DD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F99B80-C8C0-434F-AEC4-6BAC80BB3741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13BF9C-2699-4696-86BB-4A98AA34C7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1C2412-8B99-49A8-82CA-E457BFF0776D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BB6894-A6F2-4B8D-ABB0-EFBC0A4B15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6B147-8D8B-4BCB-8704-FBCA8F5B6FE0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4986-E5A8-4784-9A97-759F5BEED1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CBDD-5391-43DD-A9A8-55DE594F6C0A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FBF4-A9D7-4B1F-9752-9326A91FF5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D953-45AF-4245-955A-9A44D776A5AE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DA50-13D9-4FCF-8FCE-43D790254C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ED4B-327E-41FF-9E3A-F131E8813806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3014-A8CB-43AD-A602-FC5AA5817F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EF69-0CBD-4C61-8767-FD1139B06979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B1B4-6ECB-4143-BC0E-8EA4B320A0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46FC-8ACF-4D22-85C8-F679BD10FE7B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F340-69D4-456C-91ED-A3E1D281A0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7000-1E27-4F1C-B0F1-65E52EB5C04A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1750-9748-4664-8301-6A0CB6DAFB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4E80D-8B79-441A-AAFE-5BB558FF6F01}" type="datetimeFigureOut">
              <a:rPr lang="fr-FR"/>
              <a:pPr>
                <a:defRPr/>
              </a:pPr>
              <a:t>06/08/2012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EA0A1-D2EB-4FDA-83F0-565B184492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Image 6" descr="presentation powerpoint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7" descr="PHOTO BANDEAU BAS.jpg"/>
          <p:cNvPicPr>
            <a:picLocks noChangeAspect="1"/>
          </p:cNvPicPr>
          <p:nvPr/>
        </p:nvPicPr>
        <p:blipFill>
          <a:blip r:embed="rId12" cstate="print"/>
          <a:srcRect t="23888" r="781"/>
          <a:stretch>
            <a:fillRect/>
          </a:stretch>
        </p:blipFill>
        <p:spPr bwMode="auto">
          <a:xfrm>
            <a:off x="71438" y="5357813"/>
            <a:ext cx="9072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8" descr="BANDEAU PAYSAGE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99592" y="3573016"/>
            <a:ext cx="5616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spc="-300" dirty="0" smtClean="0">
                <a:solidFill>
                  <a:srgbClr val="B01821"/>
                </a:solidFill>
                <a:latin typeface="Nimbus Sans Novus T Bold" pitchFamily="34" charset="0"/>
              </a:rPr>
              <a:t>Les perspectives du SCoT</a:t>
            </a:r>
            <a:endParaRPr lang="fr-FR" sz="4000" spc="-300" dirty="0">
              <a:solidFill>
                <a:srgbClr val="B01821"/>
              </a:solidFill>
              <a:latin typeface="Nimbus Sans Novus T Bold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572500" y="4143375"/>
            <a:ext cx="6429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50" dirty="0" smtClean="0">
                <a:solidFill>
                  <a:srgbClr val="B01821"/>
                </a:solidFill>
                <a:latin typeface="Helvetica" pitchFamily="2" charset="0"/>
              </a:rPr>
              <a:t>03/11</a:t>
            </a:r>
            <a:endParaRPr lang="fr-FR" sz="1050" dirty="0">
              <a:solidFill>
                <a:srgbClr val="B01821"/>
              </a:solidFill>
              <a:latin typeface="Helvetica" pitchFamily="2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 rot="-5400000">
            <a:off x="7955757" y="3188494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rgbClr val="957C6F"/>
                </a:solidFill>
                <a:latin typeface="Helvetica" pitchFamily="2" charset="0"/>
              </a:rPr>
              <a:t>Présentation</a:t>
            </a:r>
            <a:endParaRPr lang="fr-FR" sz="1600" dirty="0">
              <a:solidFill>
                <a:srgbClr val="957C6F"/>
              </a:solidFill>
              <a:latin typeface="Helvetica" pitchFamily="2" charset="0"/>
            </a:endParaRPr>
          </a:p>
        </p:txBody>
      </p:sp>
      <p:sp>
        <p:nvSpPr>
          <p:cNvPr id="13317" name="ZoneTexte 7"/>
          <p:cNvSpPr txBox="1">
            <a:spLocks noChangeArrowheads="1"/>
          </p:cNvSpPr>
          <p:nvPr/>
        </p:nvSpPr>
        <p:spPr bwMode="auto">
          <a:xfrm>
            <a:off x="2123728" y="3873103"/>
            <a:ext cx="576064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4000" dirty="0" smtClean="0">
                <a:solidFill>
                  <a:srgbClr val="FFC000"/>
                </a:solidFill>
                <a:latin typeface="Nimbus Sans Novus T Bold" pitchFamily="34" charset="0"/>
              </a:rPr>
              <a:t>Quelles évolutions ?</a:t>
            </a:r>
            <a:endParaRPr lang="fr-FR" sz="4000" dirty="0">
              <a:solidFill>
                <a:srgbClr val="FFC000"/>
              </a:solidFill>
              <a:latin typeface="Nimbus Sans Novus T Bold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85938" y="558800"/>
            <a:ext cx="6929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 dirty="0" smtClean="0">
                <a:solidFill>
                  <a:srgbClr val="571010"/>
                </a:solidFill>
                <a:latin typeface="NimbuSanNovTBol" pitchFamily="2" charset="0"/>
              </a:rPr>
              <a:t>Les rencontres du </a:t>
            </a:r>
            <a:r>
              <a:rPr lang="fr-FR" sz="1600" dirty="0" err="1" smtClean="0">
                <a:solidFill>
                  <a:srgbClr val="571010"/>
                </a:solidFill>
                <a:latin typeface="NimbuSanNovTBol" pitchFamily="2" charset="0"/>
              </a:rPr>
              <a:t>SCoT</a:t>
            </a:r>
            <a:r>
              <a:rPr lang="fr-FR" sz="1600" dirty="0" smtClean="0">
                <a:solidFill>
                  <a:srgbClr val="571010"/>
                </a:solidFill>
                <a:latin typeface="NimbuSanNovTBol" pitchFamily="2" charset="0"/>
              </a:rPr>
              <a:t> à </a:t>
            </a:r>
            <a:r>
              <a:rPr lang="fr-FR" sz="1600" dirty="0" err="1" smtClean="0">
                <a:solidFill>
                  <a:srgbClr val="571010"/>
                </a:solidFill>
                <a:latin typeface="NimbuSanNovTBol" pitchFamily="2" charset="0"/>
              </a:rPr>
              <a:t>Niffer</a:t>
            </a:r>
            <a:endParaRPr lang="fr-FR" sz="1600" dirty="0">
              <a:solidFill>
                <a:srgbClr val="571010"/>
              </a:solidFill>
              <a:latin typeface="NimbuSanNovTBol" pitchFamily="2" charset="0"/>
            </a:endParaRPr>
          </a:p>
          <a:p>
            <a:pPr algn="r"/>
            <a:r>
              <a:rPr lang="fr-FR" sz="1600" dirty="0">
                <a:solidFill>
                  <a:srgbClr val="571010"/>
                </a:solidFill>
                <a:latin typeface="NimbuSanNovTBol" pitchFamily="2" charset="0"/>
              </a:rPr>
              <a:t>18 mars 2011</a:t>
            </a:r>
          </a:p>
        </p:txBody>
      </p:sp>
      <p:pic>
        <p:nvPicPr>
          <p:cNvPr id="8" name="Image 35" descr="medias215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18183" b="55223"/>
          <a:stretch>
            <a:fillRect/>
          </a:stretch>
        </p:blipFill>
        <p:spPr bwMode="auto">
          <a:xfrm>
            <a:off x="0" y="5030416"/>
            <a:ext cx="9144000" cy="1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0"/>
          <a:ext cx="484882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Acrobat Document" r:id="rId3" imgW="8019903" imgH="11344055" progId="AcroExch.Document.7">
                  <p:embed/>
                </p:oleObj>
              </mc:Choice>
              <mc:Fallback>
                <p:oleObj name="Acrobat Document" r:id="rId3" imgW="8019903" imgH="11344055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4882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004048" y="1196752"/>
            <a:ext cx="413995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B01821"/>
                </a:solidFill>
              </a:rPr>
              <a:t>➠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Un SCoT Région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Mulhousienne : </a:t>
            </a:r>
          </a:p>
          <a:p>
            <a:pPr>
              <a:spcBef>
                <a:spcPct val="50000"/>
              </a:spcBef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Modification ou révision ? </a:t>
            </a:r>
          </a:p>
          <a:p>
            <a:pPr>
              <a:spcBef>
                <a:spcPct val="50000"/>
              </a:spcBef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(Réponse aussi fonction des démarches en cours ou programmées)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>
            <a:spLocks/>
          </p:cNvSpPr>
          <p:nvPr/>
        </p:nvSpPr>
        <p:spPr bwMode="auto">
          <a:xfrm>
            <a:off x="320104" y="2060848"/>
            <a:ext cx="88238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3000" b="1" dirty="0" smtClean="0"/>
              <a:t>Un SCoT « Grenelle »</a:t>
            </a:r>
          </a:p>
          <a:p>
            <a:pPr>
              <a:spcBef>
                <a:spcPct val="20000"/>
              </a:spcBef>
              <a:buClr>
                <a:srgbClr val="C00000"/>
              </a:buClr>
            </a:pPr>
            <a:endParaRPr lang="fr-FR" sz="3000" b="1" dirty="0"/>
          </a:p>
          <a:p>
            <a:pPr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3000" b="1" dirty="0" smtClean="0"/>
              <a:t>Du droit du commerce ….</a:t>
            </a:r>
          </a:p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fr-FR" sz="3000" b="1" dirty="0" smtClean="0"/>
              <a:t>				à l’urbanisme commercial</a:t>
            </a:r>
          </a:p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fr-FR" sz="3000" b="1" dirty="0" smtClean="0"/>
              <a:t> </a:t>
            </a:r>
            <a:endParaRPr lang="fr-FR" sz="3000" b="1" dirty="0"/>
          </a:p>
          <a:p>
            <a:pPr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3000" b="1" dirty="0" smtClean="0"/>
              <a:t>Notre SCoT : une évolution nécessaire</a:t>
            </a:r>
          </a:p>
          <a:p>
            <a:pPr>
              <a:spcBef>
                <a:spcPct val="20000"/>
              </a:spcBef>
              <a:buClr>
                <a:srgbClr val="C00000"/>
              </a:buClr>
            </a:pPr>
            <a:endParaRPr lang="fr-FR" sz="3400" b="1" dirty="0"/>
          </a:p>
          <a:p>
            <a:pPr>
              <a:spcBef>
                <a:spcPct val="20000"/>
              </a:spcBef>
              <a:buClr>
                <a:srgbClr val="C00000"/>
              </a:buClr>
            </a:pPr>
            <a:endParaRPr lang="fr-FR" sz="3400" b="1" dirty="0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71438" y="2143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rgbClr val="B01821"/>
                </a:solidFill>
                <a:latin typeface="Helvetica Compressed" pitchFamily="34" charset="0"/>
              </a:rPr>
              <a:t>Un nouveau contexte réglementaire et sociétal  </a:t>
            </a:r>
            <a:endParaRPr lang="fr-FR" sz="2800" b="1" dirty="0">
              <a:solidFill>
                <a:srgbClr val="B01821"/>
              </a:solidFill>
              <a:latin typeface="Helvetica Compres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8313" y="1917700"/>
            <a:ext cx="655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75656" y="2420888"/>
            <a:ext cx="43926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500" dirty="0"/>
          </a:p>
          <a:p>
            <a:endParaRPr lang="fr-FR" sz="1500" i="1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7129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C00000"/>
                </a:solidFill>
                <a:latin typeface="Zapf Dingbats"/>
                <a:ea typeface="Zapf Dingbats"/>
              </a:rPr>
              <a:t>➾</a:t>
            </a:r>
            <a:r>
              <a:rPr lang="fr-FR" dirty="0" smtClean="0">
                <a:latin typeface="Zapf Dingbats"/>
                <a:ea typeface="Zapf Dingbats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Echéance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2020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(Conseil </a:t>
            </a:r>
            <a:r>
              <a:rPr lang="fr-FR" dirty="0">
                <a:latin typeface="Arial" pitchFamily="34" charset="0"/>
                <a:cs typeface="Arial" pitchFamily="34" charset="0"/>
              </a:rPr>
              <a:t>européen)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: le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« triple 20 » 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/>
              <a:t> 20% d’émission de gaz à effet de serre</a:t>
            </a:r>
          </a:p>
          <a:p>
            <a:pPr>
              <a:buFontTx/>
              <a:buChar char="-"/>
            </a:pPr>
            <a:r>
              <a:rPr lang="fr-FR" dirty="0" smtClean="0"/>
              <a:t> 20% de consommation d’énergie</a:t>
            </a:r>
          </a:p>
          <a:p>
            <a:r>
              <a:rPr lang="fr-FR" dirty="0" smtClean="0"/>
              <a:t>+ 20% d’énergies renouvelables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71438" y="2143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rgbClr val="B01821"/>
                </a:solidFill>
                <a:latin typeface="Helvetica Compressed" pitchFamily="34" charset="0"/>
              </a:rPr>
              <a:t>GRENELLE II : Les objectifs de la loi</a:t>
            </a:r>
            <a:endParaRPr lang="fr-FR" sz="2800" b="1" dirty="0">
              <a:solidFill>
                <a:srgbClr val="B01821"/>
              </a:solidFill>
              <a:latin typeface="Helvetica Compressed" pitchFamily="34" charset="0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2447256" y="3789040"/>
            <a:ext cx="6696744" cy="195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B01821"/>
                </a:solidFill>
                <a:latin typeface="Arial" pitchFamily="34" charset="0"/>
                <a:cs typeface="Arial" pitchFamily="34" charset="0"/>
              </a:rPr>
              <a:t>➠</a:t>
            </a:r>
            <a:r>
              <a:rPr lang="fr-FR" b="1" dirty="0">
                <a:solidFill>
                  <a:srgbClr val="B0182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>
                <a:latin typeface="Arial" pitchFamily="34" charset="0"/>
                <a:cs typeface="Arial" pitchFamily="34" charset="0"/>
              </a:rPr>
              <a:t>Les objectifs issus du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Grenelle : </a:t>
            </a:r>
            <a:r>
              <a:rPr lang="fr-FR" b="1" dirty="0" smtClean="0"/>
              <a:t>Aller plus loin … </a:t>
            </a:r>
          </a:p>
          <a:p>
            <a:endParaRPr lang="fr-FR" dirty="0" smtClean="0"/>
          </a:p>
          <a:p>
            <a:pPr>
              <a:spcAft>
                <a:spcPts val="200"/>
              </a:spcAft>
            </a:pPr>
            <a:r>
              <a:rPr lang="fr-FR" dirty="0" smtClean="0"/>
              <a:t>= Facteur 4</a:t>
            </a:r>
          </a:p>
          <a:p>
            <a:pPr>
              <a:spcAft>
                <a:spcPts val="200"/>
              </a:spcAft>
            </a:pPr>
            <a:r>
              <a:rPr lang="fr-FR" dirty="0" smtClean="0"/>
              <a:t>= Porter à 23 % d’apport des énergies renouvelables</a:t>
            </a:r>
          </a:p>
          <a:p>
            <a:pPr>
              <a:spcAft>
                <a:spcPts val="200"/>
              </a:spcAft>
            </a:pPr>
            <a:r>
              <a:rPr lang="fr-FR" dirty="0" smtClean="0"/>
              <a:t>= Organiser la production et la consommation d’énergie pour un territoire moins énergivore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611560" y="2708920"/>
            <a:ext cx="712946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C00000"/>
                </a:solidFill>
                <a:latin typeface="Arial" pitchFamily="34" charset="0"/>
                <a:ea typeface="Zapf Dingbats"/>
                <a:cs typeface="Arial" pitchFamily="34" charset="0"/>
              </a:rPr>
              <a:t>➾</a:t>
            </a:r>
            <a:r>
              <a:rPr lang="fr-FR" dirty="0" smtClean="0">
                <a:latin typeface="Arial" pitchFamily="34" charset="0"/>
                <a:ea typeface="Zapf Dingbats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Echéance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2050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(engagement </a:t>
            </a:r>
            <a:r>
              <a:rPr lang="fr-FR" dirty="0">
                <a:latin typeface="Arial" pitchFamily="34" charset="0"/>
                <a:cs typeface="Arial" pitchFamily="34" charset="0"/>
              </a:rPr>
              <a:t>de la France)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: le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« facteur 4 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» : </a:t>
            </a:r>
            <a:r>
              <a:rPr lang="fr-FR" dirty="0" smtClean="0"/>
              <a:t>Division par 4 des émissions de gaz à effet de serre</a:t>
            </a:r>
          </a:p>
          <a:p>
            <a:pPr>
              <a:spcBef>
                <a:spcPct val="50000"/>
              </a:spcBef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45C31-0B2D-4EE7-B520-CD7FE324D2E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17" name="Image 12" descr="Autoroute A35.jp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467544" y="3501008"/>
            <a:ext cx="177323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2"/>
          <p:cNvSpPr txBox="1">
            <a:spLocks noChangeArrowheads="1"/>
          </p:cNvSpPr>
          <p:nvPr/>
        </p:nvSpPr>
        <p:spPr bwMode="auto">
          <a:xfrm>
            <a:off x="395536" y="5539879"/>
            <a:ext cx="22322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i="1" dirty="0" smtClean="0"/>
              <a:t>Circulation sur l’A36 : un enjeu fort de report modal…  (circulation des personnes et des marchandises)</a:t>
            </a:r>
            <a:endParaRPr lang="fr-FR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8313" y="1557338"/>
            <a:ext cx="6551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23528" y="1412776"/>
            <a:ext cx="4320282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Zapf Dingbats"/>
                <a:ea typeface="Zapf Dingbats"/>
              </a:rPr>
              <a:t>➾</a:t>
            </a:r>
            <a:r>
              <a:rPr lang="fr-FR" sz="2800" dirty="0" smtClean="0">
                <a:latin typeface="Zapf Dingbats"/>
                <a:ea typeface="Zapf Dingbats"/>
              </a:rPr>
              <a:t> </a:t>
            </a:r>
            <a:r>
              <a:rPr lang="fr-FR" sz="2800" dirty="0" smtClean="0"/>
              <a:t>Une </a:t>
            </a:r>
            <a:r>
              <a:rPr lang="fr-FR" sz="2800" dirty="0"/>
              <a:t>consommation foncière mesurée</a:t>
            </a:r>
          </a:p>
          <a:p>
            <a:endParaRPr lang="fr-FR" sz="2800" dirty="0" smtClean="0"/>
          </a:p>
          <a:p>
            <a:r>
              <a:rPr lang="fr-FR" sz="2800" dirty="0" smtClean="0">
                <a:solidFill>
                  <a:srgbClr val="C00000"/>
                </a:solidFill>
                <a:latin typeface="Zapf Dingbats"/>
                <a:ea typeface="Zapf Dingbats"/>
              </a:rPr>
              <a:t>➾</a:t>
            </a:r>
            <a:r>
              <a:rPr lang="fr-FR" sz="2800" dirty="0" smtClean="0"/>
              <a:t> </a:t>
            </a:r>
            <a:r>
              <a:rPr lang="fr-FR" sz="2800" dirty="0"/>
              <a:t>Des documents de </a:t>
            </a:r>
            <a:r>
              <a:rPr lang="fr-FR" sz="2800" dirty="0" smtClean="0"/>
              <a:t>planification (PLU et SCoT) </a:t>
            </a:r>
            <a:r>
              <a:rPr lang="fr-FR" sz="2800" dirty="0"/>
              <a:t>plus </a:t>
            </a:r>
            <a:r>
              <a:rPr lang="fr-FR" sz="2800" dirty="0" smtClean="0"/>
              <a:t>prescriptifs</a:t>
            </a:r>
          </a:p>
          <a:p>
            <a:endParaRPr lang="fr-FR" sz="2800" dirty="0"/>
          </a:p>
          <a:p>
            <a:r>
              <a:rPr lang="fr-FR" sz="2800" dirty="0" smtClean="0">
                <a:solidFill>
                  <a:srgbClr val="C00000"/>
                </a:solidFill>
                <a:latin typeface="Zapf Dingbats"/>
                <a:ea typeface="Zapf Dingbats"/>
              </a:rPr>
              <a:t>➾</a:t>
            </a:r>
            <a:r>
              <a:rPr lang="fr-FR" sz="2800" dirty="0" smtClean="0"/>
              <a:t>Des </a:t>
            </a:r>
            <a:r>
              <a:rPr lang="fr-FR" sz="2800" dirty="0"/>
              <a:t>opérations d’aménagement durables à généraliser</a:t>
            </a:r>
          </a:p>
          <a:p>
            <a:endParaRPr lang="fr-FR" sz="1500" i="1" dirty="0"/>
          </a:p>
        </p:txBody>
      </p:sp>
      <p:sp>
        <p:nvSpPr>
          <p:cNvPr id="39941" name="Rectangle 13"/>
          <p:cNvSpPr>
            <a:spLocks noChangeArrowheads="1"/>
          </p:cNvSpPr>
          <p:nvPr/>
        </p:nvSpPr>
        <p:spPr bwMode="auto">
          <a:xfrm>
            <a:off x="71438" y="21431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dirty="0" smtClean="0">
                <a:solidFill>
                  <a:srgbClr val="B01821"/>
                </a:solidFill>
                <a:latin typeface="Helvetica Compressed" pitchFamily="34" charset="0"/>
              </a:rPr>
              <a:t>Un urbanisme différent</a:t>
            </a:r>
          </a:p>
        </p:txBody>
      </p:sp>
      <p:sp>
        <p:nvSpPr>
          <p:cNvPr id="39946" name="ZoneTexte 11"/>
          <p:cNvSpPr txBox="1">
            <a:spLocks noChangeArrowheads="1"/>
          </p:cNvSpPr>
          <p:nvPr/>
        </p:nvSpPr>
        <p:spPr bwMode="auto">
          <a:xfrm>
            <a:off x="4932363" y="3789363"/>
            <a:ext cx="1079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i="1">
                <a:solidFill>
                  <a:schemeClr val="bg1"/>
                </a:solidFill>
              </a:rPr>
              <a:t>Rixheim, 2006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7A7EC-ABAD-4303-AFE7-113D0659189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64" y="3789040"/>
            <a:ext cx="4365636" cy="21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Z:\2 AGENCE\Communication\EVENEMENTS\Soiree Grenelle II\COM\Illustrations Biodiversité\Habs Agricul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052736"/>
            <a:ext cx="3063503" cy="229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1"/>
          <p:cNvSpPr txBox="1">
            <a:spLocks noChangeArrowheads="1"/>
          </p:cNvSpPr>
          <p:nvPr/>
        </p:nvSpPr>
        <p:spPr bwMode="auto">
          <a:xfrm>
            <a:off x="5940152" y="3284984"/>
            <a:ext cx="30243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i="1" dirty="0" smtClean="0"/>
              <a:t>Habsheim : une agriculture et un paysage des collines à préserver</a:t>
            </a:r>
            <a:endParaRPr lang="fr-FR" sz="1100" i="1" dirty="0"/>
          </a:p>
        </p:txBody>
      </p:sp>
      <p:sp>
        <p:nvSpPr>
          <p:cNvPr id="20" name="ZoneTexte 11"/>
          <p:cNvSpPr txBox="1">
            <a:spLocks noChangeArrowheads="1"/>
          </p:cNvSpPr>
          <p:nvPr/>
        </p:nvSpPr>
        <p:spPr bwMode="auto">
          <a:xfrm>
            <a:off x="4716016" y="5877272"/>
            <a:ext cx="360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i="1" dirty="0" smtClean="0"/>
              <a:t>Projet d’</a:t>
            </a:r>
            <a:r>
              <a:rPr lang="fr-FR" sz="1100" i="1" dirty="0" err="1" smtClean="0"/>
              <a:t>écoquartier</a:t>
            </a:r>
            <a:r>
              <a:rPr lang="fr-FR" sz="1100" i="1" dirty="0" smtClean="0"/>
              <a:t> à Staffelfelden : un changement dans nos modes d’urbaniser en vigueur depuis 50 ans</a:t>
            </a:r>
            <a:endParaRPr lang="fr-FR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79512" y="1340768"/>
            <a:ext cx="605685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71525" lvl="1" indent="-193675"/>
            <a:r>
              <a:rPr lang="fr-FR" sz="2200" b="1" dirty="0" smtClean="0"/>
              <a:t>Consommation foncière </a:t>
            </a:r>
            <a:r>
              <a:rPr lang="fr-FR" sz="1500" dirty="0" smtClean="0"/>
              <a:t>: mesure et suivi</a:t>
            </a:r>
            <a:endParaRPr lang="fr-FR" sz="1500" dirty="0"/>
          </a:p>
          <a:p>
            <a:endParaRPr lang="fr-FR" sz="1600" i="1" dirty="0"/>
          </a:p>
        </p:txBody>
      </p:sp>
      <p:sp>
        <p:nvSpPr>
          <p:cNvPr id="40963" name="Rectangle 13"/>
          <p:cNvSpPr>
            <a:spLocks noChangeArrowheads="1"/>
          </p:cNvSpPr>
          <p:nvPr/>
        </p:nvSpPr>
        <p:spPr bwMode="auto">
          <a:xfrm>
            <a:off x="71438" y="2143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rgbClr val="B01821"/>
                </a:solidFill>
                <a:latin typeface="Helvetica Compressed" pitchFamily="34" charset="0"/>
              </a:rPr>
              <a:t>SCoT « SRU » et SCoT « Grenelle » : quelles différences ? </a:t>
            </a:r>
            <a:endParaRPr lang="fr-FR" sz="2800" b="1" dirty="0">
              <a:solidFill>
                <a:srgbClr val="B01821"/>
              </a:solidFill>
              <a:latin typeface="Helvetica Compressed" pitchFamily="34" charset="0"/>
            </a:endParaRPr>
          </a:p>
        </p:txBody>
      </p:sp>
      <p:sp>
        <p:nvSpPr>
          <p:cNvPr id="8" name="Rectangle à coins arrondis 7"/>
          <p:cNvSpPr>
            <a:spLocks noChangeArrowheads="1"/>
          </p:cNvSpPr>
          <p:nvPr/>
        </p:nvSpPr>
        <p:spPr bwMode="auto">
          <a:xfrm>
            <a:off x="395536" y="2132856"/>
            <a:ext cx="235585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1400" b="1" spc="-50" dirty="0">
                <a:latin typeface="Arial" charset="0"/>
                <a:cs typeface="Arial" charset="0"/>
              </a:rPr>
              <a:t>RAPPORT PRESENTATION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1200" dirty="0">
                <a:latin typeface="Arial" charset="0"/>
                <a:cs typeface="Arial" charset="0"/>
              </a:rPr>
              <a:t>analyse de la consommation foncière des 10 années précédentes</a:t>
            </a:r>
          </a:p>
        </p:txBody>
      </p:sp>
      <p:sp>
        <p:nvSpPr>
          <p:cNvPr id="40966" name="Rectangle à coins arrondis 7"/>
          <p:cNvSpPr>
            <a:spLocks noChangeArrowheads="1"/>
          </p:cNvSpPr>
          <p:nvPr/>
        </p:nvSpPr>
        <p:spPr bwMode="auto">
          <a:xfrm>
            <a:off x="3203824" y="2132856"/>
            <a:ext cx="1655762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r>
              <a:rPr lang="fr-FR" sz="1400" b="1"/>
              <a:t>PADD</a:t>
            </a:r>
          </a:p>
          <a:p>
            <a:pPr algn="ctr">
              <a:spcBef>
                <a:spcPct val="50000"/>
              </a:spcBef>
            </a:pPr>
            <a:r>
              <a:rPr lang="fr-FR" sz="1200"/>
              <a:t>Objectifs chiffrés pour une consommation foncière économe</a:t>
            </a:r>
          </a:p>
        </p:txBody>
      </p:sp>
      <p:sp>
        <p:nvSpPr>
          <p:cNvPr id="40967" name="Rectangle à coins arrondis 7"/>
          <p:cNvSpPr>
            <a:spLocks noChangeArrowheads="1"/>
          </p:cNvSpPr>
          <p:nvPr/>
        </p:nvSpPr>
        <p:spPr bwMode="auto">
          <a:xfrm>
            <a:off x="5288211" y="2132856"/>
            <a:ext cx="16764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r>
              <a:rPr lang="fr-FR" sz="1400" b="1"/>
              <a:t>DOO</a:t>
            </a:r>
          </a:p>
          <a:p>
            <a:pPr algn="ctr">
              <a:spcBef>
                <a:spcPct val="50000"/>
              </a:spcBef>
            </a:pPr>
            <a:r>
              <a:rPr lang="fr-FR" sz="1200"/>
              <a:t>Objectifs chiffrés par secteur géographique</a:t>
            </a:r>
          </a:p>
        </p:txBody>
      </p:sp>
      <p:pic>
        <p:nvPicPr>
          <p:cNvPr id="40968" name="Image 16" descr="Fleche fine oran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1386" y="2524969"/>
            <a:ext cx="4333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Image 16" descr="Fleche fine oran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3399" y="2536081"/>
            <a:ext cx="396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Rectangle à coins arrondis 7"/>
          <p:cNvSpPr>
            <a:spLocks noChangeArrowheads="1"/>
          </p:cNvSpPr>
          <p:nvPr/>
        </p:nvSpPr>
        <p:spPr bwMode="auto">
          <a:xfrm>
            <a:off x="1187625" y="4077072"/>
            <a:ext cx="1331912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BILAN (6 ans)</a:t>
            </a:r>
          </a:p>
          <a:p>
            <a:pPr algn="ctr">
              <a:spcBef>
                <a:spcPct val="50000"/>
              </a:spcBef>
            </a:pPr>
            <a:r>
              <a:rPr lang="fr-FR" sz="1200" dirty="0"/>
              <a:t>Suivi de la consommation</a:t>
            </a:r>
          </a:p>
        </p:txBody>
      </p:sp>
      <p:pic>
        <p:nvPicPr>
          <p:cNvPr id="40975" name="Image 16" descr="Fleche fine oran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01667">
            <a:off x="514538" y="4026063"/>
            <a:ext cx="655862" cy="40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lèche courbée vers le haut 16"/>
          <p:cNvSpPr/>
          <p:nvPr/>
        </p:nvSpPr>
        <p:spPr>
          <a:xfrm flipH="1">
            <a:off x="1979861" y="3171081"/>
            <a:ext cx="1800225" cy="358775"/>
          </a:xfrm>
          <a:prstGeom prst="curvedUpArrow">
            <a:avLst/>
          </a:prstGeom>
          <a:solidFill>
            <a:srgbClr val="C6894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677A-6AEF-4584-86D0-C1641194478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23" name="Image 4" descr="Etalement_urbain_25m_100dp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280800"/>
            <a:ext cx="3152452" cy="35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11"/>
          <p:cNvSpPr txBox="1">
            <a:spLocks noChangeArrowheads="1"/>
          </p:cNvSpPr>
          <p:nvPr/>
        </p:nvSpPr>
        <p:spPr bwMode="auto">
          <a:xfrm>
            <a:off x="2987824" y="5157192"/>
            <a:ext cx="288032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100" i="1" dirty="0" smtClean="0"/>
              <a:t>Suivre et mesurer la consommation foncière : méthodes en cours d’expérimentation en Alsace</a:t>
            </a:r>
          </a:p>
          <a:p>
            <a:pPr algn="r"/>
            <a:r>
              <a:rPr lang="fr-FR" sz="1100" i="1" dirty="0" smtClean="0"/>
              <a:t>(se doter d’un vocabulaire commun et de pratiques partagées) </a:t>
            </a:r>
            <a:endParaRPr lang="fr-FR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683568" y="1268760"/>
            <a:ext cx="5544616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Zapf Dingbats"/>
                <a:ea typeface="Zapf Dingbats"/>
              </a:rPr>
              <a:t>➾ </a:t>
            </a:r>
            <a:r>
              <a:rPr lang="fr-FR" sz="2200" b="1" dirty="0" smtClean="0"/>
              <a:t>Implantations </a:t>
            </a:r>
            <a:r>
              <a:rPr lang="fr-FR" sz="2200" b="1" dirty="0"/>
              <a:t>commerciales</a:t>
            </a:r>
            <a:r>
              <a:rPr lang="fr-FR" sz="1500" dirty="0"/>
              <a:t> : </a:t>
            </a:r>
            <a:r>
              <a:rPr lang="fr-FR" sz="1500" b="1" dirty="0" smtClean="0"/>
              <a:t>  </a:t>
            </a:r>
          </a:p>
          <a:p>
            <a:r>
              <a:rPr lang="fr-FR" sz="1500" dirty="0" smtClean="0"/>
              <a:t>Intégration </a:t>
            </a:r>
            <a:r>
              <a:rPr lang="fr-FR" sz="1500" dirty="0"/>
              <a:t>du </a:t>
            </a:r>
            <a:r>
              <a:rPr lang="fr-FR" sz="1500" b="1" dirty="0"/>
              <a:t>DAC </a:t>
            </a:r>
            <a:r>
              <a:rPr lang="fr-FR" sz="1500" b="1" dirty="0" smtClean="0"/>
              <a:t>(</a:t>
            </a:r>
            <a:r>
              <a:rPr lang="fr-FR" sz="1500" dirty="0" smtClean="0"/>
              <a:t>Document d'Aménagement Commercial) dans </a:t>
            </a:r>
            <a:r>
              <a:rPr lang="fr-FR" sz="1500" dirty="0"/>
              <a:t>le </a:t>
            </a:r>
            <a:r>
              <a:rPr lang="fr-FR" sz="1500" dirty="0" smtClean="0"/>
              <a:t>DOO (Document </a:t>
            </a:r>
            <a:r>
              <a:rPr lang="fr-FR" sz="1500" dirty="0"/>
              <a:t>d'Orientations et </a:t>
            </a:r>
            <a:r>
              <a:rPr lang="fr-FR" sz="1500" dirty="0" smtClean="0"/>
              <a:t>d'Objectifs)</a:t>
            </a:r>
          </a:p>
          <a:p>
            <a:endParaRPr lang="fr-FR" sz="1500" dirty="0" smtClean="0"/>
          </a:p>
          <a:p>
            <a:r>
              <a:rPr lang="fr-FR" sz="2400" dirty="0" smtClean="0">
                <a:solidFill>
                  <a:srgbClr val="C00000"/>
                </a:solidFill>
                <a:latin typeface="Zapf Dingbats"/>
                <a:ea typeface="Zapf Dingbats"/>
              </a:rPr>
              <a:t>➾</a:t>
            </a:r>
            <a:r>
              <a:rPr lang="fr-FR" sz="1600" dirty="0" smtClean="0">
                <a:solidFill>
                  <a:srgbClr val="C00000"/>
                </a:solidFill>
                <a:latin typeface="Zapf Dingbats"/>
                <a:ea typeface="Zapf Dingbats"/>
              </a:rPr>
              <a:t> </a:t>
            </a:r>
            <a:r>
              <a:rPr lang="fr-FR" sz="2200" b="1" dirty="0" smtClean="0"/>
              <a:t>Tourisme et culturel</a:t>
            </a:r>
          </a:p>
          <a:p>
            <a:endParaRPr lang="fr-FR" sz="2200" dirty="0" smtClean="0"/>
          </a:p>
          <a:p>
            <a:r>
              <a:rPr lang="fr-FR" sz="2400" dirty="0" smtClean="0">
                <a:solidFill>
                  <a:srgbClr val="C00000"/>
                </a:solidFill>
                <a:latin typeface="Zapf Dingbats"/>
                <a:ea typeface="Zapf Dingbats"/>
              </a:rPr>
              <a:t>➾</a:t>
            </a:r>
            <a:r>
              <a:rPr lang="fr-FR" sz="1600" dirty="0" smtClean="0">
                <a:solidFill>
                  <a:srgbClr val="C00000"/>
                </a:solidFill>
                <a:latin typeface="Zapf Dingbats"/>
                <a:ea typeface="Zapf Dingbats"/>
              </a:rPr>
              <a:t> </a:t>
            </a:r>
            <a:r>
              <a:rPr lang="fr-FR" sz="2200" b="1" dirty="0" smtClean="0"/>
              <a:t>Communications électroniques</a:t>
            </a:r>
            <a:r>
              <a:rPr lang="fr-FR" sz="2200" dirty="0" smtClean="0"/>
              <a:t> </a:t>
            </a:r>
          </a:p>
          <a:p>
            <a:endParaRPr lang="fr-FR" sz="2200" dirty="0" smtClean="0"/>
          </a:p>
          <a:p>
            <a:r>
              <a:rPr lang="fr-FR" sz="2400" dirty="0" smtClean="0">
                <a:solidFill>
                  <a:srgbClr val="C00000"/>
                </a:solidFill>
                <a:latin typeface="Zapf Dingbats"/>
                <a:ea typeface="Zapf Dingbats"/>
              </a:rPr>
              <a:t>➾</a:t>
            </a:r>
            <a:r>
              <a:rPr lang="fr-FR" sz="1600" dirty="0" smtClean="0">
                <a:solidFill>
                  <a:srgbClr val="C00000"/>
                </a:solidFill>
                <a:latin typeface="Zapf Dingbats"/>
                <a:ea typeface="Zapf Dingbats"/>
              </a:rPr>
              <a:t> </a:t>
            </a:r>
            <a:r>
              <a:rPr lang="fr-FR" sz="2200" b="1" dirty="0" smtClean="0"/>
              <a:t>Ressources naturelles</a:t>
            </a:r>
          </a:p>
          <a:p>
            <a:endParaRPr lang="fr-FR" sz="2200" b="1" dirty="0" smtClean="0"/>
          </a:p>
          <a:p>
            <a:r>
              <a:rPr lang="fr-FR" sz="2400" dirty="0" smtClean="0">
                <a:solidFill>
                  <a:srgbClr val="C00000"/>
                </a:solidFill>
                <a:latin typeface="Zapf Dingbats"/>
                <a:ea typeface="Zapf Dingbats"/>
              </a:rPr>
              <a:t>➾</a:t>
            </a:r>
            <a:r>
              <a:rPr lang="fr-FR" sz="1600" dirty="0" smtClean="0">
                <a:solidFill>
                  <a:srgbClr val="C00000"/>
                </a:solidFill>
                <a:latin typeface="Zapf Dingbats"/>
                <a:ea typeface="Zapf Dingbats"/>
              </a:rPr>
              <a:t> </a:t>
            </a:r>
            <a:r>
              <a:rPr lang="fr-FR" sz="2200" b="1" dirty="0" smtClean="0"/>
              <a:t>Continuités écologiques</a:t>
            </a:r>
          </a:p>
          <a:p>
            <a:r>
              <a:rPr lang="fr-FR" sz="1600" dirty="0" smtClean="0"/>
              <a:t>Préservation et </a:t>
            </a:r>
            <a:r>
              <a:rPr lang="fr-FR" sz="1600" u="sng" dirty="0" smtClean="0"/>
              <a:t>remise en état</a:t>
            </a:r>
          </a:p>
          <a:p>
            <a:endParaRPr lang="fr-FR" sz="1600" dirty="0" smtClean="0"/>
          </a:p>
          <a:p>
            <a:endParaRPr lang="fr-FR" sz="1600" i="1" dirty="0"/>
          </a:p>
        </p:txBody>
      </p:sp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 rot="-1170327">
            <a:off x="146091" y="1303433"/>
            <a:ext cx="733425" cy="357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1200" kern="10" dirty="0">
                <a:ln w="0">
                  <a:solidFill>
                    <a:srgbClr val="FAB700"/>
                  </a:solidFill>
                  <a:round/>
                  <a:headEnd/>
                  <a:tailEnd/>
                </a:ln>
                <a:solidFill>
                  <a:srgbClr val="B01821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NOUVEAU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9AA10-340C-4EBF-AA34-7F70FBECA21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Soirée d'information "La loi Grenelle II"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79512" y="26064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rgbClr val="B01821"/>
                </a:solidFill>
                <a:latin typeface="Helvetica Compressed" pitchFamily="34" charset="0"/>
              </a:rPr>
              <a:t>SCoT « SRU » et SCoT « Grenelle » : quelles différences ? </a:t>
            </a:r>
            <a:endParaRPr lang="fr-FR" sz="2800" b="1" dirty="0">
              <a:solidFill>
                <a:srgbClr val="B01821"/>
              </a:solidFill>
              <a:latin typeface="Helvetica Compressed" pitchFamily="34" charset="0"/>
            </a:endParaRPr>
          </a:p>
        </p:txBody>
      </p:sp>
      <p:pic>
        <p:nvPicPr>
          <p:cNvPr id="21" name="Picture 12" descr="Z:\2 AGENCE\Communication\EVENEMENTS\Soiree Grenelle II\SOU\Illustrations diaporama\Biodiversité\animaux.jpg"/>
          <p:cNvPicPr>
            <a:picLocks noChangeAspect="1" noChangeArrowheads="1"/>
          </p:cNvPicPr>
          <p:nvPr/>
        </p:nvPicPr>
        <p:blipFill>
          <a:blip r:embed="rId3" cstate="print"/>
          <a:srcRect l="7916"/>
          <a:stretch>
            <a:fillRect/>
          </a:stretch>
        </p:blipFill>
        <p:spPr bwMode="auto">
          <a:xfrm>
            <a:off x="3635896" y="4885187"/>
            <a:ext cx="2736304" cy="19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t3.gstatic.com/images?q=tbn:ANd9GcTEY-6Xri5luE1D3UNh7WHRPV-aiEqFDEsl946KfzSJSAYHH-Ev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788" y="3556222"/>
            <a:ext cx="2171700" cy="2105026"/>
          </a:xfrm>
          <a:prstGeom prst="rect">
            <a:avLst/>
          </a:prstGeom>
          <a:noFill/>
        </p:spPr>
      </p:pic>
      <p:pic>
        <p:nvPicPr>
          <p:cNvPr id="5123" name="Picture 3" descr="Z:\2 AGENCE\Prospection études\réponses offres\ARCHIVAGE réponse -\Rixheim PLU\Notes\Photos\photos internet Rixheim Dreyeckland\musée papier peint rixhe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9968" y="1124744"/>
            <a:ext cx="2574032" cy="1930524"/>
          </a:xfrm>
          <a:prstGeom prst="rect">
            <a:avLst/>
          </a:prstGeom>
          <a:noFill/>
        </p:spPr>
      </p:pic>
      <p:sp>
        <p:nvSpPr>
          <p:cNvPr id="24" name="ZoneTexte 11"/>
          <p:cNvSpPr txBox="1">
            <a:spLocks noChangeArrowheads="1"/>
          </p:cNvSpPr>
          <p:nvPr/>
        </p:nvSpPr>
        <p:spPr bwMode="auto">
          <a:xfrm>
            <a:off x="6588224" y="3068960"/>
            <a:ext cx="25557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100" i="1" dirty="0" smtClean="0"/>
              <a:t>Rixheim : musée du papier peint</a:t>
            </a:r>
            <a:endParaRPr lang="fr-FR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ZoneTexte 11"/>
          <p:cNvSpPr txBox="1">
            <a:spLocks noChangeArrowheads="1"/>
          </p:cNvSpPr>
          <p:nvPr/>
        </p:nvSpPr>
        <p:spPr bwMode="auto">
          <a:xfrm>
            <a:off x="6948488" y="3573463"/>
            <a:ext cx="2303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i="1">
                <a:solidFill>
                  <a:schemeClr val="bg1"/>
                </a:solidFill>
              </a:rPr>
              <a:t>Wittenheim, site Décathlon, 2006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9AA10-340C-4EBF-AA34-7F70FBECA21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43608" y="1772816"/>
            <a:ext cx="468052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b="1" dirty="0" smtClean="0"/>
              <a:t>Etude de densification</a:t>
            </a:r>
            <a:endParaRPr lang="fr-FR" sz="2200" dirty="0" smtClean="0"/>
          </a:p>
          <a:p>
            <a:r>
              <a:rPr lang="fr-FR" sz="1500" dirty="0" smtClean="0"/>
              <a:t>Imposer </a:t>
            </a:r>
            <a:r>
              <a:rPr lang="fr-FR" sz="1500" dirty="0"/>
              <a:t>une</a:t>
            </a:r>
            <a:r>
              <a:rPr lang="fr-FR" sz="1500" b="1" dirty="0"/>
              <a:t> étude de densification ou l’utilisation de terrains en zone déjà urbanisée </a:t>
            </a:r>
            <a:r>
              <a:rPr lang="fr-FR" sz="1500" dirty="0"/>
              <a:t>préalablement  à l'urbanisation d'un nouveau secteur</a:t>
            </a:r>
          </a:p>
          <a:p>
            <a:endParaRPr lang="fr-FR" sz="1600" i="1" dirty="0"/>
          </a:p>
        </p:txBody>
      </p:sp>
      <p:sp>
        <p:nvSpPr>
          <p:cNvPr id="19" name="WordArt 12"/>
          <p:cNvSpPr>
            <a:spLocks noChangeArrowheads="1" noChangeShapeType="1" noTextEdit="1"/>
          </p:cNvSpPr>
          <p:nvPr/>
        </p:nvSpPr>
        <p:spPr bwMode="auto">
          <a:xfrm rot="-1170327">
            <a:off x="794164" y="1452963"/>
            <a:ext cx="733425" cy="357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1200" kern="10" dirty="0">
                <a:ln w="0">
                  <a:solidFill>
                    <a:srgbClr val="FAB700"/>
                  </a:solidFill>
                  <a:round/>
                  <a:headEnd/>
                  <a:tailEnd/>
                </a:ln>
                <a:solidFill>
                  <a:srgbClr val="B01821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POSSIBILITE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115616" y="3961800"/>
            <a:ext cx="640871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b="1" dirty="0" smtClean="0"/>
              <a:t>Densités minimales</a:t>
            </a:r>
            <a:r>
              <a:rPr lang="fr-FR" sz="2200" dirty="0" smtClean="0"/>
              <a:t> </a:t>
            </a:r>
          </a:p>
          <a:p>
            <a:r>
              <a:rPr lang="fr-FR" sz="1500" dirty="0" smtClean="0"/>
              <a:t>Imposer </a:t>
            </a:r>
            <a:r>
              <a:rPr lang="fr-FR" sz="1500" dirty="0"/>
              <a:t>aux PLU des </a:t>
            </a:r>
            <a:r>
              <a:rPr lang="fr-FR" sz="1500" b="1" dirty="0"/>
              <a:t>densités minimales</a:t>
            </a:r>
            <a:r>
              <a:rPr lang="fr-FR" sz="1500" dirty="0"/>
              <a:t> dans des secteurs bien desservis ou </a:t>
            </a:r>
            <a:r>
              <a:rPr lang="fr-FR" sz="1500" dirty="0" smtClean="0"/>
              <a:t>équipés  (</a:t>
            </a:r>
            <a:r>
              <a:rPr lang="fr-FR" sz="1500" dirty="0"/>
              <a:t>au bout de 2 ans, inopposabilité des règles des PLU incompatibles avec cette densité)</a:t>
            </a:r>
            <a:endParaRPr lang="fr-FR" sz="1600" i="1" dirty="0"/>
          </a:p>
        </p:txBody>
      </p:sp>
      <p:sp>
        <p:nvSpPr>
          <p:cNvPr id="21" name="WordArt 15"/>
          <p:cNvSpPr>
            <a:spLocks noChangeArrowheads="1" noChangeShapeType="1" noTextEdit="1"/>
          </p:cNvSpPr>
          <p:nvPr/>
        </p:nvSpPr>
        <p:spPr bwMode="auto">
          <a:xfrm rot="-1170327">
            <a:off x="722155" y="3751705"/>
            <a:ext cx="733425" cy="357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1200" kern="10" dirty="0">
                <a:ln w="0">
                  <a:solidFill>
                    <a:srgbClr val="FAB700"/>
                  </a:solidFill>
                  <a:round/>
                  <a:headEnd/>
                  <a:tailEnd/>
                </a:ln>
                <a:solidFill>
                  <a:srgbClr val="B01821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POSSIBILITE</a:t>
            </a:r>
          </a:p>
        </p:txBody>
      </p: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3" cstate="print"/>
          <a:srcRect r="23412"/>
          <a:stretch>
            <a:fillRect/>
          </a:stretch>
        </p:blipFill>
        <p:spPr bwMode="auto">
          <a:xfrm>
            <a:off x="5796136" y="1196752"/>
            <a:ext cx="3139401" cy="250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2"/>
          <p:cNvSpPr txBox="1">
            <a:spLocks noChangeArrowheads="1"/>
          </p:cNvSpPr>
          <p:nvPr/>
        </p:nvSpPr>
        <p:spPr bwMode="auto">
          <a:xfrm>
            <a:off x="5724128" y="3717032"/>
            <a:ext cx="30972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100" i="1" spc="-20" dirty="0"/>
              <a:t>Valorisation du foncier  autour  de la ligne E  du tramway de Grenoble (2014). 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71438" y="2143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rgbClr val="B01821"/>
                </a:solidFill>
                <a:latin typeface="Helvetica Compressed" pitchFamily="34" charset="0"/>
              </a:rPr>
              <a:t>SCoT « SRU » et SCoT « Grenelle » : quelles différences ? </a:t>
            </a:r>
            <a:endParaRPr lang="fr-FR" sz="2800" b="1" dirty="0">
              <a:solidFill>
                <a:srgbClr val="B01821"/>
              </a:solidFill>
              <a:latin typeface="Helvetica Compres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611560" y="-27384"/>
            <a:ext cx="3384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B01821"/>
                </a:solidFill>
                <a:latin typeface="Helvetica Compressed" pitchFamily="34" charset="0"/>
              </a:rPr>
              <a:t>Urbanisme commercial : la révolution ?</a:t>
            </a:r>
            <a:endParaRPr lang="fr-FR" sz="2800" b="1" dirty="0">
              <a:solidFill>
                <a:srgbClr val="B01821"/>
              </a:solidFill>
              <a:latin typeface="Helvetica Compressed" pitchFamily="34" charset="0"/>
            </a:endParaRPr>
          </a:p>
        </p:txBody>
      </p:sp>
      <p:sp>
        <p:nvSpPr>
          <p:cNvPr id="6" name="ZoneTexte 11"/>
          <p:cNvSpPr txBox="1">
            <a:spLocks noChangeArrowheads="1"/>
          </p:cNvSpPr>
          <p:nvPr/>
        </p:nvSpPr>
        <p:spPr bwMode="auto">
          <a:xfrm>
            <a:off x="7740352" y="2799799"/>
            <a:ext cx="129614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i="1" dirty="0" smtClean="0"/>
              <a:t>Riedisheim , Wittenheim … :  un commerce polyforme,</a:t>
            </a:r>
          </a:p>
          <a:p>
            <a:r>
              <a:rPr lang="fr-FR" sz="1100" i="1" dirty="0" smtClean="0"/>
              <a:t>une régulation qui s’annonce  différente </a:t>
            </a:r>
            <a:endParaRPr lang="fr-FR" sz="1100" i="1" dirty="0"/>
          </a:p>
        </p:txBody>
      </p:sp>
      <p:sp>
        <p:nvSpPr>
          <p:cNvPr id="7" name="Rectangle 6"/>
          <p:cNvSpPr/>
          <p:nvPr/>
        </p:nvSpPr>
        <p:spPr>
          <a:xfrm>
            <a:off x="179512" y="1340769"/>
            <a:ext cx="460851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Zapf Dingbats"/>
                <a:ea typeface="Zapf Dingbats"/>
              </a:rPr>
              <a:t>➾ </a:t>
            </a:r>
            <a:r>
              <a:rPr lang="fr-FR" b="1" dirty="0" smtClean="0"/>
              <a:t>Critères d’instructions différents </a:t>
            </a:r>
            <a:r>
              <a:rPr lang="fr-FR" sz="1500" dirty="0" smtClean="0"/>
              <a:t>pour les  demandes d’implantations / extension : </a:t>
            </a:r>
            <a:r>
              <a:rPr lang="fr-FR" sz="1200" dirty="0" smtClean="0"/>
              <a:t>(CDAC)</a:t>
            </a:r>
          </a:p>
          <a:p>
            <a:pPr marL="273050"/>
            <a:r>
              <a:rPr lang="fr-FR" sz="1600" dirty="0" smtClean="0"/>
              <a:t>o l'animation de la vie urbaine,</a:t>
            </a:r>
          </a:p>
          <a:p>
            <a:pPr marL="273050" lvl="2"/>
            <a:r>
              <a:rPr lang="fr-FR" sz="1600" dirty="0" smtClean="0"/>
              <a:t>o la qualité environnementale du projet,</a:t>
            </a:r>
            <a:br>
              <a:rPr lang="fr-FR" sz="1600" dirty="0" smtClean="0"/>
            </a:br>
            <a:r>
              <a:rPr lang="fr-FR" sz="1600" dirty="0" smtClean="0"/>
              <a:t>o son insertion dans les réseaux de transports collectifs…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179512" y="4494599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fr-FR" sz="1600" dirty="0" smtClean="0"/>
              <a:t>	o Le DAC délimite les </a:t>
            </a:r>
            <a:r>
              <a:rPr lang="fr-FR" sz="1600" b="1" dirty="0" smtClean="0"/>
              <a:t>centralités urbaines </a:t>
            </a:r>
            <a:r>
              <a:rPr lang="fr-FR" sz="1600" dirty="0" smtClean="0"/>
              <a:t>(implantations commerciales réglementées uniquement par le PLU)</a:t>
            </a:r>
          </a:p>
          <a:p>
            <a:pPr marL="273050" indent="-273050"/>
            <a:r>
              <a:rPr lang="fr-FR" sz="1600" dirty="0" smtClean="0"/>
              <a:t>	o En </a:t>
            </a:r>
            <a:r>
              <a:rPr lang="fr-FR" sz="1600" b="1" dirty="0" smtClean="0"/>
              <a:t>dehors des centres villes </a:t>
            </a:r>
            <a:r>
              <a:rPr lang="fr-FR" sz="1600" dirty="0" smtClean="0"/>
              <a:t>: détermination des zones où peuvent être autorisées les implantations commerciales d'une SHON &gt; 1000 m²</a:t>
            </a:r>
          </a:p>
          <a:p>
            <a:endParaRPr lang="fr-FR" dirty="0" smtClean="0"/>
          </a:p>
          <a:p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l’examen de ce texte en première lecture au Sénat, le </a:t>
            </a:r>
            <a:r>
              <a:rPr lang="fr-FR" sz="1400" b="1" i="1" dirty="0" smtClean="0">
                <a:solidFill>
                  <a:schemeClr val="bg1">
                    <a:lumMod val="50000"/>
                  </a:schemeClr>
                </a:solidFill>
              </a:rPr>
              <a:t>MERCREDI 30 MARS et le JEUDI 31 MARS.</a:t>
            </a:r>
            <a:endParaRPr lang="fr-FR" sz="14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4" descr="2006_Wittenheim_Decathlon_vue light"/>
          <p:cNvPicPr>
            <a:picLocks noChangeAspect="1" noChangeArrowheads="1"/>
          </p:cNvPicPr>
          <p:nvPr/>
        </p:nvPicPr>
        <p:blipFill>
          <a:blip r:embed="rId2" cstate="print"/>
          <a:srcRect b="22429"/>
          <a:stretch>
            <a:fillRect/>
          </a:stretch>
        </p:blipFill>
        <p:spPr bwMode="auto">
          <a:xfrm>
            <a:off x="4788024" y="2780928"/>
            <a:ext cx="2935340" cy="17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79512" y="3836948"/>
            <a:ext cx="51125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Zapf Dingbats"/>
                <a:ea typeface="Zapf Dingbats"/>
              </a:rPr>
              <a:t>➾ </a:t>
            </a:r>
            <a:r>
              <a:rPr lang="fr-FR" dirty="0" smtClean="0"/>
              <a:t>Projet Loi Ollier (15 juin 2010)  : DAC </a:t>
            </a:r>
            <a:r>
              <a:rPr lang="fr-FR" sz="1500" dirty="0" smtClean="0"/>
              <a:t>(</a:t>
            </a:r>
            <a:r>
              <a:rPr lang="fr-FR" sz="1500" b="1" dirty="0" smtClean="0"/>
              <a:t>document d’aménagement commercial</a:t>
            </a:r>
            <a:r>
              <a:rPr lang="fr-FR" sz="1500" dirty="0" smtClean="0"/>
              <a:t>)</a:t>
            </a:r>
          </a:p>
        </p:txBody>
      </p:sp>
      <p:pic>
        <p:nvPicPr>
          <p:cNvPr id="44033" name="Picture 1" descr="Z:\3 ETUDES\AMENAGEMENT DU TERRITOIRE\Riedisheim PLU\SOU\PHOTOS\Photos terrains VB\PHOTOS Riedisheim 0609 appel d'offre\Photo 126.jpg"/>
          <p:cNvPicPr>
            <a:picLocks noChangeAspect="1" noChangeArrowheads="1"/>
          </p:cNvPicPr>
          <p:nvPr/>
        </p:nvPicPr>
        <p:blipFill>
          <a:blip r:embed="rId3" cstate="print"/>
          <a:srcRect t="14551"/>
          <a:stretch>
            <a:fillRect/>
          </a:stretch>
        </p:blipFill>
        <p:spPr bwMode="auto">
          <a:xfrm>
            <a:off x="4804661" y="0"/>
            <a:ext cx="433934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39552" y="1988840"/>
            <a:ext cx="6912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B01821"/>
                </a:solidFill>
              </a:rPr>
              <a:t>➠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Un SCoT Région Mulhousienne ‘’Grenelle’’ à approuver pour le 1</a:t>
            </a:r>
            <a:r>
              <a:rPr lang="fr-FR" sz="2400" baseline="30000" dirty="0">
                <a:latin typeface="Arial" pitchFamily="34" charset="0"/>
                <a:cs typeface="Arial" pitchFamily="34" charset="0"/>
              </a:rPr>
              <a:t>er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janvier 2016 au plus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tard (soit arrêt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fin 2014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(Modification ou révision à envisager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71438" y="2143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rgbClr val="B01821"/>
                </a:solidFill>
                <a:latin typeface="Helvetica Compressed" pitchFamily="34" charset="0"/>
              </a:rPr>
              <a:t>Quelles échéances ?</a:t>
            </a:r>
            <a:endParaRPr lang="fr-FR" sz="2800" b="1" dirty="0">
              <a:solidFill>
                <a:srgbClr val="B01821"/>
              </a:solidFill>
              <a:latin typeface="Helvetica Compressed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3861048"/>
            <a:ext cx="6480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B01821"/>
                </a:solidFill>
              </a:rPr>
              <a:t>➠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Un DAC élaboré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dans les 2 ans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suivant le vote de la loi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(à confirmer/la loi)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Diapora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Diaporama</Template>
  <TotalTime>5888</TotalTime>
  <Words>1306</Words>
  <Application>Microsoft Office PowerPoint</Application>
  <PresentationFormat>Affichage à l'écran (4:3)</PresentationFormat>
  <Paragraphs>154</Paragraphs>
  <Slides>10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Modele Diaporama</vt:lpstr>
      <vt:lpstr>Conception personnalisée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Cécile</dc:creator>
  <cp:lastModifiedBy>Roxane HERMITEAU</cp:lastModifiedBy>
  <cp:revision>129</cp:revision>
  <dcterms:created xsi:type="dcterms:W3CDTF">2008-08-28T14:55:03Z</dcterms:created>
  <dcterms:modified xsi:type="dcterms:W3CDTF">2012-08-06T15:08:05Z</dcterms:modified>
</cp:coreProperties>
</file>