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9" r:id="rId2"/>
    <p:sldId id="308" r:id="rId3"/>
    <p:sldId id="307" r:id="rId4"/>
    <p:sldId id="258" r:id="rId5"/>
    <p:sldId id="280" r:id="rId6"/>
    <p:sldId id="311" r:id="rId7"/>
    <p:sldId id="279" r:id="rId8"/>
    <p:sldId id="290" r:id="rId9"/>
    <p:sldId id="319" r:id="rId10"/>
    <p:sldId id="320" r:id="rId11"/>
    <p:sldId id="323" r:id="rId12"/>
    <p:sldId id="309" r:id="rId13"/>
    <p:sldId id="312" r:id="rId14"/>
    <p:sldId id="318" r:id="rId15"/>
    <p:sldId id="256" r:id="rId16"/>
    <p:sldId id="260" r:id="rId17"/>
    <p:sldId id="304" r:id="rId18"/>
  </p:sldIdLst>
  <p:sldSz cx="9144000" cy="6858000" type="screen4x3"/>
  <p:notesSz cx="6858000" cy="9661525"/>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6699FF"/>
    <a:srgbClr val="99CCFF"/>
    <a:srgbClr val="00FFFF"/>
    <a:srgbClr val="66CCFF"/>
    <a:srgbClr val="CC00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344" autoAdjust="0"/>
    <p:restoredTop sz="94660"/>
  </p:normalViewPr>
  <p:slideViewPr>
    <p:cSldViewPr>
      <p:cViewPr>
        <p:scale>
          <a:sx n="66" d="100"/>
          <a:sy n="66" d="100"/>
        </p:scale>
        <p:origin x="-1374" y="-27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84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FR"/>
          </a:p>
        </p:txBody>
      </p:sp>
      <p:sp>
        <p:nvSpPr>
          <p:cNvPr id="83971" name="Rectangle 3"/>
          <p:cNvSpPr>
            <a:spLocks noGrp="1" noChangeArrowheads="1"/>
          </p:cNvSpPr>
          <p:nvPr>
            <p:ph type="dt" sz="quarter" idx="1"/>
          </p:nvPr>
        </p:nvSpPr>
        <p:spPr bwMode="auto">
          <a:xfrm>
            <a:off x="3884613" y="0"/>
            <a:ext cx="2971800" cy="484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FR"/>
          </a:p>
        </p:txBody>
      </p:sp>
      <p:sp>
        <p:nvSpPr>
          <p:cNvPr id="83972" name="Rectangle 4"/>
          <p:cNvSpPr>
            <a:spLocks noGrp="1" noChangeArrowheads="1"/>
          </p:cNvSpPr>
          <p:nvPr>
            <p:ph type="ftr" sz="quarter" idx="2"/>
          </p:nvPr>
        </p:nvSpPr>
        <p:spPr bwMode="auto">
          <a:xfrm>
            <a:off x="0" y="9175750"/>
            <a:ext cx="2971800" cy="484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FR"/>
          </a:p>
        </p:txBody>
      </p:sp>
      <p:sp>
        <p:nvSpPr>
          <p:cNvPr id="83973" name="Rectangle 5"/>
          <p:cNvSpPr>
            <a:spLocks noGrp="1" noChangeArrowheads="1"/>
          </p:cNvSpPr>
          <p:nvPr>
            <p:ph type="sldNum" sz="quarter" idx="3"/>
          </p:nvPr>
        </p:nvSpPr>
        <p:spPr bwMode="auto">
          <a:xfrm>
            <a:off x="3884613" y="9175750"/>
            <a:ext cx="2971800" cy="484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232B165-BDE1-46F1-8B75-802C357CD795}" type="slidenum">
              <a:rPr lang="fr-FR"/>
              <a:pPr>
                <a:defRP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71800" cy="484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FR"/>
          </a:p>
        </p:txBody>
      </p:sp>
      <p:sp>
        <p:nvSpPr>
          <p:cNvPr id="89091" name="Rectangle 3"/>
          <p:cNvSpPr>
            <a:spLocks noGrp="1" noChangeArrowheads="1"/>
          </p:cNvSpPr>
          <p:nvPr>
            <p:ph type="dt" idx="1"/>
          </p:nvPr>
        </p:nvSpPr>
        <p:spPr bwMode="auto">
          <a:xfrm>
            <a:off x="3884613" y="0"/>
            <a:ext cx="2971800" cy="484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FR"/>
          </a:p>
        </p:txBody>
      </p:sp>
      <p:sp>
        <p:nvSpPr>
          <p:cNvPr id="19460" name="Rectangle 4"/>
          <p:cNvSpPr>
            <a:spLocks noRot="1" noChangeArrowheads="1" noTextEdit="1"/>
          </p:cNvSpPr>
          <p:nvPr>
            <p:ph type="sldImg" idx="2"/>
          </p:nvPr>
        </p:nvSpPr>
        <p:spPr bwMode="auto">
          <a:xfrm>
            <a:off x="1011238" y="723900"/>
            <a:ext cx="4832350" cy="3624263"/>
          </a:xfrm>
          <a:prstGeom prst="rect">
            <a:avLst/>
          </a:prstGeom>
          <a:noFill/>
          <a:ln w="9525">
            <a:solidFill>
              <a:srgbClr val="000000"/>
            </a:solidFill>
            <a:miter lim="800000"/>
            <a:headEnd/>
            <a:tailEnd/>
          </a:ln>
        </p:spPr>
      </p:sp>
      <p:sp>
        <p:nvSpPr>
          <p:cNvPr id="89093" name="Rectangle 5"/>
          <p:cNvSpPr>
            <a:spLocks noGrp="1" noChangeArrowheads="1"/>
          </p:cNvSpPr>
          <p:nvPr>
            <p:ph type="body" sz="quarter" idx="3"/>
          </p:nvPr>
        </p:nvSpPr>
        <p:spPr bwMode="auto">
          <a:xfrm>
            <a:off x="685800" y="4589463"/>
            <a:ext cx="5486400" cy="43481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89094" name="Rectangle 6"/>
          <p:cNvSpPr>
            <a:spLocks noGrp="1" noChangeArrowheads="1"/>
          </p:cNvSpPr>
          <p:nvPr>
            <p:ph type="ftr" sz="quarter" idx="4"/>
          </p:nvPr>
        </p:nvSpPr>
        <p:spPr bwMode="auto">
          <a:xfrm>
            <a:off x="0" y="9175750"/>
            <a:ext cx="2971800" cy="484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FR"/>
          </a:p>
        </p:txBody>
      </p:sp>
      <p:sp>
        <p:nvSpPr>
          <p:cNvPr id="89095" name="Rectangle 7"/>
          <p:cNvSpPr>
            <a:spLocks noGrp="1" noChangeArrowheads="1"/>
          </p:cNvSpPr>
          <p:nvPr>
            <p:ph type="sldNum" sz="quarter" idx="5"/>
          </p:nvPr>
        </p:nvSpPr>
        <p:spPr bwMode="auto">
          <a:xfrm>
            <a:off x="3884613" y="9175750"/>
            <a:ext cx="2971800" cy="484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DF835B13-8619-43D1-9C4A-A0F5D0CF4EF4}"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F5B7489-82FD-4A9B-ADEB-91B5067D7BDA}"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93BE39C-5C08-4F4F-B573-0609102DA236}"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DCF4C5F-FBE6-4CB4-8A46-F70CB12627CC}"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42D290B-424E-49FD-A681-8011D5016D44}"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27B4888-F82D-4A52-98C8-065D26B37DFE}"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AB1A3A6-665A-4CA1-836B-9DD5F14FCD3F}"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0B58E315-253A-43F1-BEE9-B8ECFC74091E}"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9378867C-4B74-4010-AE27-8ABC1B6865E4}"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8097EC3D-006F-4E85-B8BB-CD9306B165E6}"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BE96797-1F25-4553-8CC2-09F9661F3B75}"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696424C-8136-4B9C-9B63-33C8AB52ADD0}"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D7509482-4002-4BD8-B9E6-88754177BF67}"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3168650" y="333375"/>
            <a:ext cx="6011863" cy="1190625"/>
          </a:xfrm>
          <a:prstGeom prst="rect">
            <a:avLst/>
          </a:prstGeom>
          <a:noFill/>
          <a:ln w="9525">
            <a:noFill/>
            <a:miter lim="800000"/>
            <a:headEnd/>
            <a:tailEnd/>
          </a:ln>
        </p:spPr>
        <p:txBody>
          <a:bodyPr>
            <a:spAutoFit/>
          </a:bodyPr>
          <a:lstStyle/>
          <a:p>
            <a:pPr>
              <a:spcBef>
                <a:spcPct val="50000"/>
              </a:spcBef>
            </a:pPr>
            <a:r>
              <a:rPr lang="fr-FR" sz="3600" b="1" dirty="0">
                <a:latin typeface="Calibri" pitchFamily="34" charset="0"/>
              </a:rPr>
              <a:t>Réflexion stratégique sur les « territoires métropolitains »</a:t>
            </a:r>
          </a:p>
        </p:txBody>
      </p:sp>
      <p:grpSp>
        <p:nvGrpSpPr>
          <p:cNvPr id="2051" name="Group 3"/>
          <p:cNvGrpSpPr>
            <a:grpSpLocks/>
          </p:cNvGrpSpPr>
          <p:nvPr/>
        </p:nvGrpSpPr>
        <p:grpSpPr bwMode="auto">
          <a:xfrm>
            <a:off x="-36513" y="1125538"/>
            <a:ext cx="7056438" cy="4822825"/>
            <a:chOff x="295" y="255"/>
            <a:chExt cx="4808" cy="3447"/>
          </a:xfrm>
        </p:grpSpPr>
        <p:pic>
          <p:nvPicPr>
            <p:cNvPr id="2054" name="Picture 4" descr="croquis_synthese"/>
            <p:cNvPicPr>
              <a:picLocks noChangeAspect="1" noChangeArrowheads="1"/>
            </p:cNvPicPr>
            <p:nvPr/>
          </p:nvPicPr>
          <p:blipFill>
            <a:blip r:embed="rId2">
              <a:clrChange>
                <a:clrFrom>
                  <a:srgbClr val="FAFCFB"/>
                </a:clrFrom>
                <a:clrTo>
                  <a:srgbClr val="FAFCFB">
                    <a:alpha val="0"/>
                  </a:srgbClr>
                </a:clrTo>
              </a:clrChange>
            </a:blip>
            <a:srcRect t="20360" r="72792"/>
            <a:stretch>
              <a:fillRect/>
            </a:stretch>
          </p:blipFill>
          <p:spPr bwMode="auto">
            <a:xfrm>
              <a:off x="1111" y="1208"/>
              <a:ext cx="3992" cy="2494"/>
            </a:xfrm>
            <a:prstGeom prst="rect">
              <a:avLst/>
            </a:prstGeom>
            <a:noFill/>
            <a:ln w="9525">
              <a:noFill/>
              <a:miter lim="800000"/>
              <a:headEnd/>
              <a:tailEnd/>
            </a:ln>
          </p:spPr>
        </p:pic>
        <p:pic>
          <p:nvPicPr>
            <p:cNvPr id="2055" name="Picture 5"/>
            <p:cNvPicPr>
              <a:picLocks noChangeAspect="1" noChangeArrowheads="1"/>
            </p:cNvPicPr>
            <p:nvPr/>
          </p:nvPicPr>
          <p:blipFill>
            <a:blip r:embed="rId3">
              <a:clrChange>
                <a:clrFrom>
                  <a:srgbClr val="000000"/>
                </a:clrFrom>
                <a:clrTo>
                  <a:srgbClr val="000000">
                    <a:alpha val="0"/>
                  </a:srgbClr>
                </a:clrTo>
              </a:clrChange>
            </a:blip>
            <a:srcRect b="4962"/>
            <a:stretch>
              <a:fillRect/>
            </a:stretch>
          </p:blipFill>
          <p:spPr bwMode="auto">
            <a:xfrm>
              <a:off x="295" y="255"/>
              <a:ext cx="2721" cy="1829"/>
            </a:xfrm>
            <a:prstGeom prst="rect">
              <a:avLst/>
            </a:prstGeom>
            <a:noFill/>
            <a:ln w="9525">
              <a:noFill/>
              <a:miter lim="800000"/>
              <a:headEnd/>
              <a:tailEnd/>
            </a:ln>
          </p:spPr>
        </p:pic>
      </p:grpSp>
      <p:pic>
        <p:nvPicPr>
          <p:cNvPr id="2052" name="Picture 14"/>
          <p:cNvPicPr>
            <a:picLocks noChangeAspect="1" noChangeArrowheads="1"/>
          </p:cNvPicPr>
          <p:nvPr/>
        </p:nvPicPr>
        <p:blipFill>
          <a:blip r:embed="rId4"/>
          <a:srcRect/>
          <a:stretch>
            <a:fillRect/>
          </a:stretch>
        </p:blipFill>
        <p:spPr bwMode="auto">
          <a:xfrm>
            <a:off x="250825" y="476250"/>
            <a:ext cx="2376488" cy="711200"/>
          </a:xfrm>
          <a:prstGeom prst="rect">
            <a:avLst/>
          </a:prstGeom>
          <a:noFill/>
          <a:ln w="9525">
            <a:noFill/>
            <a:miter lim="800000"/>
            <a:headEnd/>
            <a:tailEnd/>
          </a:ln>
        </p:spPr>
      </p:pic>
      <p:sp>
        <p:nvSpPr>
          <p:cNvPr id="2053" name="Text Box 15"/>
          <p:cNvSpPr txBox="1">
            <a:spLocks noChangeArrowheads="1"/>
          </p:cNvSpPr>
          <p:nvPr/>
        </p:nvSpPr>
        <p:spPr bwMode="auto">
          <a:xfrm>
            <a:off x="576263" y="6127750"/>
            <a:ext cx="7812087" cy="396875"/>
          </a:xfrm>
          <a:prstGeom prst="rect">
            <a:avLst/>
          </a:prstGeom>
          <a:noFill/>
          <a:ln w="9525">
            <a:noFill/>
            <a:miter lim="800000"/>
            <a:headEnd/>
            <a:tailEnd/>
          </a:ln>
        </p:spPr>
        <p:txBody>
          <a:bodyPr>
            <a:spAutoFit/>
          </a:bodyPr>
          <a:lstStyle/>
          <a:p>
            <a:pPr algn="r">
              <a:spcBef>
                <a:spcPct val="50000"/>
              </a:spcBef>
            </a:pPr>
            <a:r>
              <a:rPr lang="fr-FR" sz="2000" b="1" dirty="0">
                <a:latin typeface="Calibri" pitchFamily="34" charset="0"/>
              </a:rPr>
              <a:t>Présentation à la réunion des directeurs de la FNAU du 5 janvier 2011</a:t>
            </a:r>
            <a:endParaRPr lang="fr-FR" sz="1400" b="1" dirty="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p:txBody>
          <a:bodyPr/>
          <a:lstStyle/>
          <a:p>
            <a:pPr eaLnBrk="1" hangingPunct="1">
              <a:lnSpc>
                <a:spcPct val="80000"/>
              </a:lnSpc>
            </a:pPr>
            <a:r>
              <a:rPr lang="fr-FR" sz="2000" b="1" smtClean="0">
                <a:solidFill>
                  <a:schemeClr val="tx2"/>
                </a:solidFill>
                <a:latin typeface="Calibri" pitchFamily="34" charset="0"/>
              </a:rPr>
              <a:t>syndicat mixte fermé</a:t>
            </a:r>
            <a:r>
              <a:rPr lang="fr-FR" sz="2000" smtClean="0">
                <a:solidFill>
                  <a:schemeClr val="tx2"/>
                </a:solidFill>
                <a:latin typeface="Calibri" pitchFamily="34" charset="0"/>
              </a:rPr>
              <a:t>, exclusivement composé d’EPCI à fiscalité propre, </a:t>
            </a:r>
            <a:r>
              <a:rPr lang="fr-FR" sz="2000" u="sng" smtClean="0">
                <a:solidFill>
                  <a:schemeClr val="tx2"/>
                </a:solidFill>
                <a:latin typeface="Calibri" pitchFamily="34" charset="0"/>
              </a:rPr>
              <a:t>sans obligation de continuité territoriale</a:t>
            </a:r>
          </a:p>
          <a:p>
            <a:pPr eaLnBrk="1" hangingPunct="1">
              <a:lnSpc>
                <a:spcPct val="80000"/>
              </a:lnSpc>
            </a:pPr>
            <a:r>
              <a:rPr lang="fr-FR" sz="2000" smtClean="0">
                <a:solidFill>
                  <a:schemeClr val="tx2"/>
                </a:solidFill>
                <a:latin typeface="Calibri" pitchFamily="34" charset="0"/>
              </a:rPr>
              <a:t> regroupant </a:t>
            </a:r>
            <a:r>
              <a:rPr lang="fr-FR" sz="2000" b="1" smtClean="0">
                <a:solidFill>
                  <a:schemeClr val="tx2"/>
                </a:solidFill>
                <a:latin typeface="Calibri" pitchFamily="34" charset="0"/>
              </a:rPr>
              <a:t>plus de 300 000 habitants</a:t>
            </a:r>
            <a:r>
              <a:rPr lang="fr-FR" sz="2000" smtClean="0">
                <a:solidFill>
                  <a:schemeClr val="tx2"/>
                </a:solidFill>
                <a:latin typeface="Calibri" pitchFamily="34" charset="0"/>
              </a:rPr>
              <a:t> et comprenant </a:t>
            </a:r>
            <a:r>
              <a:rPr lang="fr-FR" sz="2000" b="1" smtClean="0">
                <a:solidFill>
                  <a:schemeClr val="tx2"/>
                </a:solidFill>
                <a:latin typeface="Calibri" pitchFamily="34" charset="0"/>
              </a:rPr>
              <a:t>au moins 1 EPCI à fiscalité propre de plus de 150 000 habitants. </a:t>
            </a:r>
          </a:p>
          <a:p>
            <a:pPr eaLnBrk="1" hangingPunct="1">
              <a:lnSpc>
                <a:spcPct val="80000"/>
              </a:lnSpc>
            </a:pPr>
            <a:r>
              <a:rPr lang="fr-FR" sz="2000" smtClean="0">
                <a:solidFill>
                  <a:schemeClr val="tx2"/>
                </a:solidFill>
                <a:latin typeface="Calibri" pitchFamily="34" charset="0"/>
              </a:rPr>
              <a:t> ou, par dérogation, regroupant plus de 300 000 habitants et comprenant 1 EPCI à fiscalité propre de plus de 50 000 habitants limitrophe d’un Etat étranger</a:t>
            </a:r>
            <a:r>
              <a:rPr lang="fr-FR" sz="2000" smtClean="0">
                <a:latin typeface="Calibri" pitchFamily="34" charset="0"/>
              </a:rPr>
              <a:t>. </a:t>
            </a:r>
          </a:p>
          <a:p>
            <a:pPr eaLnBrk="1" hangingPunct="1">
              <a:lnSpc>
                <a:spcPct val="80000"/>
              </a:lnSpc>
            </a:pPr>
            <a:endParaRPr lang="fr-FR" sz="2000" smtClean="0">
              <a:latin typeface="Calibri" pitchFamily="34" charset="0"/>
            </a:endParaRPr>
          </a:p>
          <a:p>
            <a:pPr eaLnBrk="1" hangingPunct="1">
              <a:lnSpc>
                <a:spcPct val="80000"/>
              </a:lnSpc>
            </a:pPr>
            <a:r>
              <a:rPr lang="fr-FR" sz="1800" smtClean="0">
                <a:solidFill>
                  <a:schemeClr val="tx2"/>
                </a:solidFill>
                <a:latin typeface="Calibri" pitchFamily="34" charset="0"/>
              </a:rPr>
              <a:t>constitué à l’initiative des EPCI à fiscalité propre «</a:t>
            </a:r>
            <a:r>
              <a:rPr lang="fr-FR" sz="1800" i="1" smtClean="0">
                <a:solidFill>
                  <a:schemeClr val="tx2"/>
                </a:solidFill>
                <a:latin typeface="Calibri" pitchFamily="34" charset="0"/>
              </a:rPr>
              <a:t> en vue </a:t>
            </a:r>
            <a:r>
              <a:rPr lang="fr-FR" sz="1800" i="1" u="sng" smtClean="0">
                <a:solidFill>
                  <a:schemeClr val="tx2"/>
                </a:solidFill>
                <a:latin typeface="Calibri" pitchFamily="34" charset="0"/>
              </a:rPr>
              <a:t>d’actions d’intérêt métropolitain</a:t>
            </a:r>
            <a:r>
              <a:rPr lang="fr-FR" sz="1800" i="1" smtClean="0">
                <a:solidFill>
                  <a:schemeClr val="tx2"/>
                </a:solidFill>
                <a:latin typeface="Calibri" pitchFamily="34" charset="0"/>
              </a:rPr>
              <a:t> en matière de développement économique, de promotion de l’innovation, de la recherche, de l’enseignement supérieur et de la culture, d’aménagement de l’espace par la coordination des SCOT [portés par les EPCI membres] et de développement des infrastructures et des services de transport </a:t>
            </a:r>
          </a:p>
          <a:p>
            <a:pPr eaLnBrk="1" hangingPunct="1">
              <a:lnSpc>
                <a:spcPct val="80000"/>
              </a:lnSpc>
              <a:buFontTx/>
              <a:buNone/>
            </a:pPr>
            <a:r>
              <a:rPr lang="fr-FR" sz="1800" i="1" smtClean="0">
                <a:solidFill>
                  <a:schemeClr val="tx2"/>
                </a:solidFill>
                <a:latin typeface="Calibri" pitchFamily="34" charset="0"/>
              </a:rPr>
              <a:t>	(…), afin de promouvoir </a:t>
            </a:r>
            <a:r>
              <a:rPr lang="fr-FR" sz="1800" i="1" u="sng" smtClean="0">
                <a:solidFill>
                  <a:schemeClr val="tx2"/>
                </a:solidFill>
                <a:latin typeface="Calibri" pitchFamily="34" charset="0"/>
              </a:rPr>
              <a:t>un modèle de développement durable du pôle métropolitain et d’améliorer la compétitivité et l’attractivité de son territoire</a:t>
            </a:r>
            <a:r>
              <a:rPr lang="fr-FR" sz="1800" i="1" smtClean="0">
                <a:solidFill>
                  <a:schemeClr val="tx2"/>
                </a:solidFill>
                <a:latin typeface="Calibri" pitchFamily="34" charset="0"/>
              </a:rPr>
              <a:t>, ainsi que l’aménagement du territoire infradépartemental et infrarégional</a:t>
            </a:r>
            <a:r>
              <a:rPr lang="fr-FR" sz="1800" smtClean="0">
                <a:solidFill>
                  <a:schemeClr val="tx2"/>
                </a:solidFill>
                <a:latin typeface="Calibri" pitchFamily="34" charset="0"/>
              </a:rPr>
              <a:t> »</a:t>
            </a:r>
            <a:r>
              <a:rPr lang="fr-FR" sz="1800" smtClean="0">
                <a:latin typeface="Calibri" pitchFamily="34" charset="0"/>
              </a:rPr>
              <a:t> </a:t>
            </a:r>
          </a:p>
        </p:txBody>
      </p:sp>
      <p:pic>
        <p:nvPicPr>
          <p:cNvPr id="11267" name="Picture 2" descr="D:\Documents and Settings\fldh\Local Settings\Temporary Internet Files\Content.IE5\OPAJODQV\MCj04326740000[1].png"/>
          <p:cNvPicPr>
            <a:picLocks noChangeAspect="1" noChangeArrowheads="1"/>
          </p:cNvPicPr>
          <p:nvPr>
            <p:ph type="title"/>
          </p:nvPr>
        </p:nvPicPr>
        <p:blipFill>
          <a:blip r:embed="rId2"/>
          <a:srcRect/>
          <a:stretch>
            <a:fillRect/>
          </a:stretch>
        </p:blipFill>
        <p:spPr>
          <a:xfrm>
            <a:off x="395288" y="836613"/>
            <a:ext cx="457200" cy="457200"/>
          </a:xfrm>
          <a:noFill/>
        </p:spPr>
      </p:pic>
      <p:sp>
        <p:nvSpPr>
          <p:cNvPr id="11268" name="Rectangle 5"/>
          <p:cNvSpPr>
            <a:spLocks noChangeArrowheads="1"/>
          </p:cNvSpPr>
          <p:nvPr/>
        </p:nvSpPr>
        <p:spPr bwMode="auto">
          <a:xfrm>
            <a:off x="900113" y="836613"/>
            <a:ext cx="3373437" cy="457200"/>
          </a:xfrm>
          <a:prstGeom prst="rect">
            <a:avLst/>
          </a:prstGeom>
          <a:noFill/>
          <a:ln w="9525">
            <a:noFill/>
            <a:miter lim="800000"/>
            <a:headEnd/>
            <a:tailEnd/>
          </a:ln>
        </p:spPr>
        <p:txBody>
          <a:bodyPr wrap="none">
            <a:spAutoFit/>
          </a:bodyPr>
          <a:lstStyle/>
          <a:p>
            <a:r>
              <a:rPr lang="fr-FR" sz="2400" b="1">
                <a:solidFill>
                  <a:schemeClr val="accent2"/>
                </a:solidFill>
                <a:latin typeface="Calibri" pitchFamily="34" charset="0"/>
              </a:rPr>
              <a:t>Le « pôle métropolitain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fr_epci_50000_limitrophesV3"/>
          <p:cNvPicPr>
            <a:picLocks noChangeAspect="1" noChangeArrowheads="1"/>
          </p:cNvPicPr>
          <p:nvPr/>
        </p:nvPicPr>
        <p:blipFill>
          <a:blip r:embed="rId2" cstate="print"/>
          <a:srcRect t="7924" b="9113"/>
          <a:stretch>
            <a:fillRect/>
          </a:stretch>
        </p:blipFill>
        <p:spPr bwMode="auto">
          <a:xfrm>
            <a:off x="611188" y="-26988"/>
            <a:ext cx="6877050" cy="6864351"/>
          </a:xfrm>
          <a:prstGeom prst="rect">
            <a:avLst/>
          </a:prstGeom>
          <a:noFill/>
          <a:ln w="9525">
            <a:noFill/>
            <a:miter lim="800000"/>
            <a:headEnd/>
            <a:tailEnd/>
          </a:ln>
        </p:spPr>
      </p:pic>
      <p:sp>
        <p:nvSpPr>
          <p:cNvPr id="12291" name="Text Box 5"/>
          <p:cNvSpPr txBox="1">
            <a:spLocks noChangeArrowheads="1"/>
          </p:cNvSpPr>
          <p:nvPr/>
        </p:nvSpPr>
        <p:spPr bwMode="auto">
          <a:xfrm>
            <a:off x="6732588" y="2454275"/>
            <a:ext cx="2411412" cy="1465263"/>
          </a:xfrm>
          <a:prstGeom prst="rect">
            <a:avLst/>
          </a:prstGeom>
          <a:noFill/>
          <a:ln w="9525">
            <a:noFill/>
            <a:miter lim="800000"/>
            <a:headEnd/>
            <a:tailEnd/>
          </a:ln>
        </p:spPr>
        <p:txBody>
          <a:bodyPr>
            <a:spAutoFit/>
          </a:bodyPr>
          <a:lstStyle/>
          <a:p>
            <a:pPr>
              <a:spcBef>
                <a:spcPct val="50000"/>
              </a:spcBef>
            </a:pPr>
            <a:r>
              <a:rPr lang="fr-FR">
                <a:solidFill>
                  <a:schemeClr val="accent2"/>
                </a:solidFill>
                <a:latin typeface="Calibri" pitchFamily="34" charset="0"/>
              </a:rPr>
              <a:t>EPCI à fiscalité propre pouvant être le « cœur » (ou un des cœurs) d’un pôle métropolitain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25625" y="341313"/>
            <a:ext cx="7067550" cy="1143000"/>
          </a:xfrm>
        </p:spPr>
        <p:txBody>
          <a:bodyPr/>
          <a:lstStyle/>
          <a:p>
            <a:pPr algn="r" eaLnBrk="1" hangingPunct="1">
              <a:defRPr/>
            </a:pPr>
            <a:r>
              <a:rPr lang="fr-FR" sz="2800" i="1" smtClean="0">
                <a:solidFill>
                  <a:schemeClr val="accent2"/>
                </a:solidFill>
                <a:effectLst>
                  <a:outerShdw blurRad="38100" dist="38100" dir="2700000" algn="tl">
                    <a:srgbClr val="C0C0C0"/>
                  </a:outerShdw>
                </a:effectLst>
                <a:latin typeface="Calibri" pitchFamily="34" charset="0"/>
              </a:rPr>
              <a:t>4 - Une « mission métropoles » </a:t>
            </a:r>
            <a:br>
              <a:rPr lang="fr-FR" sz="2800" i="1" smtClean="0">
                <a:solidFill>
                  <a:schemeClr val="accent2"/>
                </a:solidFill>
                <a:effectLst>
                  <a:outerShdw blurRad="38100" dist="38100" dir="2700000" algn="tl">
                    <a:srgbClr val="C0C0C0"/>
                  </a:outerShdw>
                </a:effectLst>
                <a:latin typeface="Calibri" pitchFamily="34" charset="0"/>
              </a:rPr>
            </a:br>
            <a:r>
              <a:rPr lang="fr-FR" sz="2800" i="1" u="sng" smtClean="0">
                <a:solidFill>
                  <a:schemeClr val="accent2"/>
                </a:solidFill>
                <a:effectLst>
                  <a:outerShdw blurRad="38100" dist="38100" dir="2700000" algn="tl">
                    <a:srgbClr val="C0C0C0"/>
                  </a:outerShdw>
                </a:effectLst>
                <a:latin typeface="Calibri" pitchFamily="34" charset="0"/>
              </a:rPr>
              <a:t>pour quoi faire ?</a:t>
            </a:r>
            <a:r>
              <a:rPr lang="fr-FR" sz="2800" b="1" smtClean="0"/>
              <a:t> </a:t>
            </a:r>
          </a:p>
        </p:txBody>
      </p:sp>
      <p:sp>
        <p:nvSpPr>
          <p:cNvPr id="13315" name="Rectangle 3"/>
          <p:cNvSpPr>
            <a:spLocks noGrp="1" noChangeArrowheads="1"/>
          </p:cNvSpPr>
          <p:nvPr>
            <p:ph type="body" idx="1"/>
          </p:nvPr>
        </p:nvSpPr>
        <p:spPr>
          <a:xfrm>
            <a:off x="457200" y="1628775"/>
            <a:ext cx="8229600" cy="4525963"/>
          </a:xfrm>
        </p:spPr>
        <p:txBody>
          <a:bodyPr/>
          <a:lstStyle/>
          <a:p>
            <a:pPr eaLnBrk="1" hangingPunct="1">
              <a:lnSpc>
                <a:spcPct val="80000"/>
              </a:lnSpc>
            </a:pPr>
            <a:r>
              <a:rPr lang="fr-FR" sz="2000" b="1" smtClean="0">
                <a:latin typeface="Calibri" pitchFamily="34" charset="0"/>
              </a:rPr>
              <a:t>Ses objectifs  : </a:t>
            </a:r>
          </a:p>
          <a:p>
            <a:pPr eaLnBrk="1" hangingPunct="1">
              <a:lnSpc>
                <a:spcPct val="80000"/>
              </a:lnSpc>
            </a:pPr>
            <a:endParaRPr lang="fr-FR" sz="2000" b="1" smtClean="0">
              <a:latin typeface="Calibri" pitchFamily="34" charset="0"/>
            </a:endParaRPr>
          </a:p>
          <a:p>
            <a:pPr lvl="1" eaLnBrk="1" hangingPunct="1">
              <a:lnSpc>
                <a:spcPct val="80000"/>
              </a:lnSpc>
            </a:pPr>
            <a:r>
              <a:rPr lang="fr-FR" sz="2000" b="1" smtClean="0">
                <a:latin typeface="Calibri" pitchFamily="34" charset="0"/>
              </a:rPr>
              <a:t>superviser l’amélioration des outils de connaissance nationale sur ces territoires (« centre de ressources ») </a:t>
            </a:r>
            <a:r>
              <a:rPr lang="fr-FR" sz="2000" smtClean="0">
                <a:latin typeface="Calibri" pitchFamily="34" charset="0"/>
              </a:rPr>
              <a:t>;</a:t>
            </a:r>
          </a:p>
          <a:p>
            <a:pPr lvl="1" eaLnBrk="1" hangingPunct="1">
              <a:lnSpc>
                <a:spcPct val="80000"/>
              </a:lnSpc>
            </a:pPr>
            <a:endParaRPr lang="fr-FR" sz="2000" smtClean="0">
              <a:latin typeface="Calibri" pitchFamily="34" charset="0"/>
            </a:endParaRPr>
          </a:p>
          <a:p>
            <a:pPr lvl="1" eaLnBrk="1" hangingPunct="1">
              <a:lnSpc>
                <a:spcPct val="80000"/>
              </a:lnSpc>
            </a:pPr>
            <a:r>
              <a:rPr lang="fr-FR" sz="2000" b="1" smtClean="0">
                <a:latin typeface="Calibri" pitchFamily="34" charset="0"/>
              </a:rPr>
              <a:t>élaborer une vision stratégique nationale intégrée </a:t>
            </a:r>
            <a:r>
              <a:rPr lang="fr-FR" sz="2000" smtClean="0">
                <a:latin typeface="Calibri" pitchFamily="34" charset="0"/>
              </a:rPr>
              <a:t>sur les territoires métropolitains, transversale et cohérente par rapport aux différentes politiques sectorielles engagées touchant les territoires métropolitains, se nourrissant des études réalisées et des données collectées (</a:t>
            </a:r>
            <a:r>
              <a:rPr lang="fr-FR" sz="2000" b="1" smtClean="0">
                <a:latin typeface="Calibri" pitchFamily="34" charset="0"/>
              </a:rPr>
              <a:t>« dire de l’Etat »</a:t>
            </a:r>
            <a:r>
              <a:rPr lang="fr-FR" sz="2000" smtClean="0">
                <a:latin typeface="Calibri" pitchFamily="34" charset="0"/>
              </a:rPr>
              <a:t>) ;</a:t>
            </a:r>
          </a:p>
          <a:p>
            <a:pPr lvl="1" eaLnBrk="1" hangingPunct="1">
              <a:lnSpc>
                <a:spcPct val="80000"/>
              </a:lnSpc>
            </a:pPr>
            <a:endParaRPr lang="fr-FR" sz="2000" smtClean="0">
              <a:latin typeface="Calibri" pitchFamily="34" charset="0"/>
            </a:endParaRPr>
          </a:p>
          <a:p>
            <a:pPr lvl="1" eaLnBrk="1" hangingPunct="1">
              <a:lnSpc>
                <a:spcPct val="80000"/>
              </a:lnSpc>
            </a:pPr>
            <a:r>
              <a:rPr lang="fr-FR" sz="2000" b="1" smtClean="0">
                <a:latin typeface="Calibri" pitchFamily="34" charset="0"/>
              </a:rPr>
              <a:t>proposer une démarche ( « conseil en stratégie ») et un programme d’actions pour une nouvelle politique d’Etat couvrant les 10-15 ans à venir</a:t>
            </a:r>
            <a:r>
              <a:rPr lang="fr-FR" sz="2000" smtClean="0">
                <a:latin typeface="Calibri" pitchFamily="34" charset="0"/>
              </a:rPr>
              <a:t> et visant à faire des métropoles non seulement les vecteurs majeurs de la croissance nationale et du renforcement du rayonnement international de la France, mais aussi les leviers du développement durable des territoires qu’elles irriguent.</a:t>
            </a:r>
          </a:p>
          <a:p>
            <a:pPr lvl="1" eaLnBrk="1" hangingPunct="1">
              <a:lnSpc>
                <a:spcPct val="80000"/>
              </a:lnSpc>
              <a:buFontTx/>
              <a:buNone/>
            </a:pPr>
            <a:r>
              <a:rPr lang="fr-FR" sz="2000" b="1" smtClean="0">
                <a:latin typeface="Calibri" pitchFamily="34" charset="0"/>
              </a:rPr>
              <a:t>	</a:t>
            </a:r>
          </a:p>
        </p:txBody>
      </p:sp>
      <p:grpSp>
        <p:nvGrpSpPr>
          <p:cNvPr id="13316" name="Group 4"/>
          <p:cNvGrpSpPr>
            <a:grpSpLocks/>
          </p:cNvGrpSpPr>
          <p:nvPr/>
        </p:nvGrpSpPr>
        <p:grpSpPr bwMode="auto">
          <a:xfrm>
            <a:off x="395288" y="188913"/>
            <a:ext cx="1728787" cy="1079500"/>
            <a:chOff x="295" y="255"/>
            <a:chExt cx="4808" cy="3447"/>
          </a:xfrm>
        </p:grpSpPr>
        <p:pic>
          <p:nvPicPr>
            <p:cNvPr id="13321" name="Picture 5" descr="croquis_synthese"/>
            <p:cNvPicPr>
              <a:picLocks noChangeAspect="1" noChangeArrowheads="1"/>
            </p:cNvPicPr>
            <p:nvPr/>
          </p:nvPicPr>
          <p:blipFill>
            <a:blip r:embed="rId2">
              <a:clrChange>
                <a:clrFrom>
                  <a:srgbClr val="FAFCFB"/>
                </a:clrFrom>
                <a:clrTo>
                  <a:srgbClr val="FAFCFB">
                    <a:alpha val="0"/>
                  </a:srgbClr>
                </a:clrTo>
              </a:clrChange>
            </a:blip>
            <a:srcRect t="20360" r="72792"/>
            <a:stretch>
              <a:fillRect/>
            </a:stretch>
          </p:blipFill>
          <p:spPr bwMode="auto">
            <a:xfrm>
              <a:off x="1111" y="1208"/>
              <a:ext cx="3992" cy="2494"/>
            </a:xfrm>
            <a:prstGeom prst="rect">
              <a:avLst/>
            </a:prstGeom>
            <a:noFill/>
            <a:ln w="9525">
              <a:noFill/>
              <a:miter lim="800000"/>
              <a:headEnd/>
              <a:tailEnd/>
            </a:ln>
          </p:spPr>
        </p:pic>
        <p:pic>
          <p:nvPicPr>
            <p:cNvPr id="13322" name="Picture 6"/>
            <p:cNvPicPr>
              <a:picLocks noChangeAspect="1" noChangeArrowheads="1"/>
            </p:cNvPicPr>
            <p:nvPr/>
          </p:nvPicPr>
          <p:blipFill>
            <a:blip r:embed="rId3">
              <a:clrChange>
                <a:clrFrom>
                  <a:srgbClr val="000000"/>
                </a:clrFrom>
                <a:clrTo>
                  <a:srgbClr val="000000">
                    <a:alpha val="0"/>
                  </a:srgbClr>
                </a:clrTo>
              </a:clrChange>
            </a:blip>
            <a:srcRect b="4962"/>
            <a:stretch>
              <a:fillRect/>
            </a:stretch>
          </p:blipFill>
          <p:spPr bwMode="auto">
            <a:xfrm>
              <a:off x="295" y="255"/>
              <a:ext cx="2721" cy="1829"/>
            </a:xfrm>
            <a:prstGeom prst="rect">
              <a:avLst/>
            </a:prstGeom>
            <a:noFill/>
            <a:ln w="9525">
              <a:noFill/>
              <a:miter lim="800000"/>
              <a:headEnd/>
              <a:tailEnd/>
            </a:ln>
          </p:spPr>
        </p:pic>
      </p:grpSp>
      <p:pic>
        <p:nvPicPr>
          <p:cNvPr id="13317" name="Picture 2" descr="D:\Documents and Settings\fldh\Mes documents\Mes images\Bibliothèque multimédia Microsoft\j0433796.png"/>
          <p:cNvPicPr>
            <a:picLocks noChangeAspect="1" noChangeArrowheads="1"/>
          </p:cNvPicPr>
          <p:nvPr/>
        </p:nvPicPr>
        <p:blipFill>
          <a:blip r:embed="rId4"/>
          <a:srcRect/>
          <a:stretch>
            <a:fillRect/>
          </a:stretch>
        </p:blipFill>
        <p:spPr bwMode="auto">
          <a:xfrm>
            <a:off x="323850" y="1628775"/>
            <a:ext cx="466725" cy="430213"/>
          </a:xfrm>
          <a:prstGeom prst="rect">
            <a:avLst/>
          </a:prstGeom>
          <a:noFill/>
          <a:ln w="9525">
            <a:noFill/>
            <a:miter lim="800000"/>
            <a:headEnd/>
            <a:tailEnd/>
          </a:ln>
        </p:spPr>
      </p:pic>
      <p:pic>
        <p:nvPicPr>
          <p:cNvPr id="13318" name="Picture 2" descr="D:\Documents and Settings\fldh\Local Settings\Temporary Internet Files\Content.IE5\OPAJODQV\MCj04326740000[1].png"/>
          <p:cNvPicPr>
            <a:picLocks noChangeAspect="1" noChangeArrowheads="1"/>
          </p:cNvPicPr>
          <p:nvPr/>
        </p:nvPicPr>
        <p:blipFill>
          <a:blip r:embed="rId5"/>
          <a:srcRect/>
          <a:stretch>
            <a:fillRect/>
          </a:stretch>
        </p:blipFill>
        <p:spPr bwMode="auto">
          <a:xfrm>
            <a:off x="827088" y="2205038"/>
            <a:ext cx="360362" cy="339725"/>
          </a:xfrm>
          <a:prstGeom prst="rect">
            <a:avLst/>
          </a:prstGeom>
          <a:noFill/>
          <a:ln w="9525">
            <a:noFill/>
            <a:miter lim="800000"/>
            <a:headEnd/>
            <a:tailEnd/>
          </a:ln>
        </p:spPr>
      </p:pic>
      <p:pic>
        <p:nvPicPr>
          <p:cNvPr id="13319" name="Picture 2" descr="D:\Documents and Settings\fldh\Local Settings\Temporary Internet Files\Content.IE5\OPAJODQV\MCj04326740000[1].png"/>
          <p:cNvPicPr>
            <a:picLocks noChangeAspect="1" noChangeArrowheads="1"/>
          </p:cNvPicPr>
          <p:nvPr/>
        </p:nvPicPr>
        <p:blipFill>
          <a:blip r:embed="rId5"/>
          <a:srcRect/>
          <a:stretch>
            <a:fillRect/>
          </a:stretch>
        </p:blipFill>
        <p:spPr bwMode="auto">
          <a:xfrm>
            <a:off x="827088" y="3068638"/>
            <a:ext cx="360362" cy="339725"/>
          </a:xfrm>
          <a:prstGeom prst="rect">
            <a:avLst/>
          </a:prstGeom>
          <a:noFill/>
          <a:ln w="9525">
            <a:noFill/>
            <a:miter lim="800000"/>
            <a:headEnd/>
            <a:tailEnd/>
          </a:ln>
        </p:spPr>
      </p:pic>
      <p:pic>
        <p:nvPicPr>
          <p:cNvPr id="13320" name="Picture 2" descr="D:\Documents and Settings\fldh\Local Settings\Temporary Internet Files\Content.IE5\OPAJODQV\MCj04326740000[1].png"/>
          <p:cNvPicPr>
            <a:picLocks noChangeAspect="1" noChangeArrowheads="1"/>
          </p:cNvPicPr>
          <p:nvPr/>
        </p:nvPicPr>
        <p:blipFill>
          <a:blip r:embed="rId5"/>
          <a:srcRect/>
          <a:stretch>
            <a:fillRect/>
          </a:stretch>
        </p:blipFill>
        <p:spPr bwMode="auto">
          <a:xfrm>
            <a:off x="827088" y="4673600"/>
            <a:ext cx="360362" cy="33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468313" y="1270000"/>
            <a:ext cx="8675687" cy="4967288"/>
          </a:xfrm>
        </p:spPr>
        <p:txBody>
          <a:bodyPr/>
          <a:lstStyle/>
          <a:p>
            <a:pPr eaLnBrk="1" hangingPunct="1">
              <a:lnSpc>
                <a:spcPct val="90000"/>
              </a:lnSpc>
            </a:pPr>
            <a:r>
              <a:rPr lang="fr-FR" sz="2000" b="1" smtClean="0">
                <a:latin typeface="Calibri" pitchFamily="34" charset="0"/>
              </a:rPr>
              <a:t>Ses « moyens » :</a:t>
            </a:r>
          </a:p>
          <a:p>
            <a:pPr eaLnBrk="1" hangingPunct="1">
              <a:lnSpc>
                <a:spcPct val="90000"/>
              </a:lnSpc>
            </a:pPr>
            <a:endParaRPr lang="fr-FR" sz="2000" smtClean="0">
              <a:latin typeface="Calibri" pitchFamily="34" charset="0"/>
            </a:endParaRPr>
          </a:p>
          <a:p>
            <a:pPr lvl="1" eaLnBrk="1" hangingPunct="1">
              <a:lnSpc>
                <a:spcPct val="90000"/>
              </a:lnSpc>
            </a:pPr>
            <a:r>
              <a:rPr lang="fr-FR" sz="2000" b="1" smtClean="0">
                <a:latin typeface="Calibri" pitchFamily="34" charset="0"/>
              </a:rPr>
              <a:t>Co-pilotage des études</a:t>
            </a:r>
            <a:r>
              <a:rPr lang="fr-FR" sz="2000" smtClean="0">
                <a:latin typeface="Calibri" pitchFamily="34" charset="0"/>
              </a:rPr>
              <a:t> engagées fin 2009 avec plusieurs laboratoires universitaires et groupes d’experts français et européens visant à l’identification, à la qualification et au positionnement national et international des territoires métropolitains </a:t>
            </a:r>
          </a:p>
          <a:p>
            <a:pPr lvl="1" eaLnBrk="1" hangingPunct="1">
              <a:lnSpc>
                <a:spcPct val="90000"/>
              </a:lnSpc>
            </a:pPr>
            <a:r>
              <a:rPr lang="fr-FR" sz="2000" b="1" smtClean="0">
                <a:latin typeface="Calibri" pitchFamily="34" charset="0"/>
              </a:rPr>
              <a:t>Élaboration de nouveaux « outils »</a:t>
            </a:r>
            <a:r>
              <a:rPr lang="fr-FR" sz="2000" smtClean="0">
                <a:latin typeface="Calibri" pitchFamily="34" charset="0"/>
              </a:rPr>
              <a:t> d’analyse territoriale et d’aide à la décision (programme d’études 2011)</a:t>
            </a:r>
          </a:p>
          <a:p>
            <a:pPr lvl="1" eaLnBrk="1" hangingPunct="1">
              <a:lnSpc>
                <a:spcPct val="90000"/>
              </a:lnSpc>
            </a:pPr>
            <a:r>
              <a:rPr lang="fr-FR" sz="2000" smtClean="0">
                <a:latin typeface="Calibri" pitchFamily="34" charset="0"/>
              </a:rPr>
              <a:t>Apport des réflexions issues de l’exercice </a:t>
            </a:r>
            <a:r>
              <a:rPr lang="fr-FR" sz="2000" b="1" smtClean="0">
                <a:latin typeface="Calibri" pitchFamily="34" charset="0"/>
              </a:rPr>
              <a:t>Territoires 2040</a:t>
            </a:r>
            <a:r>
              <a:rPr lang="fr-FR" sz="2000" smtClean="0">
                <a:latin typeface="Calibri" pitchFamily="34" charset="0"/>
              </a:rPr>
              <a:t> </a:t>
            </a:r>
          </a:p>
          <a:p>
            <a:pPr lvl="1" eaLnBrk="1" hangingPunct="1">
              <a:lnSpc>
                <a:spcPct val="90000"/>
              </a:lnSpc>
            </a:pPr>
            <a:r>
              <a:rPr lang="fr-FR" sz="2000" b="1" smtClean="0">
                <a:latin typeface="Calibri" pitchFamily="34" charset="0"/>
              </a:rPr>
              <a:t>Mode de travail transversal</a:t>
            </a:r>
            <a:r>
              <a:rPr lang="fr-FR" sz="2000" smtClean="0">
                <a:latin typeface="Calibri" pitchFamily="34" charset="0"/>
              </a:rPr>
              <a:t> au sein de la Datar et de son réseau</a:t>
            </a:r>
          </a:p>
          <a:p>
            <a:pPr lvl="1" eaLnBrk="1" hangingPunct="1">
              <a:lnSpc>
                <a:spcPct val="90000"/>
              </a:lnSpc>
            </a:pPr>
            <a:r>
              <a:rPr lang="fr-FR" sz="2000" b="1" smtClean="0">
                <a:latin typeface="Calibri" pitchFamily="34" charset="0"/>
              </a:rPr>
              <a:t>Recueil de données et échanges</a:t>
            </a:r>
            <a:r>
              <a:rPr lang="fr-FR" sz="2000" smtClean="0">
                <a:latin typeface="Calibri" pitchFamily="34" charset="0"/>
              </a:rPr>
              <a:t> avec les services de l’Etat et les acteurs du développement métropolitain </a:t>
            </a:r>
            <a:r>
              <a:rPr lang="fr-FR" sz="1600" smtClean="0">
                <a:latin typeface="Calibri" pitchFamily="34" charset="0"/>
              </a:rPr>
              <a:t>(dont la FNAU) </a:t>
            </a:r>
            <a:endParaRPr lang="fr-FR" sz="2000" smtClean="0">
              <a:latin typeface="Calibri" pitchFamily="34" charset="0"/>
            </a:endParaRPr>
          </a:p>
          <a:p>
            <a:pPr lvl="1" eaLnBrk="1" hangingPunct="1">
              <a:lnSpc>
                <a:spcPct val="90000"/>
              </a:lnSpc>
            </a:pPr>
            <a:r>
              <a:rPr lang="fr-FR" sz="2000" b="1" smtClean="0">
                <a:latin typeface="Calibri" pitchFamily="34" charset="0"/>
              </a:rPr>
              <a:t>Conventionnement et partenariats</a:t>
            </a:r>
            <a:r>
              <a:rPr lang="fr-FR" sz="2000" smtClean="0">
                <a:latin typeface="Calibri" pitchFamily="34" charset="0"/>
              </a:rPr>
              <a:t> avec de grands opérateurs et réseaux techniques (CDC, AFII, CERTU, CPU, ETD,…) </a:t>
            </a:r>
          </a:p>
          <a:p>
            <a:pPr lvl="1" eaLnBrk="1" hangingPunct="1">
              <a:lnSpc>
                <a:spcPct val="90000"/>
              </a:lnSpc>
            </a:pPr>
            <a:r>
              <a:rPr lang="fr-FR" sz="2000" b="1" smtClean="0">
                <a:latin typeface="Calibri" pitchFamily="34" charset="0"/>
              </a:rPr>
              <a:t>Recours à un cabinet de conseil en stratégie</a:t>
            </a:r>
            <a:r>
              <a:rPr lang="fr-FR" sz="2000" smtClean="0">
                <a:latin typeface="Calibri" pitchFamily="34" charset="0"/>
              </a:rPr>
              <a:t> (KPMG secteur public) </a:t>
            </a:r>
          </a:p>
          <a:p>
            <a:pPr lvl="1" eaLnBrk="1" hangingPunct="1">
              <a:lnSpc>
                <a:spcPct val="90000"/>
              </a:lnSpc>
            </a:pPr>
            <a:endParaRPr lang="fr-FR" sz="2000" smtClean="0">
              <a:latin typeface="Calibri" pitchFamily="34" charset="0"/>
            </a:endParaRPr>
          </a:p>
          <a:p>
            <a:pPr eaLnBrk="1" hangingPunct="1">
              <a:lnSpc>
                <a:spcPct val="90000"/>
              </a:lnSpc>
            </a:pPr>
            <a:endParaRPr lang="fr-FR" sz="2000" smtClean="0"/>
          </a:p>
        </p:txBody>
      </p:sp>
      <p:sp>
        <p:nvSpPr>
          <p:cNvPr id="63492" name="Rectangle 4"/>
          <p:cNvSpPr>
            <a:spLocks noGrp="1" noChangeArrowheads="1"/>
          </p:cNvSpPr>
          <p:nvPr>
            <p:ph type="title"/>
          </p:nvPr>
        </p:nvSpPr>
        <p:spPr>
          <a:xfrm>
            <a:off x="1619250" y="333375"/>
            <a:ext cx="7067550" cy="1143000"/>
          </a:xfrm>
        </p:spPr>
        <p:txBody>
          <a:bodyPr/>
          <a:lstStyle/>
          <a:p>
            <a:pPr algn="r" eaLnBrk="1" hangingPunct="1">
              <a:defRPr/>
            </a:pPr>
            <a:r>
              <a:rPr lang="fr-FR" sz="2800" i="1" smtClean="0">
                <a:solidFill>
                  <a:schemeClr val="accent2"/>
                </a:solidFill>
                <a:effectLst>
                  <a:outerShdw blurRad="38100" dist="38100" dir="2700000" algn="tl">
                    <a:srgbClr val="C0C0C0"/>
                  </a:outerShdw>
                </a:effectLst>
                <a:latin typeface="Calibri" pitchFamily="34" charset="0"/>
              </a:rPr>
              <a:t>Une « mission métropoles »</a:t>
            </a:r>
            <a:br>
              <a:rPr lang="fr-FR" sz="2800" i="1" smtClean="0">
                <a:solidFill>
                  <a:schemeClr val="accent2"/>
                </a:solidFill>
                <a:effectLst>
                  <a:outerShdw blurRad="38100" dist="38100" dir="2700000" algn="tl">
                    <a:srgbClr val="C0C0C0"/>
                  </a:outerShdw>
                </a:effectLst>
                <a:latin typeface="Calibri" pitchFamily="34" charset="0"/>
              </a:rPr>
            </a:br>
            <a:r>
              <a:rPr lang="fr-FR" sz="2800" i="1" u="sng" smtClean="0">
                <a:solidFill>
                  <a:schemeClr val="accent2"/>
                </a:solidFill>
                <a:effectLst>
                  <a:outerShdw blurRad="38100" dist="38100" dir="2700000" algn="tl">
                    <a:srgbClr val="C0C0C0"/>
                  </a:outerShdw>
                </a:effectLst>
                <a:latin typeface="Calibri" pitchFamily="34" charset="0"/>
              </a:rPr>
              <a:t>comment faire ?</a:t>
            </a:r>
            <a:r>
              <a:rPr lang="fr-FR" sz="2800" i="1" smtClean="0">
                <a:solidFill>
                  <a:schemeClr val="accent2"/>
                </a:solidFill>
                <a:effectLst>
                  <a:outerShdw blurRad="38100" dist="38100" dir="2700000" algn="tl">
                    <a:srgbClr val="C0C0C0"/>
                  </a:outerShdw>
                </a:effectLst>
                <a:latin typeface="Calibri" pitchFamily="34" charset="0"/>
              </a:rPr>
              <a:t>  </a:t>
            </a:r>
            <a:br>
              <a:rPr lang="fr-FR" sz="2800" i="1" smtClean="0">
                <a:solidFill>
                  <a:schemeClr val="accent2"/>
                </a:solidFill>
                <a:effectLst>
                  <a:outerShdw blurRad="38100" dist="38100" dir="2700000" algn="tl">
                    <a:srgbClr val="C0C0C0"/>
                  </a:outerShdw>
                </a:effectLst>
                <a:latin typeface="Calibri" pitchFamily="34" charset="0"/>
              </a:rPr>
            </a:br>
            <a:endParaRPr lang="fr-FR" sz="2800" smtClean="0"/>
          </a:p>
        </p:txBody>
      </p:sp>
      <p:grpSp>
        <p:nvGrpSpPr>
          <p:cNvPr id="14340" name="Group 5"/>
          <p:cNvGrpSpPr>
            <a:grpSpLocks/>
          </p:cNvGrpSpPr>
          <p:nvPr/>
        </p:nvGrpSpPr>
        <p:grpSpPr bwMode="auto">
          <a:xfrm>
            <a:off x="107950" y="188913"/>
            <a:ext cx="1728788" cy="1079500"/>
            <a:chOff x="295" y="255"/>
            <a:chExt cx="4808" cy="3447"/>
          </a:xfrm>
        </p:grpSpPr>
        <p:pic>
          <p:nvPicPr>
            <p:cNvPr id="14349" name="Picture 6" descr="croquis_synthese"/>
            <p:cNvPicPr>
              <a:picLocks noChangeAspect="1" noChangeArrowheads="1"/>
            </p:cNvPicPr>
            <p:nvPr/>
          </p:nvPicPr>
          <p:blipFill>
            <a:blip r:embed="rId2">
              <a:clrChange>
                <a:clrFrom>
                  <a:srgbClr val="FAFCFB"/>
                </a:clrFrom>
                <a:clrTo>
                  <a:srgbClr val="FAFCFB">
                    <a:alpha val="0"/>
                  </a:srgbClr>
                </a:clrTo>
              </a:clrChange>
            </a:blip>
            <a:srcRect t="20360" r="72792"/>
            <a:stretch>
              <a:fillRect/>
            </a:stretch>
          </p:blipFill>
          <p:spPr bwMode="auto">
            <a:xfrm>
              <a:off x="1111" y="1208"/>
              <a:ext cx="3992" cy="2494"/>
            </a:xfrm>
            <a:prstGeom prst="rect">
              <a:avLst/>
            </a:prstGeom>
            <a:noFill/>
            <a:ln w="9525">
              <a:noFill/>
              <a:miter lim="800000"/>
              <a:headEnd/>
              <a:tailEnd/>
            </a:ln>
          </p:spPr>
        </p:pic>
        <p:pic>
          <p:nvPicPr>
            <p:cNvPr id="14350" name="Picture 7"/>
            <p:cNvPicPr>
              <a:picLocks noChangeAspect="1" noChangeArrowheads="1"/>
            </p:cNvPicPr>
            <p:nvPr/>
          </p:nvPicPr>
          <p:blipFill>
            <a:blip r:embed="rId3">
              <a:clrChange>
                <a:clrFrom>
                  <a:srgbClr val="000000"/>
                </a:clrFrom>
                <a:clrTo>
                  <a:srgbClr val="000000">
                    <a:alpha val="0"/>
                  </a:srgbClr>
                </a:clrTo>
              </a:clrChange>
            </a:blip>
            <a:srcRect b="4962"/>
            <a:stretch>
              <a:fillRect/>
            </a:stretch>
          </p:blipFill>
          <p:spPr bwMode="auto">
            <a:xfrm>
              <a:off x="295" y="255"/>
              <a:ext cx="2721" cy="1829"/>
            </a:xfrm>
            <a:prstGeom prst="rect">
              <a:avLst/>
            </a:prstGeom>
            <a:noFill/>
            <a:ln w="9525">
              <a:noFill/>
              <a:miter lim="800000"/>
              <a:headEnd/>
              <a:tailEnd/>
            </a:ln>
          </p:spPr>
        </p:pic>
      </p:grpSp>
      <p:pic>
        <p:nvPicPr>
          <p:cNvPr id="14341" name="Picture 2" descr="D:\Documents and Settings\fldh\Mes documents\Mes images\Bibliothèque multimédia Microsoft\j0433796.png"/>
          <p:cNvPicPr>
            <a:picLocks noChangeAspect="1" noChangeArrowheads="1"/>
          </p:cNvPicPr>
          <p:nvPr/>
        </p:nvPicPr>
        <p:blipFill>
          <a:blip r:embed="rId4"/>
          <a:srcRect/>
          <a:stretch>
            <a:fillRect/>
          </a:stretch>
        </p:blipFill>
        <p:spPr bwMode="auto">
          <a:xfrm>
            <a:off x="360363" y="1268413"/>
            <a:ext cx="466725" cy="430212"/>
          </a:xfrm>
          <a:prstGeom prst="rect">
            <a:avLst/>
          </a:prstGeom>
          <a:noFill/>
          <a:ln w="9525">
            <a:noFill/>
            <a:miter lim="800000"/>
            <a:headEnd/>
            <a:tailEnd/>
          </a:ln>
        </p:spPr>
      </p:pic>
      <p:pic>
        <p:nvPicPr>
          <p:cNvPr id="14342" name="Picture 2" descr="D:\Documents and Settings\fldh\Local Settings\Temporary Internet Files\Content.IE5\OPAJODQV\MCj04326740000[1].png"/>
          <p:cNvPicPr>
            <a:picLocks noChangeAspect="1" noChangeArrowheads="1"/>
          </p:cNvPicPr>
          <p:nvPr/>
        </p:nvPicPr>
        <p:blipFill>
          <a:blip r:embed="rId5"/>
          <a:srcRect/>
          <a:stretch>
            <a:fillRect/>
          </a:stretch>
        </p:blipFill>
        <p:spPr bwMode="auto">
          <a:xfrm>
            <a:off x="827088" y="1936750"/>
            <a:ext cx="360362" cy="339725"/>
          </a:xfrm>
          <a:prstGeom prst="rect">
            <a:avLst/>
          </a:prstGeom>
          <a:noFill/>
          <a:ln w="9525">
            <a:noFill/>
            <a:miter lim="800000"/>
            <a:headEnd/>
            <a:tailEnd/>
          </a:ln>
        </p:spPr>
      </p:pic>
      <p:pic>
        <p:nvPicPr>
          <p:cNvPr id="14343" name="Picture 2" descr="D:\Documents and Settings\fldh\Local Settings\Temporary Internet Files\Content.IE5\OPAJODQV\MCj04326740000[1].png"/>
          <p:cNvPicPr>
            <a:picLocks noChangeAspect="1" noChangeArrowheads="1"/>
          </p:cNvPicPr>
          <p:nvPr/>
        </p:nvPicPr>
        <p:blipFill>
          <a:blip r:embed="rId5"/>
          <a:srcRect/>
          <a:stretch>
            <a:fillRect/>
          </a:stretch>
        </p:blipFill>
        <p:spPr bwMode="auto">
          <a:xfrm>
            <a:off x="827088" y="3160713"/>
            <a:ext cx="360362" cy="339725"/>
          </a:xfrm>
          <a:prstGeom prst="rect">
            <a:avLst/>
          </a:prstGeom>
          <a:noFill/>
          <a:ln w="9525">
            <a:noFill/>
            <a:miter lim="800000"/>
            <a:headEnd/>
            <a:tailEnd/>
          </a:ln>
        </p:spPr>
      </p:pic>
      <p:pic>
        <p:nvPicPr>
          <p:cNvPr id="14344" name="Picture 2" descr="D:\Documents and Settings\fldh\Local Settings\Temporary Internet Files\Content.IE5\OPAJODQV\MCj04326740000[1].png"/>
          <p:cNvPicPr>
            <a:picLocks noChangeAspect="1" noChangeArrowheads="1"/>
          </p:cNvPicPr>
          <p:nvPr/>
        </p:nvPicPr>
        <p:blipFill>
          <a:blip r:embed="rId5"/>
          <a:srcRect/>
          <a:stretch>
            <a:fillRect/>
          </a:stretch>
        </p:blipFill>
        <p:spPr bwMode="auto">
          <a:xfrm>
            <a:off x="827088" y="3736975"/>
            <a:ext cx="360362" cy="339725"/>
          </a:xfrm>
          <a:prstGeom prst="rect">
            <a:avLst/>
          </a:prstGeom>
          <a:noFill/>
          <a:ln w="9525">
            <a:noFill/>
            <a:miter lim="800000"/>
            <a:headEnd/>
            <a:tailEnd/>
          </a:ln>
        </p:spPr>
      </p:pic>
      <p:pic>
        <p:nvPicPr>
          <p:cNvPr id="14345" name="Picture 2" descr="D:\Documents and Settings\fldh\Local Settings\Temporary Internet Files\Content.IE5\OPAJODQV\MCj04326740000[1].png"/>
          <p:cNvPicPr>
            <a:picLocks noChangeAspect="1" noChangeArrowheads="1"/>
          </p:cNvPicPr>
          <p:nvPr/>
        </p:nvPicPr>
        <p:blipFill>
          <a:blip r:embed="rId5"/>
          <a:srcRect/>
          <a:stretch>
            <a:fillRect/>
          </a:stretch>
        </p:blipFill>
        <p:spPr bwMode="auto">
          <a:xfrm>
            <a:off x="827088" y="4025900"/>
            <a:ext cx="360362" cy="339725"/>
          </a:xfrm>
          <a:prstGeom prst="rect">
            <a:avLst/>
          </a:prstGeom>
          <a:noFill/>
          <a:ln w="9525">
            <a:noFill/>
            <a:miter lim="800000"/>
            <a:headEnd/>
            <a:tailEnd/>
          </a:ln>
        </p:spPr>
      </p:pic>
      <p:pic>
        <p:nvPicPr>
          <p:cNvPr id="14346" name="Picture 2" descr="D:\Documents and Settings\fldh\Local Settings\Temporary Internet Files\Content.IE5\OPAJODQV\MCj04326740000[1].png"/>
          <p:cNvPicPr>
            <a:picLocks noChangeAspect="1" noChangeArrowheads="1"/>
          </p:cNvPicPr>
          <p:nvPr/>
        </p:nvPicPr>
        <p:blipFill>
          <a:blip r:embed="rId5"/>
          <a:srcRect/>
          <a:stretch>
            <a:fillRect/>
          </a:stretch>
        </p:blipFill>
        <p:spPr bwMode="auto">
          <a:xfrm>
            <a:off x="827088" y="4437063"/>
            <a:ext cx="360362" cy="339725"/>
          </a:xfrm>
          <a:prstGeom prst="rect">
            <a:avLst/>
          </a:prstGeom>
          <a:noFill/>
          <a:ln w="9525">
            <a:noFill/>
            <a:miter lim="800000"/>
            <a:headEnd/>
            <a:tailEnd/>
          </a:ln>
        </p:spPr>
      </p:pic>
      <p:pic>
        <p:nvPicPr>
          <p:cNvPr id="14347" name="Picture 2" descr="D:\Documents and Settings\fldh\Local Settings\Temporary Internet Files\Content.IE5\OPAJODQV\MCj04326740000[1].png"/>
          <p:cNvPicPr>
            <a:picLocks noChangeAspect="1" noChangeArrowheads="1"/>
          </p:cNvPicPr>
          <p:nvPr/>
        </p:nvPicPr>
        <p:blipFill>
          <a:blip r:embed="rId5"/>
          <a:srcRect/>
          <a:stretch>
            <a:fillRect/>
          </a:stretch>
        </p:blipFill>
        <p:spPr bwMode="auto">
          <a:xfrm>
            <a:off x="827088" y="4960938"/>
            <a:ext cx="360362" cy="339725"/>
          </a:xfrm>
          <a:prstGeom prst="rect">
            <a:avLst/>
          </a:prstGeom>
          <a:noFill/>
          <a:ln w="9525">
            <a:noFill/>
            <a:miter lim="800000"/>
            <a:headEnd/>
            <a:tailEnd/>
          </a:ln>
        </p:spPr>
      </p:pic>
      <p:pic>
        <p:nvPicPr>
          <p:cNvPr id="14348" name="Picture 2" descr="D:\Documents and Settings\fldh\Local Settings\Temporary Internet Files\Content.IE5\OPAJODQV\MCj04326740000[1].png"/>
          <p:cNvPicPr>
            <a:picLocks noChangeAspect="1" noChangeArrowheads="1"/>
          </p:cNvPicPr>
          <p:nvPr/>
        </p:nvPicPr>
        <p:blipFill>
          <a:blip r:embed="rId5"/>
          <a:srcRect/>
          <a:stretch>
            <a:fillRect/>
          </a:stretch>
        </p:blipFill>
        <p:spPr bwMode="auto">
          <a:xfrm>
            <a:off x="827088" y="5589588"/>
            <a:ext cx="360362" cy="33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3059113" y="519113"/>
            <a:ext cx="5194300" cy="965200"/>
          </a:xfrm>
        </p:spPr>
        <p:txBody>
          <a:bodyPr/>
          <a:lstStyle/>
          <a:p>
            <a:pPr eaLnBrk="1" hangingPunct="1">
              <a:lnSpc>
                <a:spcPct val="90000"/>
              </a:lnSpc>
              <a:buFontTx/>
              <a:buNone/>
              <a:defRPr/>
            </a:pPr>
            <a:r>
              <a:rPr lang="fr-FR" sz="2400" i="1" smtClean="0">
                <a:solidFill>
                  <a:schemeClr val="accent2"/>
                </a:solidFill>
                <a:effectLst>
                  <a:outerShdw blurRad="38100" dist="38100" dir="2700000" algn="tl">
                    <a:srgbClr val="C0C0C0"/>
                  </a:outerShdw>
                </a:effectLst>
                <a:latin typeface="Calibri" pitchFamily="34" charset="0"/>
              </a:rPr>
              <a:t>5- La démarche en cours au sein de la mission métropole et de la DATAR</a:t>
            </a:r>
          </a:p>
        </p:txBody>
      </p:sp>
      <p:grpSp>
        <p:nvGrpSpPr>
          <p:cNvPr id="15363" name="Group 4"/>
          <p:cNvGrpSpPr>
            <a:grpSpLocks/>
          </p:cNvGrpSpPr>
          <p:nvPr/>
        </p:nvGrpSpPr>
        <p:grpSpPr bwMode="auto">
          <a:xfrm>
            <a:off x="252413" y="188913"/>
            <a:ext cx="2303462" cy="1368425"/>
            <a:chOff x="295" y="255"/>
            <a:chExt cx="4808" cy="3447"/>
          </a:xfrm>
        </p:grpSpPr>
        <p:pic>
          <p:nvPicPr>
            <p:cNvPr id="15368" name="Picture 5" descr="croquis_synthese"/>
            <p:cNvPicPr>
              <a:picLocks noChangeAspect="1" noChangeArrowheads="1"/>
            </p:cNvPicPr>
            <p:nvPr/>
          </p:nvPicPr>
          <p:blipFill>
            <a:blip r:embed="rId2">
              <a:clrChange>
                <a:clrFrom>
                  <a:srgbClr val="FAFCFB"/>
                </a:clrFrom>
                <a:clrTo>
                  <a:srgbClr val="FAFCFB">
                    <a:alpha val="0"/>
                  </a:srgbClr>
                </a:clrTo>
              </a:clrChange>
            </a:blip>
            <a:srcRect t="20360" r="72792"/>
            <a:stretch>
              <a:fillRect/>
            </a:stretch>
          </p:blipFill>
          <p:spPr bwMode="auto">
            <a:xfrm>
              <a:off x="1111" y="1208"/>
              <a:ext cx="3992" cy="2494"/>
            </a:xfrm>
            <a:prstGeom prst="rect">
              <a:avLst/>
            </a:prstGeom>
            <a:noFill/>
            <a:ln w="9525">
              <a:noFill/>
              <a:miter lim="800000"/>
              <a:headEnd/>
              <a:tailEnd/>
            </a:ln>
          </p:spPr>
        </p:pic>
        <p:pic>
          <p:nvPicPr>
            <p:cNvPr id="15369" name="Picture 6"/>
            <p:cNvPicPr>
              <a:picLocks noChangeAspect="1" noChangeArrowheads="1"/>
            </p:cNvPicPr>
            <p:nvPr/>
          </p:nvPicPr>
          <p:blipFill>
            <a:blip r:embed="rId3">
              <a:clrChange>
                <a:clrFrom>
                  <a:srgbClr val="000000"/>
                </a:clrFrom>
                <a:clrTo>
                  <a:srgbClr val="000000">
                    <a:alpha val="0"/>
                  </a:srgbClr>
                </a:clrTo>
              </a:clrChange>
            </a:blip>
            <a:srcRect b="4962"/>
            <a:stretch>
              <a:fillRect/>
            </a:stretch>
          </p:blipFill>
          <p:spPr bwMode="auto">
            <a:xfrm>
              <a:off x="295" y="255"/>
              <a:ext cx="2721" cy="1829"/>
            </a:xfrm>
            <a:prstGeom prst="rect">
              <a:avLst/>
            </a:prstGeom>
            <a:noFill/>
            <a:ln w="9525">
              <a:noFill/>
              <a:miter lim="800000"/>
              <a:headEnd/>
              <a:tailEnd/>
            </a:ln>
          </p:spPr>
        </p:pic>
      </p:grpSp>
      <p:sp>
        <p:nvSpPr>
          <p:cNvPr id="15364" name="Text Box 7"/>
          <p:cNvSpPr txBox="1">
            <a:spLocks noChangeArrowheads="1"/>
          </p:cNvSpPr>
          <p:nvPr/>
        </p:nvSpPr>
        <p:spPr bwMode="auto">
          <a:xfrm>
            <a:off x="1116013" y="1989138"/>
            <a:ext cx="6696075" cy="3925887"/>
          </a:xfrm>
          <a:prstGeom prst="rect">
            <a:avLst/>
          </a:prstGeom>
          <a:noFill/>
          <a:ln w="9525">
            <a:noFill/>
            <a:miter lim="800000"/>
            <a:headEnd/>
            <a:tailEnd/>
          </a:ln>
        </p:spPr>
        <p:txBody>
          <a:bodyPr>
            <a:spAutoFit/>
          </a:bodyPr>
          <a:lstStyle/>
          <a:p>
            <a:pPr>
              <a:spcBef>
                <a:spcPct val="50000"/>
              </a:spcBef>
            </a:pPr>
            <a:r>
              <a:rPr lang="fr-FR" sz="2400" b="1">
                <a:latin typeface="Calibri" pitchFamily="34" charset="0"/>
              </a:rPr>
              <a:t>Création d’un « corpus de connaissances » DATAR                                                   sur le fait urbain et métropolitain</a:t>
            </a:r>
          </a:p>
          <a:p>
            <a:pPr>
              <a:spcBef>
                <a:spcPct val="50000"/>
              </a:spcBef>
            </a:pPr>
            <a:endParaRPr lang="fr-FR" sz="2400" b="1">
              <a:latin typeface="Calibri" pitchFamily="34" charset="0"/>
            </a:endParaRPr>
          </a:p>
          <a:p>
            <a:pPr>
              <a:spcBef>
                <a:spcPct val="50000"/>
              </a:spcBef>
            </a:pPr>
            <a:r>
              <a:rPr lang="fr-FR" sz="2400" b="1">
                <a:latin typeface="Calibri" pitchFamily="34" charset="0"/>
              </a:rPr>
              <a:t>Le processus de création d’une stratégie métropolitaine</a:t>
            </a:r>
          </a:p>
          <a:p>
            <a:pPr>
              <a:spcBef>
                <a:spcPct val="50000"/>
              </a:spcBef>
            </a:pPr>
            <a:endParaRPr lang="fr-FR" sz="2400" b="1">
              <a:latin typeface="Calibri" pitchFamily="34" charset="0"/>
            </a:endParaRPr>
          </a:p>
          <a:p>
            <a:pPr>
              <a:spcBef>
                <a:spcPct val="50000"/>
              </a:spcBef>
            </a:pPr>
            <a:r>
              <a:rPr lang="fr-FR" sz="2400" b="1">
                <a:latin typeface="Calibri" pitchFamily="34" charset="0"/>
              </a:rPr>
              <a:t>Le planning </a:t>
            </a:r>
          </a:p>
          <a:p>
            <a:pPr>
              <a:spcBef>
                <a:spcPct val="50000"/>
              </a:spcBef>
            </a:pPr>
            <a:endParaRPr lang="fr-FR" sz="2400" b="1">
              <a:latin typeface="Calibri" pitchFamily="34" charset="0"/>
            </a:endParaRPr>
          </a:p>
        </p:txBody>
      </p:sp>
      <p:pic>
        <p:nvPicPr>
          <p:cNvPr id="15365" name="Picture 2" descr="D:\Documents and Settings\fldh\Local Settings\Temporary Internet Files\Content.IE5\OPAJODQV\MCj04326740000[1].png"/>
          <p:cNvPicPr>
            <a:picLocks noChangeAspect="1" noChangeArrowheads="1"/>
          </p:cNvPicPr>
          <p:nvPr/>
        </p:nvPicPr>
        <p:blipFill>
          <a:blip r:embed="rId4"/>
          <a:srcRect/>
          <a:stretch>
            <a:fillRect/>
          </a:stretch>
        </p:blipFill>
        <p:spPr bwMode="auto">
          <a:xfrm>
            <a:off x="395288" y="1989138"/>
            <a:ext cx="504825" cy="476250"/>
          </a:xfrm>
          <a:prstGeom prst="rect">
            <a:avLst/>
          </a:prstGeom>
          <a:noFill/>
          <a:ln w="9525">
            <a:noFill/>
            <a:miter lim="800000"/>
            <a:headEnd/>
            <a:tailEnd/>
          </a:ln>
        </p:spPr>
      </p:pic>
      <p:pic>
        <p:nvPicPr>
          <p:cNvPr id="15366" name="Picture 2" descr="D:\Documents and Settings\fldh\Local Settings\Temporary Internet Files\Content.IE5\OPAJODQV\MCj04326740000[1].png"/>
          <p:cNvPicPr>
            <a:picLocks noChangeAspect="1" noChangeArrowheads="1"/>
          </p:cNvPicPr>
          <p:nvPr/>
        </p:nvPicPr>
        <p:blipFill>
          <a:blip r:embed="rId4"/>
          <a:srcRect/>
          <a:stretch>
            <a:fillRect/>
          </a:stretch>
        </p:blipFill>
        <p:spPr bwMode="auto">
          <a:xfrm>
            <a:off x="395288" y="3573463"/>
            <a:ext cx="504825" cy="476250"/>
          </a:xfrm>
          <a:prstGeom prst="rect">
            <a:avLst/>
          </a:prstGeom>
          <a:noFill/>
          <a:ln w="9525">
            <a:noFill/>
            <a:miter lim="800000"/>
            <a:headEnd/>
            <a:tailEnd/>
          </a:ln>
        </p:spPr>
      </p:pic>
      <p:pic>
        <p:nvPicPr>
          <p:cNvPr id="15367" name="Picture 2" descr="D:\Documents and Settings\fldh\Local Settings\Temporary Internet Files\Content.IE5\OPAJODQV\MCj04326740000[1].png"/>
          <p:cNvPicPr>
            <a:picLocks noChangeAspect="1" noChangeArrowheads="1"/>
          </p:cNvPicPr>
          <p:nvPr/>
        </p:nvPicPr>
        <p:blipFill>
          <a:blip r:embed="rId4"/>
          <a:srcRect/>
          <a:stretch>
            <a:fillRect/>
          </a:stretch>
        </p:blipFill>
        <p:spPr bwMode="auto">
          <a:xfrm>
            <a:off x="395288" y="4941888"/>
            <a:ext cx="504825"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5"/>
          <p:cNvSpPr>
            <a:spLocks noChangeArrowheads="1"/>
          </p:cNvSpPr>
          <p:nvPr/>
        </p:nvSpPr>
        <p:spPr bwMode="auto">
          <a:xfrm>
            <a:off x="179388" y="1628775"/>
            <a:ext cx="3384550" cy="576263"/>
          </a:xfrm>
          <a:prstGeom prst="chevron">
            <a:avLst>
              <a:gd name="adj" fmla="val 146832"/>
            </a:avLst>
          </a:prstGeom>
          <a:solidFill>
            <a:srgbClr val="66CCFF"/>
          </a:solidFill>
          <a:ln w="41275">
            <a:solidFill>
              <a:srgbClr val="800080"/>
            </a:solidFill>
            <a:miter lim="800000"/>
            <a:headEnd/>
            <a:tailEnd/>
          </a:ln>
        </p:spPr>
        <p:txBody>
          <a:bodyPr wrap="none" anchor="ctr"/>
          <a:lstStyle/>
          <a:p>
            <a:endParaRPr lang="fr-FR"/>
          </a:p>
        </p:txBody>
      </p:sp>
      <p:sp>
        <p:nvSpPr>
          <p:cNvPr id="16387" name="AutoShape 6"/>
          <p:cNvSpPr>
            <a:spLocks noChangeArrowheads="1"/>
          </p:cNvSpPr>
          <p:nvPr/>
        </p:nvSpPr>
        <p:spPr bwMode="auto">
          <a:xfrm>
            <a:off x="2914650" y="1628775"/>
            <a:ext cx="3384550" cy="576263"/>
          </a:xfrm>
          <a:prstGeom prst="chevron">
            <a:avLst>
              <a:gd name="adj" fmla="val 146832"/>
            </a:avLst>
          </a:prstGeom>
          <a:solidFill>
            <a:srgbClr val="6699FF"/>
          </a:solidFill>
          <a:ln w="41275">
            <a:solidFill>
              <a:srgbClr val="800080"/>
            </a:solidFill>
            <a:miter lim="800000"/>
            <a:headEnd/>
            <a:tailEnd/>
          </a:ln>
        </p:spPr>
        <p:txBody>
          <a:bodyPr wrap="none" anchor="ctr"/>
          <a:lstStyle/>
          <a:p>
            <a:endParaRPr lang="fr-FR"/>
          </a:p>
        </p:txBody>
      </p:sp>
      <p:sp>
        <p:nvSpPr>
          <p:cNvPr id="16388" name="AutoShape 7"/>
          <p:cNvSpPr>
            <a:spLocks noChangeArrowheads="1"/>
          </p:cNvSpPr>
          <p:nvPr/>
        </p:nvSpPr>
        <p:spPr bwMode="auto">
          <a:xfrm>
            <a:off x="5651500" y="1628775"/>
            <a:ext cx="3384550" cy="576263"/>
          </a:xfrm>
          <a:prstGeom prst="chevron">
            <a:avLst>
              <a:gd name="adj" fmla="val 146832"/>
            </a:avLst>
          </a:prstGeom>
          <a:solidFill>
            <a:schemeClr val="accent2"/>
          </a:solidFill>
          <a:ln w="41275">
            <a:solidFill>
              <a:srgbClr val="800080"/>
            </a:solidFill>
            <a:miter lim="800000"/>
            <a:headEnd/>
            <a:tailEnd/>
          </a:ln>
        </p:spPr>
        <p:txBody>
          <a:bodyPr wrap="none" anchor="ctr"/>
          <a:lstStyle/>
          <a:p>
            <a:endParaRPr lang="fr-FR"/>
          </a:p>
        </p:txBody>
      </p:sp>
      <p:sp>
        <p:nvSpPr>
          <p:cNvPr id="16389" name="Text Box 8"/>
          <p:cNvSpPr txBox="1">
            <a:spLocks noChangeArrowheads="1"/>
          </p:cNvSpPr>
          <p:nvPr/>
        </p:nvSpPr>
        <p:spPr bwMode="auto">
          <a:xfrm>
            <a:off x="1187450" y="1700213"/>
            <a:ext cx="1368425" cy="336550"/>
          </a:xfrm>
          <a:prstGeom prst="rect">
            <a:avLst/>
          </a:prstGeom>
          <a:noFill/>
          <a:ln w="9525">
            <a:noFill/>
            <a:miter lim="800000"/>
            <a:headEnd/>
            <a:tailEnd/>
          </a:ln>
        </p:spPr>
        <p:txBody>
          <a:bodyPr>
            <a:spAutoFit/>
          </a:bodyPr>
          <a:lstStyle/>
          <a:p>
            <a:pPr algn="ctr">
              <a:spcBef>
                <a:spcPct val="50000"/>
              </a:spcBef>
            </a:pPr>
            <a:r>
              <a:rPr lang="fr-FR" sz="1600" b="1" u="sng">
                <a:solidFill>
                  <a:schemeClr val="bg1"/>
                </a:solidFill>
                <a:latin typeface="Calibri" pitchFamily="34" charset="0"/>
                <a:sym typeface="Wingdings" pitchFamily="2" charset="2"/>
              </a:rPr>
              <a:t> </a:t>
            </a:r>
            <a:r>
              <a:rPr lang="fr-FR" sz="1600" b="1" u="sng">
                <a:solidFill>
                  <a:schemeClr val="bg1"/>
                </a:solidFill>
                <a:latin typeface="Calibri" pitchFamily="34" charset="0"/>
              </a:rPr>
              <a:t>Diagnostic</a:t>
            </a:r>
          </a:p>
        </p:txBody>
      </p:sp>
      <p:sp>
        <p:nvSpPr>
          <p:cNvPr id="16390" name="Text Box 9"/>
          <p:cNvSpPr txBox="1">
            <a:spLocks noChangeArrowheads="1"/>
          </p:cNvSpPr>
          <p:nvPr/>
        </p:nvSpPr>
        <p:spPr bwMode="auto">
          <a:xfrm>
            <a:off x="3922713" y="1700213"/>
            <a:ext cx="1368425" cy="336550"/>
          </a:xfrm>
          <a:prstGeom prst="rect">
            <a:avLst/>
          </a:prstGeom>
          <a:noFill/>
          <a:ln w="9525">
            <a:noFill/>
            <a:miter lim="800000"/>
            <a:headEnd/>
            <a:tailEnd/>
          </a:ln>
        </p:spPr>
        <p:txBody>
          <a:bodyPr>
            <a:spAutoFit/>
          </a:bodyPr>
          <a:lstStyle/>
          <a:p>
            <a:pPr algn="ctr">
              <a:spcBef>
                <a:spcPct val="50000"/>
              </a:spcBef>
            </a:pPr>
            <a:r>
              <a:rPr lang="fr-FR" sz="1600" b="1" u="sng">
                <a:solidFill>
                  <a:schemeClr val="bg1"/>
                </a:solidFill>
                <a:latin typeface="Calibri" pitchFamily="34" charset="0"/>
                <a:sym typeface="Wingdings" pitchFamily="2" charset="2"/>
              </a:rPr>
              <a:t> </a:t>
            </a:r>
            <a:r>
              <a:rPr lang="fr-FR" sz="1600" b="1" u="sng">
                <a:solidFill>
                  <a:schemeClr val="bg1"/>
                </a:solidFill>
                <a:latin typeface="Calibri" pitchFamily="34" charset="0"/>
              </a:rPr>
              <a:t>Enjeux</a:t>
            </a:r>
          </a:p>
        </p:txBody>
      </p:sp>
      <p:sp>
        <p:nvSpPr>
          <p:cNvPr id="16391" name="Text Box 10"/>
          <p:cNvSpPr txBox="1">
            <a:spLocks noChangeArrowheads="1"/>
          </p:cNvSpPr>
          <p:nvPr/>
        </p:nvSpPr>
        <p:spPr bwMode="auto">
          <a:xfrm>
            <a:off x="6299200" y="1724025"/>
            <a:ext cx="2305050" cy="336550"/>
          </a:xfrm>
          <a:prstGeom prst="rect">
            <a:avLst/>
          </a:prstGeom>
          <a:noFill/>
          <a:ln w="9525">
            <a:noFill/>
            <a:miter lim="800000"/>
            <a:headEnd/>
            <a:tailEnd/>
          </a:ln>
        </p:spPr>
        <p:txBody>
          <a:bodyPr>
            <a:spAutoFit/>
          </a:bodyPr>
          <a:lstStyle/>
          <a:p>
            <a:pPr algn="ctr">
              <a:spcBef>
                <a:spcPct val="50000"/>
              </a:spcBef>
            </a:pPr>
            <a:r>
              <a:rPr lang="fr-FR" sz="1600" b="1" u="sng">
                <a:solidFill>
                  <a:schemeClr val="bg1"/>
                </a:solidFill>
                <a:latin typeface="Calibri" pitchFamily="34" charset="0"/>
                <a:sym typeface="Wingdings" pitchFamily="2" charset="2"/>
              </a:rPr>
              <a:t> </a:t>
            </a:r>
            <a:r>
              <a:rPr lang="fr-FR" sz="1600" b="1" u="sng">
                <a:solidFill>
                  <a:schemeClr val="bg1"/>
                </a:solidFill>
                <a:latin typeface="Calibri" pitchFamily="34" charset="0"/>
              </a:rPr>
              <a:t>Rôle &amp; Vocations</a:t>
            </a:r>
          </a:p>
        </p:txBody>
      </p:sp>
      <p:sp>
        <p:nvSpPr>
          <p:cNvPr id="16392" name="AutoShape 11"/>
          <p:cNvSpPr>
            <a:spLocks noChangeArrowheads="1"/>
          </p:cNvSpPr>
          <p:nvPr/>
        </p:nvSpPr>
        <p:spPr bwMode="auto">
          <a:xfrm>
            <a:off x="3348038" y="2276475"/>
            <a:ext cx="2233612" cy="431800"/>
          </a:xfrm>
          <a:prstGeom prst="triangle">
            <a:avLst>
              <a:gd name="adj" fmla="val 50000"/>
            </a:avLst>
          </a:prstGeom>
          <a:solidFill>
            <a:srgbClr val="6699FF"/>
          </a:solidFill>
          <a:ln w="41275">
            <a:solidFill>
              <a:srgbClr val="FFFF00"/>
            </a:solidFill>
            <a:miter lim="800000"/>
            <a:headEnd/>
            <a:tailEnd/>
          </a:ln>
        </p:spPr>
        <p:txBody>
          <a:bodyPr wrap="none" anchor="ctr"/>
          <a:lstStyle/>
          <a:p>
            <a:endParaRPr lang="fr-FR"/>
          </a:p>
        </p:txBody>
      </p:sp>
      <p:sp>
        <p:nvSpPr>
          <p:cNvPr id="16393" name="AutoShape 12"/>
          <p:cNvSpPr>
            <a:spLocks noChangeArrowheads="1"/>
          </p:cNvSpPr>
          <p:nvPr/>
        </p:nvSpPr>
        <p:spPr bwMode="auto">
          <a:xfrm>
            <a:off x="3348038" y="2924175"/>
            <a:ext cx="2232025" cy="2736850"/>
          </a:xfrm>
          <a:prstGeom prst="foldedCorner">
            <a:avLst>
              <a:gd name="adj" fmla="val 7481"/>
            </a:avLst>
          </a:prstGeom>
          <a:solidFill>
            <a:srgbClr val="6699FF"/>
          </a:solidFill>
          <a:ln w="41275">
            <a:solidFill>
              <a:srgbClr val="FFFF00"/>
            </a:solidFill>
            <a:round/>
            <a:headEnd/>
            <a:tailEnd/>
          </a:ln>
          <a:effectLst>
            <a:prstShdw prst="shdw17" dist="17961" dir="2700000">
              <a:srgbClr val="999900"/>
            </a:prstShdw>
          </a:effectLst>
        </p:spPr>
        <p:txBody>
          <a:bodyPr lIns="72000" rIns="72000" anchor="ctr"/>
          <a:lstStyle/>
          <a:p>
            <a:pPr algn="ctr" eaLnBrk="0" hangingPunct="0">
              <a:lnSpc>
                <a:spcPct val="90000"/>
              </a:lnSpc>
            </a:pPr>
            <a:endParaRPr lang="fr-FR" sz="1400">
              <a:latin typeface="Calibri" pitchFamily="34" charset="0"/>
            </a:endParaRPr>
          </a:p>
          <a:p>
            <a:pPr algn="ctr" eaLnBrk="0" hangingPunct="0">
              <a:lnSpc>
                <a:spcPct val="90000"/>
              </a:lnSpc>
            </a:pPr>
            <a:r>
              <a:rPr lang="fr-FR" sz="1400">
                <a:latin typeface="Calibri" pitchFamily="34" charset="0"/>
              </a:rPr>
              <a:t>A court terme</a:t>
            </a:r>
          </a:p>
          <a:p>
            <a:pPr algn="ctr" eaLnBrk="0" hangingPunct="0">
              <a:lnSpc>
                <a:spcPct val="90000"/>
              </a:lnSpc>
            </a:pPr>
            <a:r>
              <a:rPr lang="fr-FR" sz="1400">
                <a:latin typeface="Calibri" pitchFamily="34" charset="0"/>
              </a:rPr>
              <a:t>2014 </a:t>
            </a:r>
            <a:r>
              <a:rPr lang="fr-FR" sz="1400" i="1">
                <a:latin typeface="Calibri" pitchFamily="34" charset="0"/>
              </a:rPr>
              <a:t>(RCT) </a:t>
            </a:r>
          </a:p>
          <a:p>
            <a:pPr algn="ctr" eaLnBrk="0" hangingPunct="0">
              <a:lnSpc>
                <a:spcPct val="90000"/>
              </a:lnSpc>
            </a:pPr>
            <a:endParaRPr lang="fr-FR" sz="1400" i="1">
              <a:latin typeface="Calibri" pitchFamily="34" charset="0"/>
            </a:endParaRPr>
          </a:p>
          <a:p>
            <a:pPr algn="ctr" eaLnBrk="0" hangingPunct="0">
              <a:lnSpc>
                <a:spcPct val="90000"/>
              </a:lnSpc>
            </a:pPr>
            <a:r>
              <a:rPr lang="fr-FR" sz="1400">
                <a:latin typeface="Calibri" pitchFamily="34" charset="0"/>
              </a:rPr>
              <a:t>A moyen terme</a:t>
            </a:r>
          </a:p>
          <a:p>
            <a:pPr algn="ctr" eaLnBrk="0" hangingPunct="0">
              <a:lnSpc>
                <a:spcPct val="90000"/>
              </a:lnSpc>
            </a:pPr>
            <a:r>
              <a:rPr lang="fr-FR" sz="1400">
                <a:latin typeface="Calibri" pitchFamily="34" charset="0"/>
              </a:rPr>
              <a:t>2020-2025 </a:t>
            </a:r>
            <a:r>
              <a:rPr lang="fr-FR" sz="1400" i="1">
                <a:latin typeface="Calibri" pitchFamily="34" charset="0"/>
              </a:rPr>
              <a:t>(impact des pol publiques actuelles)</a:t>
            </a:r>
            <a:r>
              <a:rPr lang="fr-FR" sz="1400">
                <a:latin typeface="Calibri" pitchFamily="34" charset="0"/>
              </a:rPr>
              <a:t> </a:t>
            </a:r>
          </a:p>
          <a:p>
            <a:pPr algn="ctr" eaLnBrk="0" hangingPunct="0">
              <a:lnSpc>
                <a:spcPct val="90000"/>
              </a:lnSpc>
            </a:pPr>
            <a:endParaRPr lang="fr-FR" sz="1400">
              <a:latin typeface="Calibri" pitchFamily="34" charset="0"/>
            </a:endParaRPr>
          </a:p>
          <a:p>
            <a:pPr algn="ctr" eaLnBrk="0" hangingPunct="0">
              <a:lnSpc>
                <a:spcPct val="90000"/>
              </a:lnSpc>
            </a:pPr>
            <a:r>
              <a:rPr lang="fr-FR" sz="1400">
                <a:latin typeface="Calibri" pitchFamily="34" charset="0"/>
              </a:rPr>
              <a:t>A long terme </a:t>
            </a:r>
          </a:p>
          <a:p>
            <a:pPr algn="ctr" eaLnBrk="0" hangingPunct="0">
              <a:lnSpc>
                <a:spcPct val="90000"/>
              </a:lnSpc>
            </a:pPr>
            <a:r>
              <a:rPr lang="fr-FR" sz="1400">
                <a:latin typeface="Calibri" pitchFamily="34" charset="0"/>
              </a:rPr>
              <a:t>2040 </a:t>
            </a:r>
            <a:r>
              <a:rPr lang="fr-FR" sz="1400" i="1">
                <a:latin typeface="Calibri" pitchFamily="34" charset="0"/>
              </a:rPr>
              <a:t>(prospective) </a:t>
            </a:r>
          </a:p>
          <a:p>
            <a:pPr algn="ctr" eaLnBrk="0" hangingPunct="0">
              <a:lnSpc>
                <a:spcPct val="90000"/>
              </a:lnSpc>
            </a:pPr>
            <a:endParaRPr lang="fr-FR" sz="1400" i="1">
              <a:latin typeface="Calibri" pitchFamily="34" charset="0"/>
            </a:endParaRPr>
          </a:p>
        </p:txBody>
      </p:sp>
      <p:sp>
        <p:nvSpPr>
          <p:cNvPr id="16394" name="AutoShape 13"/>
          <p:cNvSpPr>
            <a:spLocks noChangeArrowheads="1"/>
          </p:cNvSpPr>
          <p:nvPr/>
        </p:nvSpPr>
        <p:spPr bwMode="auto">
          <a:xfrm>
            <a:off x="684213" y="2276475"/>
            <a:ext cx="2233612" cy="431800"/>
          </a:xfrm>
          <a:prstGeom prst="triangle">
            <a:avLst>
              <a:gd name="adj" fmla="val 50000"/>
            </a:avLst>
          </a:prstGeom>
          <a:solidFill>
            <a:srgbClr val="66CCFF"/>
          </a:solidFill>
          <a:ln w="38100">
            <a:solidFill>
              <a:srgbClr val="FFFF00"/>
            </a:solidFill>
            <a:miter lim="800000"/>
            <a:headEnd/>
            <a:tailEnd/>
          </a:ln>
        </p:spPr>
        <p:txBody>
          <a:bodyPr wrap="none" anchor="ctr"/>
          <a:lstStyle/>
          <a:p>
            <a:endParaRPr lang="fr-FR"/>
          </a:p>
        </p:txBody>
      </p:sp>
      <p:sp>
        <p:nvSpPr>
          <p:cNvPr id="16395" name="AutoShape 14"/>
          <p:cNvSpPr>
            <a:spLocks noChangeArrowheads="1"/>
          </p:cNvSpPr>
          <p:nvPr/>
        </p:nvSpPr>
        <p:spPr bwMode="auto">
          <a:xfrm>
            <a:off x="684213" y="2924175"/>
            <a:ext cx="2232025" cy="2736850"/>
          </a:xfrm>
          <a:prstGeom prst="foldedCorner">
            <a:avLst>
              <a:gd name="adj" fmla="val 7481"/>
            </a:avLst>
          </a:prstGeom>
          <a:solidFill>
            <a:srgbClr val="66CCFF"/>
          </a:solidFill>
          <a:ln w="41275">
            <a:solidFill>
              <a:srgbClr val="FFFF00"/>
            </a:solidFill>
            <a:round/>
            <a:headEnd/>
            <a:tailEnd/>
          </a:ln>
          <a:effectLst>
            <a:prstShdw prst="shdw17" dist="17961" dir="2700000">
              <a:srgbClr val="999900"/>
            </a:prstShdw>
          </a:effectLst>
        </p:spPr>
        <p:txBody>
          <a:bodyPr lIns="72000" rIns="72000" anchor="ctr"/>
          <a:lstStyle/>
          <a:p>
            <a:pPr algn="ctr" eaLnBrk="0" hangingPunct="0">
              <a:lnSpc>
                <a:spcPct val="90000"/>
              </a:lnSpc>
            </a:pPr>
            <a:r>
              <a:rPr lang="fr-FR" sz="1400">
                <a:latin typeface="Calibri" pitchFamily="34" charset="0"/>
              </a:rPr>
              <a:t>1 -Cartographie </a:t>
            </a:r>
          </a:p>
          <a:p>
            <a:pPr algn="ctr" eaLnBrk="0" hangingPunct="0">
              <a:lnSpc>
                <a:spcPct val="90000"/>
              </a:lnSpc>
            </a:pPr>
            <a:r>
              <a:rPr lang="fr-FR" sz="1400">
                <a:latin typeface="Calibri" pitchFamily="34" charset="0"/>
              </a:rPr>
              <a:t>des systèmes urbains</a:t>
            </a:r>
          </a:p>
          <a:p>
            <a:pPr algn="ctr" eaLnBrk="0" hangingPunct="0">
              <a:lnSpc>
                <a:spcPct val="90000"/>
              </a:lnSpc>
            </a:pPr>
            <a:endParaRPr lang="fr-FR" sz="1400">
              <a:latin typeface="Calibri" pitchFamily="34" charset="0"/>
            </a:endParaRPr>
          </a:p>
          <a:p>
            <a:pPr algn="ctr" eaLnBrk="0" hangingPunct="0">
              <a:lnSpc>
                <a:spcPct val="90000"/>
              </a:lnSpc>
            </a:pPr>
            <a:r>
              <a:rPr lang="fr-FR" sz="1400">
                <a:latin typeface="Calibri" pitchFamily="34" charset="0"/>
              </a:rPr>
              <a:t>2 -Mesure du degré de métropolisation et d’internationalisation des systèmes urbains français</a:t>
            </a:r>
          </a:p>
          <a:p>
            <a:pPr algn="ctr" eaLnBrk="0" hangingPunct="0">
              <a:lnSpc>
                <a:spcPct val="90000"/>
              </a:lnSpc>
            </a:pPr>
            <a:endParaRPr lang="fr-FR" sz="1400">
              <a:latin typeface="Calibri" pitchFamily="34" charset="0"/>
            </a:endParaRPr>
          </a:p>
          <a:p>
            <a:pPr algn="ctr" eaLnBrk="0" hangingPunct="0">
              <a:lnSpc>
                <a:spcPct val="90000"/>
              </a:lnSpc>
            </a:pPr>
            <a:r>
              <a:rPr lang="fr-FR" sz="1400">
                <a:latin typeface="Calibri" pitchFamily="34" charset="0"/>
              </a:rPr>
              <a:t>Positionnement national et européen des systèmes métropolitains</a:t>
            </a:r>
          </a:p>
          <a:p>
            <a:pPr algn="ctr" eaLnBrk="0" hangingPunct="0">
              <a:lnSpc>
                <a:spcPct val="90000"/>
              </a:lnSpc>
            </a:pPr>
            <a:endParaRPr lang="fr-FR" sz="1400">
              <a:latin typeface="Calibri" pitchFamily="34" charset="0"/>
            </a:endParaRPr>
          </a:p>
          <a:p>
            <a:pPr algn="ctr" eaLnBrk="0" hangingPunct="0">
              <a:lnSpc>
                <a:spcPct val="90000"/>
              </a:lnSpc>
            </a:pPr>
            <a:r>
              <a:rPr lang="fr-FR" sz="1400">
                <a:latin typeface="Calibri" pitchFamily="34" charset="0"/>
              </a:rPr>
              <a:t>3- Effets d’entraînement</a:t>
            </a:r>
          </a:p>
        </p:txBody>
      </p:sp>
      <p:sp>
        <p:nvSpPr>
          <p:cNvPr id="16396" name="AutoShape 15"/>
          <p:cNvSpPr>
            <a:spLocks noChangeArrowheads="1"/>
          </p:cNvSpPr>
          <p:nvPr/>
        </p:nvSpPr>
        <p:spPr bwMode="auto">
          <a:xfrm>
            <a:off x="6083300" y="2276475"/>
            <a:ext cx="2233613" cy="431800"/>
          </a:xfrm>
          <a:prstGeom prst="triangle">
            <a:avLst>
              <a:gd name="adj" fmla="val 50000"/>
            </a:avLst>
          </a:prstGeom>
          <a:solidFill>
            <a:schemeClr val="accent2"/>
          </a:solidFill>
          <a:ln w="41275">
            <a:solidFill>
              <a:srgbClr val="FFFF00"/>
            </a:solidFill>
            <a:miter lim="800000"/>
            <a:headEnd/>
            <a:tailEnd/>
          </a:ln>
        </p:spPr>
        <p:txBody>
          <a:bodyPr wrap="none" anchor="ctr"/>
          <a:lstStyle/>
          <a:p>
            <a:endParaRPr lang="fr-FR"/>
          </a:p>
        </p:txBody>
      </p:sp>
      <p:sp>
        <p:nvSpPr>
          <p:cNvPr id="16397" name="AutoShape 16"/>
          <p:cNvSpPr>
            <a:spLocks noChangeArrowheads="1"/>
          </p:cNvSpPr>
          <p:nvPr/>
        </p:nvSpPr>
        <p:spPr bwMode="auto">
          <a:xfrm>
            <a:off x="6084888" y="2924175"/>
            <a:ext cx="2232025" cy="2736850"/>
          </a:xfrm>
          <a:prstGeom prst="foldedCorner">
            <a:avLst>
              <a:gd name="adj" fmla="val 7481"/>
            </a:avLst>
          </a:prstGeom>
          <a:solidFill>
            <a:schemeClr val="accent2"/>
          </a:solidFill>
          <a:ln w="41275">
            <a:solidFill>
              <a:srgbClr val="FFFF00"/>
            </a:solidFill>
            <a:round/>
            <a:headEnd/>
            <a:tailEnd/>
          </a:ln>
          <a:effectLst>
            <a:prstShdw prst="shdw17" dist="17961" dir="2700000">
              <a:srgbClr val="999900"/>
            </a:prstShdw>
          </a:effectLst>
        </p:spPr>
        <p:txBody>
          <a:bodyPr lIns="72000" rIns="72000" anchor="ctr"/>
          <a:lstStyle/>
          <a:p>
            <a:pPr algn="ctr" eaLnBrk="0" hangingPunct="0">
              <a:lnSpc>
                <a:spcPct val="90000"/>
              </a:lnSpc>
            </a:pPr>
            <a:r>
              <a:rPr lang="fr-FR" sz="1400">
                <a:solidFill>
                  <a:schemeClr val="bg1"/>
                </a:solidFill>
                <a:latin typeface="Calibri" pitchFamily="34" charset="0"/>
              </a:rPr>
              <a:t>Echelle métropolitaine prise dans son environnement régional</a:t>
            </a:r>
          </a:p>
          <a:p>
            <a:pPr algn="ctr" eaLnBrk="0" hangingPunct="0">
              <a:lnSpc>
                <a:spcPct val="90000"/>
              </a:lnSpc>
            </a:pPr>
            <a:endParaRPr lang="fr-FR" sz="1400">
              <a:solidFill>
                <a:schemeClr val="bg1"/>
              </a:solidFill>
              <a:latin typeface="Calibri" pitchFamily="34" charset="0"/>
            </a:endParaRPr>
          </a:p>
          <a:p>
            <a:pPr algn="ctr" eaLnBrk="0" hangingPunct="0">
              <a:lnSpc>
                <a:spcPct val="90000"/>
              </a:lnSpc>
            </a:pPr>
            <a:r>
              <a:rPr lang="fr-FR" sz="1400">
                <a:solidFill>
                  <a:schemeClr val="bg1"/>
                </a:solidFill>
                <a:latin typeface="Calibri" pitchFamily="34" charset="0"/>
              </a:rPr>
              <a:t>Echelles inter et trans régionales</a:t>
            </a:r>
          </a:p>
          <a:p>
            <a:pPr algn="ctr" eaLnBrk="0" hangingPunct="0">
              <a:lnSpc>
                <a:spcPct val="90000"/>
              </a:lnSpc>
            </a:pPr>
            <a:endParaRPr lang="fr-FR" sz="1400">
              <a:solidFill>
                <a:schemeClr val="bg1"/>
              </a:solidFill>
              <a:latin typeface="Calibri" pitchFamily="34" charset="0"/>
            </a:endParaRPr>
          </a:p>
          <a:p>
            <a:pPr algn="ctr" eaLnBrk="0" hangingPunct="0">
              <a:lnSpc>
                <a:spcPct val="90000"/>
              </a:lnSpc>
            </a:pPr>
            <a:r>
              <a:rPr lang="fr-FR" sz="1400">
                <a:solidFill>
                  <a:schemeClr val="bg1"/>
                </a:solidFill>
                <a:latin typeface="Calibri" pitchFamily="34" charset="0"/>
              </a:rPr>
              <a:t>Echelle nationale </a:t>
            </a:r>
          </a:p>
          <a:p>
            <a:pPr algn="ctr" eaLnBrk="0" hangingPunct="0">
              <a:lnSpc>
                <a:spcPct val="90000"/>
              </a:lnSpc>
            </a:pPr>
            <a:endParaRPr lang="fr-FR" sz="1400">
              <a:solidFill>
                <a:schemeClr val="bg1"/>
              </a:solidFill>
              <a:latin typeface="Calibri" pitchFamily="34" charset="0"/>
            </a:endParaRPr>
          </a:p>
          <a:p>
            <a:pPr algn="ctr" eaLnBrk="0" hangingPunct="0">
              <a:lnSpc>
                <a:spcPct val="90000"/>
              </a:lnSpc>
            </a:pPr>
            <a:r>
              <a:rPr lang="fr-FR" sz="1400">
                <a:solidFill>
                  <a:schemeClr val="bg1"/>
                </a:solidFill>
                <a:latin typeface="Calibri" pitchFamily="34" charset="0"/>
              </a:rPr>
              <a:t>Echelles européenne &amp; internationale</a:t>
            </a:r>
          </a:p>
        </p:txBody>
      </p:sp>
      <p:sp>
        <p:nvSpPr>
          <p:cNvPr id="2065" name="Text Box 17"/>
          <p:cNvSpPr txBox="1">
            <a:spLocks noChangeArrowheads="1"/>
          </p:cNvSpPr>
          <p:nvPr/>
        </p:nvSpPr>
        <p:spPr bwMode="auto">
          <a:xfrm>
            <a:off x="757238" y="230188"/>
            <a:ext cx="8351837" cy="1325562"/>
          </a:xfrm>
          <a:prstGeom prst="rect">
            <a:avLst/>
          </a:prstGeom>
          <a:noFill/>
          <a:ln w="9525">
            <a:noFill/>
            <a:miter lim="800000"/>
            <a:headEnd/>
            <a:tailEnd/>
          </a:ln>
          <a:effectLst/>
        </p:spPr>
        <p:txBody>
          <a:bodyPr>
            <a:spAutoFit/>
          </a:bodyPr>
          <a:lstStyle/>
          <a:p>
            <a:pPr algn="r">
              <a:spcBef>
                <a:spcPct val="50000"/>
              </a:spcBef>
              <a:defRPr/>
            </a:pPr>
            <a:r>
              <a:rPr lang="fr-FR" sz="2000" i="1">
                <a:solidFill>
                  <a:schemeClr val="accent2"/>
                </a:solidFill>
                <a:effectLst>
                  <a:outerShdw blurRad="38100" dist="38100" dir="2700000" algn="tl">
                    <a:srgbClr val="C0C0C0"/>
                  </a:outerShdw>
                </a:effectLst>
                <a:latin typeface="Calibri" pitchFamily="34" charset="0"/>
              </a:rPr>
              <a:t>5- La démarche en cours</a:t>
            </a:r>
            <a:r>
              <a:rPr lang="fr-FR" sz="2400" b="1">
                <a:latin typeface="Calibri" pitchFamily="34" charset="0"/>
              </a:rPr>
              <a:t> </a:t>
            </a:r>
          </a:p>
          <a:p>
            <a:pPr>
              <a:spcBef>
                <a:spcPct val="50000"/>
              </a:spcBef>
              <a:defRPr/>
            </a:pPr>
            <a:r>
              <a:rPr lang="fr-FR" sz="2200" b="1">
                <a:latin typeface="Calibri" pitchFamily="34" charset="0"/>
              </a:rPr>
              <a:t>Création d’un « corpus de connaissances » DATAR                                                   sur le fait urbain et métropolitain</a:t>
            </a:r>
            <a:r>
              <a:rPr lang="fr-FR" sz="2400" b="1">
                <a:latin typeface="Calibri" pitchFamily="34" charset="0"/>
              </a:rPr>
              <a:t> </a:t>
            </a:r>
          </a:p>
        </p:txBody>
      </p:sp>
      <p:pic>
        <p:nvPicPr>
          <p:cNvPr id="16399" name="Picture 2" descr="D:\Documents and Settings\fldh\Mes documents\Mes images\Bibliothèque multimédia Microsoft\j0433796.png"/>
          <p:cNvPicPr>
            <a:picLocks noChangeAspect="1" noChangeArrowheads="1"/>
          </p:cNvPicPr>
          <p:nvPr/>
        </p:nvPicPr>
        <p:blipFill>
          <a:blip r:embed="rId2"/>
          <a:srcRect/>
          <a:stretch>
            <a:fillRect/>
          </a:stretch>
        </p:blipFill>
        <p:spPr bwMode="auto">
          <a:xfrm>
            <a:off x="107950" y="908050"/>
            <a:ext cx="611188" cy="563563"/>
          </a:xfrm>
          <a:prstGeom prst="rect">
            <a:avLst/>
          </a:prstGeom>
          <a:noFill/>
          <a:ln w="9525">
            <a:noFill/>
            <a:miter lim="800000"/>
            <a:headEnd/>
            <a:tailEnd/>
          </a:ln>
        </p:spPr>
      </p:pic>
      <p:sp>
        <p:nvSpPr>
          <p:cNvPr id="16400" name="AutoShape 19"/>
          <p:cNvSpPr>
            <a:spLocks noChangeArrowheads="1"/>
          </p:cNvSpPr>
          <p:nvPr/>
        </p:nvSpPr>
        <p:spPr bwMode="auto">
          <a:xfrm>
            <a:off x="611188" y="5876925"/>
            <a:ext cx="2376487" cy="576263"/>
          </a:xfrm>
          <a:prstGeom prst="bracketPair">
            <a:avLst>
              <a:gd name="adj" fmla="val 16667"/>
            </a:avLst>
          </a:prstGeom>
          <a:noFill/>
          <a:ln w="50800">
            <a:solidFill>
              <a:schemeClr val="accent2"/>
            </a:solidFill>
            <a:round/>
            <a:headEnd/>
            <a:tailEnd/>
          </a:ln>
        </p:spPr>
        <p:txBody>
          <a:bodyPr wrap="none" anchor="ctr"/>
          <a:lstStyle/>
          <a:p>
            <a:pPr algn="ctr"/>
            <a:r>
              <a:rPr lang="fr-FR" sz="2400" b="1">
                <a:latin typeface="Calibri" pitchFamily="34" charset="0"/>
              </a:rPr>
              <a:t>Aptitudes</a:t>
            </a:r>
          </a:p>
        </p:txBody>
      </p:sp>
      <p:sp>
        <p:nvSpPr>
          <p:cNvPr id="16401" name="AutoShape 20"/>
          <p:cNvSpPr>
            <a:spLocks noChangeArrowheads="1"/>
          </p:cNvSpPr>
          <p:nvPr/>
        </p:nvSpPr>
        <p:spPr bwMode="auto">
          <a:xfrm>
            <a:off x="3276600" y="5876925"/>
            <a:ext cx="5111750" cy="576263"/>
          </a:xfrm>
          <a:prstGeom prst="bracketPair">
            <a:avLst>
              <a:gd name="adj" fmla="val 16667"/>
            </a:avLst>
          </a:prstGeom>
          <a:noFill/>
          <a:ln w="50800">
            <a:solidFill>
              <a:schemeClr val="accent2"/>
            </a:solidFill>
            <a:round/>
            <a:headEnd/>
            <a:tailEnd/>
          </a:ln>
        </p:spPr>
        <p:txBody>
          <a:bodyPr wrap="none" anchor="ctr"/>
          <a:lstStyle/>
          <a:p>
            <a:pPr algn="ctr"/>
            <a:r>
              <a:rPr lang="fr-FR" sz="2400" b="1">
                <a:latin typeface="Calibri" pitchFamily="34" charset="0"/>
              </a:rPr>
              <a:t>Positionnement &amp; Performances</a:t>
            </a:r>
          </a:p>
        </p:txBody>
      </p:sp>
      <p:grpSp>
        <p:nvGrpSpPr>
          <p:cNvPr id="16402" name="Group 21"/>
          <p:cNvGrpSpPr>
            <a:grpSpLocks/>
          </p:cNvGrpSpPr>
          <p:nvPr/>
        </p:nvGrpSpPr>
        <p:grpSpPr bwMode="auto">
          <a:xfrm>
            <a:off x="107950" y="44450"/>
            <a:ext cx="1150938" cy="647700"/>
            <a:chOff x="295" y="255"/>
            <a:chExt cx="4808" cy="3447"/>
          </a:xfrm>
        </p:grpSpPr>
        <p:pic>
          <p:nvPicPr>
            <p:cNvPr id="16403" name="Picture 22" descr="croquis_synthese"/>
            <p:cNvPicPr>
              <a:picLocks noChangeAspect="1" noChangeArrowheads="1"/>
            </p:cNvPicPr>
            <p:nvPr/>
          </p:nvPicPr>
          <p:blipFill>
            <a:blip r:embed="rId3">
              <a:clrChange>
                <a:clrFrom>
                  <a:srgbClr val="FAFCFB"/>
                </a:clrFrom>
                <a:clrTo>
                  <a:srgbClr val="FAFCFB">
                    <a:alpha val="0"/>
                  </a:srgbClr>
                </a:clrTo>
              </a:clrChange>
            </a:blip>
            <a:srcRect t="20360" r="72792"/>
            <a:stretch>
              <a:fillRect/>
            </a:stretch>
          </p:blipFill>
          <p:spPr bwMode="auto">
            <a:xfrm>
              <a:off x="1111" y="1208"/>
              <a:ext cx="3992" cy="2494"/>
            </a:xfrm>
            <a:prstGeom prst="rect">
              <a:avLst/>
            </a:prstGeom>
            <a:noFill/>
            <a:ln w="9525">
              <a:noFill/>
              <a:miter lim="800000"/>
              <a:headEnd/>
              <a:tailEnd/>
            </a:ln>
          </p:spPr>
        </p:pic>
        <p:pic>
          <p:nvPicPr>
            <p:cNvPr id="16404" name="Picture 23"/>
            <p:cNvPicPr>
              <a:picLocks noChangeAspect="1" noChangeArrowheads="1"/>
            </p:cNvPicPr>
            <p:nvPr/>
          </p:nvPicPr>
          <p:blipFill>
            <a:blip r:embed="rId4">
              <a:clrChange>
                <a:clrFrom>
                  <a:srgbClr val="000000"/>
                </a:clrFrom>
                <a:clrTo>
                  <a:srgbClr val="000000">
                    <a:alpha val="0"/>
                  </a:srgbClr>
                </a:clrTo>
              </a:clrChange>
            </a:blip>
            <a:srcRect b="4962"/>
            <a:stretch>
              <a:fillRect/>
            </a:stretch>
          </p:blipFill>
          <p:spPr bwMode="auto">
            <a:xfrm>
              <a:off x="295" y="255"/>
              <a:ext cx="2721" cy="1829"/>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7"/>
          <p:cNvSpPr>
            <a:spLocks noChangeArrowheads="1"/>
          </p:cNvSpPr>
          <p:nvPr/>
        </p:nvSpPr>
        <p:spPr bwMode="auto">
          <a:xfrm>
            <a:off x="187325" y="123825"/>
            <a:ext cx="8767763" cy="463550"/>
          </a:xfrm>
          <a:prstGeom prst="roundRect">
            <a:avLst>
              <a:gd name="adj" fmla="val 16667"/>
            </a:avLst>
          </a:prstGeom>
          <a:solidFill>
            <a:srgbClr val="66CCFF"/>
          </a:solidFill>
          <a:ln w="9525" algn="ctr">
            <a:noFill/>
            <a:round/>
            <a:headEnd/>
            <a:tailEnd/>
          </a:ln>
        </p:spPr>
        <p:txBody>
          <a:bodyPr>
            <a:spAutoFit/>
          </a:bodyPr>
          <a:lstStyle/>
          <a:p>
            <a:pPr algn="ctr">
              <a:spcBef>
                <a:spcPct val="50000"/>
              </a:spcBef>
            </a:pPr>
            <a:r>
              <a:rPr lang="fr-FR" sz="2200" b="1">
                <a:latin typeface="Calibri" pitchFamily="34" charset="0"/>
              </a:rPr>
              <a:t>1- Phase de DIAGNOSTIC</a:t>
            </a:r>
          </a:p>
        </p:txBody>
      </p:sp>
      <p:sp>
        <p:nvSpPr>
          <p:cNvPr id="17411" name="AutoShape 10"/>
          <p:cNvSpPr>
            <a:spLocks noChangeArrowheads="1"/>
          </p:cNvSpPr>
          <p:nvPr/>
        </p:nvSpPr>
        <p:spPr bwMode="auto">
          <a:xfrm>
            <a:off x="250825" y="908050"/>
            <a:ext cx="8731250" cy="901700"/>
          </a:xfrm>
          <a:prstGeom prst="roundRect">
            <a:avLst>
              <a:gd name="adj" fmla="val 16667"/>
            </a:avLst>
          </a:prstGeom>
          <a:noFill/>
          <a:ln w="9525" algn="ctr">
            <a:noFill/>
            <a:round/>
            <a:headEnd/>
            <a:tailEnd/>
          </a:ln>
        </p:spPr>
        <p:txBody>
          <a:bodyPr>
            <a:spAutoFit/>
          </a:bodyPr>
          <a:lstStyle/>
          <a:p>
            <a:pPr>
              <a:spcBef>
                <a:spcPct val="50000"/>
              </a:spcBef>
            </a:pPr>
            <a:r>
              <a:rPr lang="fr-FR" sz="2400" b="1" u="sng">
                <a:solidFill>
                  <a:schemeClr val="accent2"/>
                </a:solidFill>
                <a:latin typeface="Calibri" pitchFamily="34" charset="0"/>
              </a:rPr>
              <a:t>ETUDE 1 : Identification et caractérisation des systèmes urbains et métropolitains</a:t>
            </a:r>
            <a:r>
              <a:rPr lang="fr-FR" sz="2400" u="sng">
                <a:solidFill>
                  <a:schemeClr val="accent2"/>
                </a:solidFill>
                <a:latin typeface="Calibri" pitchFamily="34" charset="0"/>
              </a:rPr>
              <a:t> </a:t>
            </a:r>
            <a:r>
              <a:rPr lang="fr-FR" sz="2400" b="1" u="sng">
                <a:solidFill>
                  <a:schemeClr val="accent2"/>
                </a:solidFill>
                <a:latin typeface="Calibri" pitchFamily="34" charset="0"/>
              </a:rPr>
              <a:t>français</a:t>
            </a:r>
            <a:r>
              <a:rPr lang="fr-FR" sz="2400" b="1">
                <a:latin typeface="Calibri" pitchFamily="34" charset="0"/>
              </a:rPr>
              <a:t> </a:t>
            </a:r>
            <a:r>
              <a:rPr lang="fr-FR" sz="2000">
                <a:latin typeface="Calibri" pitchFamily="34" charset="0"/>
              </a:rPr>
              <a:t>(Etude « SUSM » par Géographie Cités) </a:t>
            </a:r>
          </a:p>
        </p:txBody>
      </p:sp>
      <p:pic>
        <p:nvPicPr>
          <p:cNvPr id="17412" name="Picture 2" descr="D:\Documents and Settings\fldh\Local Settings\Temporary Internet Files\Content.IE5\OPAJODQV\MCj04326740000[1].png"/>
          <p:cNvPicPr>
            <a:picLocks noChangeAspect="1" noChangeArrowheads="1"/>
          </p:cNvPicPr>
          <p:nvPr/>
        </p:nvPicPr>
        <p:blipFill>
          <a:blip r:embed="rId2"/>
          <a:srcRect/>
          <a:stretch>
            <a:fillRect/>
          </a:stretch>
        </p:blipFill>
        <p:spPr bwMode="auto">
          <a:xfrm>
            <a:off x="611188" y="2565400"/>
            <a:ext cx="431800" cy="407988"/>
          </a:xfrm>
          <a:prstGeom prst="rect">
            <a:avLst/>
          </a:prstGeom>
          <a:noFill/>
          <a:ln w="9525">
            <a:noFill/>
            <a:miter lim="800000"/>
            <a:headEnd/>
            <a:tailEnd/>
          </a:ln>
        </p:spPr>
      </p:pic>
      <p:sp>
        <p:nvSpPr>
          <p:cNvPr id="17413" name="Text Box 30"/>
          <p:cNvSpPr txBox="1">
            <a:spLocks noChangeArrowheads="1"/>
          </p:cNvSpPr>
          <p:nvPr/>
        </p:nvSpPr>
        <p:spPr bwMode="auto">
          <a:xfrm>
            <a:off x="395288" y="2133600"/>
            <a:ext cx="7416800" cy="396875"/>
          </a:xfrm>
          <a:prstGeom prst="rect">
            <a:avLst/>
          </a:prstGeom>
          <a:noFill/>
          <a:ln w="9525">
            <a:noFill/>
            <a:miter lim="800000"/>
            <a:headEnd/>
            <a:tailEnd/>
          </a:ln>
        </p:spPr>
        <p:txBody>
          <a:bodyPr>
            <a:spAutoFit/>
          </a:bodyPr>
          <a:lstStyle/>
          <a:p>
            <a:pPr>
              <a:spcBef>
                <a:spcPct val="50000"/>
              </a:spcBef>
            </a:pPr>
            <a:r>
              <a:rPr lang="fr-FR" sz="2000">
                <a:latin typeface="Calibri" pitchFamily="34" charset="0"/>
              </a:rPr>
              <a:t>Les objectifs : </a:t>
            </a:r>
          </a:p>
        </p:txBody>
      </p:sp>
      <p:pic>
        <p:nvPicPr>
          <p:cNvPr id="17414" name="Picture 2" descr="D:\Documents and Settings\fldh\Local Settings\Temporary Internet Files\Content.IE5\OPAJODQV\MCj04326740000[1].png"/>
          <p:cNvPicPr>
            <a:picLocks noChangeAspect="1" noChangeArrowheads="1"/>
          </p:cNvPicPr>
          <p:nvPr/>
        </p:nvPicPr>
        <p:blipFill>
          <a:blip r:embed="rId2"/>
          <a:srcRect/>
          <a:stretch>
            <a:fillRect/>
          </a:stretch>
        </p:blipFill>
        <p:spPr bwMode="auto">
          <a:xfrm>
            <a:off x="611188" y="3189288"/>
            <a:ext cx="431800" cy="407987"/>
          </a:xfrm>
          <a:prstGeom prst="rect">
            <a:avLst/>
          </a:prstGeom>
          <a:noFill/>
          <a:ln w="9525">
            <a:noFill/>
            <a:miter lim="800000"/>
            <a:headEnd/>
            <a:tailEnd/>
          </a:ln>
        </p:spPr>
      </p:pic>
      <p:sp>
        <p:nvSpPr>
          <p:cNvPr id="17415" name="Rectangle 33"/>
          <p:cNvSpPr>
            <a:spLocks noChangeArrowheads="1"/>
          </p:cNvSpPr>
          <p:nvPr/>
        </p:nvSpPr>
        <p:spPr bwMode="auto">
          <a:xfrm>
            <a:off x="1187450" y="2584450"/>
            <a:ext cx="7885113" cy="701675"/>
          </a:xfrm>
          <a:prstGeom prst="rect">
            <a:avLst/>
          </a:prstGeom>
          <a:noFill/>
          <a:ln w="9525">
            <a:noFill/>
            <a:miter lim="800000"/>
            <a:headEnd/>
            <a:tailEnd/>
          </a:ln>
        </p:spPr>
        <p:txBody>
          <a:bodyPr anchor="ctr">
            <a:spAutoFit/>
          </a:bodyPr>
          <a:lstStyle/>
          <a:p>
            <a:pPr algn="just">
              <a:tabLst>
                <a:tab pos="228600" algn="l"/>
              </a:tabLst>
            </a:pPr>
            <a:r>
              <a:rPr lang="fr-FR" sz="2000">
                <a:latin typeface="Calibri" pitchFamily="34" charset="0"/>
              </a:rPr>
              <a:t>Identifier les systèmes urbains présents sur le territoire français parmi les aires urbaines, par une approche avec des indicateurs de flux. </a:t>
            </a:r>
          </a:p>
        </p:txBody>
      </p:sp>
      <p:sp>
        <p:nvSpPr>
          <p:cNvPr id="17416" name="Rectangle 34"/>
          <p:cNvSpPr>
            <a:spLocks noChangeArrowheads="1"/>
          </p:cNvSpPr>
          <p:nvPr/>
        </p:nvSpPr>
        <p:spPr bwMode="auto">
          <a:xfrm>
            <a:off x="1187450" y="3333750"/>
            <a:ext cx="7885113" cy="396875"/>
          </a:xfrm>
          <a:prstGeom prst="rect">
            <a:avLst/>
          </a:prstGeom>
          <a:noFill/>
          <a:ln w="9525">
            <a:noFill/>
            <a:miter lim="800000"/>
            <a:headEnd/>
            <a:tailEnd/>
          </a:ln>
        </p:spPr>
        <p:txBody>
          <a:bodyPr anchor="ctr">
            <a:spAutoFit/>
          </a:bodyPr>
          <a:lstStyle/>
          <a:p>
            <a:pPr algn="just">
              <a:tabLst>
                <a:tab pos="228600" algn="l"/>
              </a:tabLst>
            </a:pPr>
            <a:r>
              <a:rPr lang="fr-FR" sz="2000">
                <a:latin typeface="Calibri" pitchFamily="34" charset="0"/>
              </a:rPr>
              <a:t>Mesurer le degré de métropolisation de certains de ces systèmes</a:t>
            </a:r>
          </a:p>
        </p:txBody>
      </p:sp>
      <p:pic>
        <p:nvPicPr>
          <p:cNvPr id="17417" name="Picture 2" descr="D:\Documents and Settings\fldh\Local Settings\Temporary Internet Files\Content.IE5\OPAJODQV\MCj04326740000[1].png"/>
          <p:cNvPicPr>
            <a:picLocks noChangeAspect="1" noChangeArrowheads="1"/>
          </p:cNvPicPr>
          <p:nvPr/>
        </p:nvPicPr>
        <p:blipFill>
          <a:blip r:embed="rId2"/>
          <a:srcRect/>
          <a:stretch>
            <a:fillRect/>
          </a:stretch>
        </p:blipFill>
        <p:spPr bwMode="auto">
          <a:xfrm>
            <a:off x="611188" y="3981450"/>
            <a:ext cx="431800" cy="407988"/>
          </a:xfrm>
          <a:prstGeom prst="rect">
            <a:avLst/>
          </a:prstGeom>
          <a:noFill/>
          <a:ln w="9525">
            <a:noFill/>
            <a:miter lim="800000"/>
            <a:headEnd/>
            <a:tailEnd/>
          </a:ln>
        </p:spPr>
      </p:pic>
      <p:sp>
        <p:nvSpPr>
          <p:cNvPr id="17418" name="Rectangle 38"/>
          <p:cNvSpPr>
            <a:spLocks noChangeArrowheads="1"/>
          </p:cNvSpPr>
          <p:nvPr/>
        </p:nvSpPr>
        <p:spPr bwMode="auto">
          <a:xfrm>
            <a:off x="1187450" y="4054475"/>
            <a:ext cx="7885113" cy="396875"/>
          </a:xfrm>
          <a:prstGeom prst="rect">
            <a:avLst/>
          </a:prstGeom>
          <a:noFill/>
          <a:ln w="9525">
            <a:noFill/>
            <a:miter lim="800000"/>
            <a:headEnd/>
            <a:tailEnd/>
          </a:ln>
        </p:spPr>
        <p:txBody>
          <a:bodyPr anchor="ctr">
            <a:spAutoFit/>
          </a:bodyPr>
          <a:lstStyle/>
          <a:p>
            <a:pPr algn="just">
              <a:tabLst>
                <a:tab pos="228600" algn="l"/>
              </a:tabLst>
            </a:pPr>
            <a:r>
              <a:rPr lang="fr-FR" sz="2000">
                <a:latin typeface="Calibri" pitchFamily="34" charset="0"/>
              </a:rPr>
              <a:t>Apprécier les effets d’entraînement des systèmes. </a:t>
            </a:r>
          </a:p>
        </p:txBody>
      </p:sp>
      <p:sp>
        <p:nvSpPr>
          <p:cNvPr id="17419" name="Rectangle 39"/>
          <p:cNvSpPr>
            <a:spLocks noChangeArrowheads="1"/>
          </p:cNvSpPr>
          <p:nvPr/>
        </p:nvSpPr>
        <p:spPr bwMode="auto">
          <a:xfrm>
            <a:off x="468313" y="4949825"/>
            <a:ext cx="8496300" cy="2443163"/>
          </a:xfrm>
          <a:prstGeom prst="rect">
            <a:avLst/>
          </a:prstGeom>
          <a:noFill/>
          <a:ln w="9525">
            <a:noFill/>
            <a:miter lim="800000"/>
            <a:headEnd/>
            <a:tailEnd/>
          </a:ln>
        </p:spPr>
        <p:txBody>
          <a:bodyPr>
            <a:spAutoFit/>
          </a:bodyPr>
          <a:lstStyle/>
          <a:p>
            <a:pPr>
              <a:spcBef>
                <a:spcPct val="50000"/>
              </a:spcBef>
            </a:pPr>
            <a:r>
              <a:rPr lang="fr-FR">
                <a:latin typeface="Calibri" pitchFamily="34" charset="0"/>
              </a:rPr>
              <a:t>Finalités / livrables :</a:t>
            </a:r>
            <a:r>
              <a:rPr lang="fr-FR" b="1">
                <a:latin typeface="Calibri" pitchFamily="34" charset="0"/>
              </a:rPr>
              <a:t> </a:t>
            </a:r>
          </a:p>
          <a:p>
            <a:pPr>
              <a:spcBef>
                <a:spcPct val="50000"/>
              </a:spcBef>
              <a:buFontTx/>
              <a:buChar char="-"/>
            </a:pPr>
            <a:r>
              <a:rPr lang="fr-FR" sz="2000" b="1">
                <a:latin typeface="Calibri" pitchFamily="34" charset="0"/>
              </a:rPr>
              <a:t> « Cartographie » des systèmes</a:t>
            </a:r>
            <a:r>
              <a:rPr lang="fr-FR" sz="2000">
                <a:latin typeface="Calibri" pitchFamily="34" charset="0"/>
              </a:rPr>
              <a:t> </a:t>
            </a:r>
            <a:r>
              <a:rPr lang="fr-FR" sz="2000" b="1">
                <a:latin typeface="Calibri" pitchFamily="34" charset="0"/>
              </a:rPr>
              <a:t>urbains et métropolitains français</a:t>
            </a:r>
          </a:p>
          <a:p>
            <a:pPr>
              <a:spcBef>
                <a:spcPct val="50000"/>
              </a:spcBef>
              <a:buFontTx/>
              <a:buChar char="-"/>
            </a:pPr>
            <a:endParaRPr lang="fr-FR" sz="800" b="1">
              <a:latin typeface="Calibri" pitchFamily="34" charset="0"/>
            </a:endParaRPr>
          </a:p>
          <a:p>
            <a:r>
              <a:rPr lang="fr-FR" sz="2000" b="1">
                <a:latin typeface="Calibri" pitchFamily="34" charset="0"/>
              </a:rPr>
              <a:t>-  Analyse qualitative des systèmes métropolitains caractérisés</a:t>
            </a:r>
            <a:r>
              <a:rPr lang="fr-FR" sz="2000">
                <a:latin typeface="Calibri" pitchFamily="34" charset="0"/>
              </a:rPr>
              <a:t> et de leurs dynamiques de spécialisation</a:t>
            </a:r>
            <a:r>
              <a:rPr lang="fr-FR"/>
              <a:t>. </a:t>
            </a:r>
          </a:p>
          <a:p>
            <a:pPr>
              <a:spcBef>
                <a:spcPct val="50000"/>
              </a:spcBef>
              <a:buFontTx/>
              <a:buChar char="-"/>
            </a:pPr>
            <a:endParaRPr lang="fr-FR" b="1">
              <a:latin typeface="Calibri" pitchFamily="34" charset="0"/>
            </a:endParaRPr>
          </a:p>
          <a:p>
            <a:pPr>
              <a:spcBef>
                <a:spcPct val="50000"/>
              </a:spcBef>
              <a:buFontTx/>
              <a:buChar char="-"/>
            </a:pPr>
            <a:endParaRPr lang="fr-FR" b="1">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323850" y="1700213"/>
            <a:ext cx="5976938" cy="457200"/>
          </a:xfrm>
          <a:prstGeom prst="rect">
            <a:avLst/>
          </a:prstGeom>
          <a:noFill/>
          <a:ln w="9525">
            <a:noFill/>
            <a:miter lim="800000"/>
            <a:headEnd/>
            <a:tailEnd/>
          </a:ln>
        </p:spPr>
        <p:txBody>
          <a:bodyPr>
            <a:spAutoFit/>
          </a:bodyPr>
          <a:lstStyle/>
          <a:p>
            <a:pPr>
              <a:spcBef>
                <a:spcPct val="50000"/>
              </a:spcBef>
            </a:pPr>
            <a:r>
              <a:rPr lang="fr-FR" sz="2400">
                <a:latin typeface="Calibri" pitchFamily="34" charset="0"/>
              </a:rPr>
              <a:t>Les objectifs :</a:t>
            </a:r>
          </a:p>
        </p:txBody>
      </p:sp>
      <p:pic>
        <p:nvPicPr>
          <p:cNvPr id="18435" name="Picture 2" descr="D:\Documents and Settings\fldh\Local Settings\Temporary Internet Files\Content.IE5\OPAJODQV\MCj04326740000[1].png"/>
          <p:cNvPicPr>
            <a:picLocks noChangeAspect="1" noChangeArrowheads="1"/>
          </p:cNvPicPr>
          <p:nvPr/>
        </p:nvPicPr>
        <p:blipFill>
          <a:blip r:embed="rId2"/>
          <a:srcRect/>
          <a:stretch>
            <a:fillRect/>
          </a:stretch>
        </p:blipFill>
        <p:spPr bwMode="auto">
          <a:xfrm>
            <a:off x="177800" y="2224088"/>
            <a:ext cx="361950" cy="341312"/>
          </a:xfrm>
          <a:prstGeom prst="rect">
            <a:avLst/>
          </a:prstGeom>
          <a:noFill/>
          <a:ln w="9525">
            <a:noFill/>
            <a:miter lim="800000"/>
            <a:headEnd/>
            <a:tailEnd/>
          </a:ln>
        </p:spPr>
      </p:pic>
      <p:sp>
        <p:nvSpPr>
          <p:cNvPr id="18436" name="AutoShape 5"/>
          <p:cNvSpPr>
            <a:spLocks noChangeArrowheads="1"/>
          </p:cNvSpPr>
          <p:nvPr/>
        </p:nvSpPr>
        <p:spPr bwMode="auto">
          <a:xfrm>
            <a:off x="344488" y="727075"/>
            <a:ext cx="8385175" cy="901700"/>
          </a:xfrm>
          <a:prstGeom prst="roundRect">
            <a:avLst>
              <a:gd name="adj" fmla="val 16667"/>
            </a:avLst>
          </a:prstGeom>
          <a:noFill/>
          <a:ln w="9525" algn="ctr">
            <a:noFill/>
            <a:round/>
            <a:headEnd/>
            <a:tailEnd/>
          </a:ln>
        </p:spPr>
        <p:txBody>
          <a:bodyPr>
            <a:spAutoFit/>
          </a:bodyPr>
          <a:lstStyle/>
          <a:p>
            <a:pPr>
              <a:spcBef>
                <a:spcPct val="50000"/>
              </a:spcBef>
            </a:pPr>
            <a:r>
              <a:rPr lang="fr-FR" sz="2400" b="1" u="sng">
                <a:solidFill>
                  <a:srgbClr val="CC0000"/>
                </a:solidFill>
                <a:latin typeface="Calibri" pitchFamily="34" charset="0"/>
              </a:rPr>
              <a:t>ETUDE 2 : Analyse comparée des dynamiques métropolitaines en Europe</a:t>
            </a:r>
            <a:r>
              <a:rPr lang="fr-FR" sz="2400" b="1">
                <a:latin typeface="Calibri" pitchFamily="34" charset="0"/>
              </a:rPr>
              <a:t> </a:t>
            </a:r>
            <a:r>
              <a:rPr lang="fr-FR" sz="2000">
                <a:latin typeface="Calibri" pitchFamily="34" charset="0"/>
              </a:rPr>
              <a:t>(Etude « ACME » par Latts-IGEAT-IGUL-Géographie Cités)</a:t>
            </a:r>
            <a:r>
              <a:rPr lang="fr-FR" sz="2000" b="1">
                <a:latin typeface="Calibri" pitchFamily="34" charset="0"/>
              </a:rPr>
              <a:t> </a:t>
            </a:r>
          </a:p>
        </p:txBody>
      </p:sp>
      <p:sp>
        <p:nvSpPr>
          <p:cNvPr id="18437" name="Rectangle 6"/>
          <p:cNvSpPr>
            <a:spLocks noChangeArrowheads="1"/>
          </p:cNvSpPr>
          <p:nvPr/>
        </p:nvSpPr>
        <p:spPr bwMode="auto">
          <a:xfrm>
            <a:off x="539750" y="2133600"/>
            <a:ext cx="8497888" cy="1311275"/>
          </a:xfrm>
          <a:prstGeom prst="rect">
            <a:avLst/>
          </a:prstGeom>
          <a:noFill/>
          <a:ln w="9525">
            <a:noFill/>
            <a:miter lim="800000"/>
            <a:headEnd/>
            <a:tailEnd/>
          </a:ln>
        </p:spPr>
        <p:txBody>
          <a:bodyPr anchor="ctr">
            <a:spAutoFit/>
          </a:bodyPr>
          <a:lstStyle/>
          <a:p>
            <a:pPr algn="just"/>
            <a:r>
              <a:rPr lang="fr-FR" sz="2000">
                <a:latin typeface="Calibri" pitchFamily="34" charset="0"/>
              </a:rPr>
              <a:t>Identifier les potentialités et le positionnement stratégique des différentes </a:t>
            </a:r>
            <a:r>
              <a:rPr lang="fr-FR" sz="2000" b="1">
                <a:latin typeface="Calibri" pitchFamily="34" charset="0"/>
              </a:rPr>
              <a:t>aires urbaines fonctionnelles de plus de 200 000 habitants</a:t>
            </a:r>
            <a:r>
              <a:rPr lang="fr-FR" sz="2000">
                <a:latin typeface="Calibri" pitchFamily="34" charset="0"/>
              </a:rPr>
              <a:t> au sein de l’espace européen (</a:t>
            </a:r>
            <a:r>
              <a:rPr lang="fr-FR" sz="2000" b="1">
                <a:latin typeface="Calibri" pitchFamily="34" charset="0"/>
              </a:rPr>
              <a:t>29 pays)</a:t>
            </a:r>
            <a:r>
              <a:rPr lang="fr-FR" sz="2000">
                <a:latin typeface="Calibri" pitchFamily="34" charset="0"/>
              </a:rPr>
              <a:t>, eu égard notamment à leur situation dans l’espace national.</a:t>
            </a:r>
          </a:p>
        </p:txBody>
      </p:sp>
      <p:sp>
        <p:nvSpPr>
          <p:cNvPr id="18438" name="Rectangle 7"/>
          <p:cNvSpPr>
            <a:spLocks noChangeArrowheads="1"/>
          </p:cNvSpPr>
          <p:nvPr/>
        </p:nvSpPr>
        <p:spPr bwMode="auto">
          <a:xfrm>
            <a:off x="539750" y="3429000"/>
            <a:ext cx="8459788" cy="701675"/>
          </a:xfrm>
          <a:prstGeom prst="rect">
            <a:avLst/>
          </a:prstGeom>
          <a:noFill/>
          <a:ln w="9525">
            <a:noFill/>
            <a:miter lim="800000"/>
            <a:headEnd/>
            <a:tailEnd/>
          </a:ln>
        </p:spPr>
        <p:txBody>
          <a:bodyPr anchor="ctr">
            <a:spAutoFit/>
          </a:bodyPr>
          <a:lstStyle/>
          <a:p>
            <a:r>
              <a:rPr lang="fr-FR" sz="2000" b="1">
                <a:latin typeface="Calibri" pitchFamily="34" charset="0"/>
              </a:rPr>
              <a:t>Analyse comparative du positionnement et des dynamiques</a:t>
            </a:r>
            <a:r>
              <a:rPr lang="fr-FR" sz="2000">
                <a:latin typeface="Calibri" pitchFamily="34" charset="0"/>
              </a:rPr>
              <a:t> métropolitaines à l’œuvre, et notamment des 48 aires françaises. </a:t>
            </a:r>
          </a:p>
        </p:txBody>
      </p:sp>
      <p:sp>
        <p:nvSpPr>
          <p:cNvPr id="18439" name="Rectangle 8"/>
          <p:cNvSpPr>
            <a:spLocks noChangeArrowheads="1"/>
          </p:cNvSpPr>
          <p:nvPr/>
        </p:nvSpPr>
        <p:spPr bwMode="auto">
          <a:xfrm>
            <a:off x="504825" y="4149725"/>
            <a:ext cx="8459788" cy="701675"/>
          </a:xfrm>
          <a:prstGeom prst="rect">
            <a:avLst/>
          </a:prstGeom>
          <a:noFill/>
          <a:ln w="9525">
            <a:noFill/>
            <a:miter lim="800000"/>
            <a:headEnd/>
            <a:tailEnd/>
          </a:ln>
        </p:spPr>
        <p:txBody>
          <a:bodyPr anchor="ctr">
            <a:spAutoFit/>
          </a:bodyPr>
          <a:lstStyle/>
          <a:p>
            <a:r>
              <a:rPr lang="fr-FR" sz="2000" b="1">
                <a:latin typeface="Calibri" pitchFamily="34" charset="0"/>
              </a:rPr>
              <a:t>Analyse des trajectoires des villes retenues en et depuis 2003</a:t>
            </a:r>
            <a:r>
              <a:rPr lang="fr-FR" sz="2000">
                <a:latin typeface="Calibri" pitchFamily="34" charset="0"/>
              </a:rPr>
              <a:t> (phase de pré-ciact « coopérations métropolitaines »). </a:t>
            </a:r>
          </a:p>
        </p:txBody>
      </p:sp>
      <p:sp>
        <p:nvSpPr>
          <p:cNvPr id="18440" name="AutoShape 9"/>
          <p:cNvSpPr>
            <a:spLocks noChangeArrowheads="1"/>
          </p:cNvSpPr>
          <p:nvPr/>
        </p:nvSpPr>
        <p:spPr bwMode="auto">
          <a:xfrm>
            <a:off x="187325" y="123825"/>
            <a:ext cx="8767763" cy="463550"/>
          </a:xfrm>
          <a:prstGeom prst="roundRect">
            <a:avLst>
              <a:gd name="adj" fmla="val 16667"/>
            </a:avLst>
          </a:prstGeom>
          <a:solidFill>
            <a:srgbClr val="66CCFF"/>
          </a:solidFill>
          <a:ln w="9525" algn="ctr">
            <a:noFill/>
            <a:round/>
            <a:headEnd/>
            <a:tailEnd/>
          </a:ln>
        </p:spPr>
        <p:txBody>
          <a:bodyPr>
            <a:spAutoFit/>
          </a:bodyPr>
          <a:lstStyle/>
          <a:p>
            <a:pPr algn="ctr">
              <a:spcBef>
                <a:spcPct val="50000"/>
              </a:spcBef>
            </a:pPr>
            <a:r>
              <a:rPr lang="fr-FR" sz="2200" b="1">
                <a:latin typeface="Calibri" pitchFamily="34" charset="0"/>
              </a:rPr>
              <a:t>1- Phase de DIAGNOSTIC</a:t>
            </a:r>
          </a:p>
        </p:txBody>
      </p:sp>
      <p:pic>
        <p:nvPicPr>
          <p:cNvPr id="18441" name="Picture 2" descr="D:\Documents and Settings\fldh\Local Settings\Temporary Internet Files\Content.IE5\OPAJODQV\MCj04326740000[1].png"/>
          <p:cNvPicPr>
            <a:picLocks noChangeAspect="1" noChangeArrowheads="1"/>
          </p:cNvPicPr>
          <p:nvPr/>
        </p:nvPicPr>
        <p:blipFill>
          <a:blip r:embed="rId2"/>
          <a:srcRect/>
          <a:stretch>
            <a:fillRect/>
          </a:stretch>
        </p:blipFill>
        <p:spPr bwMode="auto">
          <a:xfrm>
            <a:off x="107950" y="3429000"/>
            <a:ext cx="361950" cy="341313"/>
          </a:xfrm>
          <a:prstGeom prst="rect">
            <a:avLst/>
          </a:prstGeom>
          <a:noFill/>
          <a:ln w="9525">
            <a:noFill/>
            <a:miter lim="800000"/>
            <a:headEnd/>
            <a:tailEnd/>
          </a:ln>
        </p:spPr>
      </p:pic>
      <p:pic>
        <p:nvPicPr>
          <p:cNvPr id="18442" name="Picture 2" descr="D:\Documents and Settings\fldh\Local Settings\Temporary Internet Files\Content.IE5\OPAJODQV\MCj04326740000[1].png"/>
          <p:cNvPicPr>
            <a:picLocks noChangeAspect="1" noChangeArrowheads="1"/>
          </p:cNvPicPr>
          <p:nvPr/>
        </p:nvPicPr>
        <p:blipFill>
          <a:blip r:embed="rId2"/>
          <a:srcRect/>
          <a:stretch>
            <a:fillRect/>
          </a:stretch>
        </p:blipFill>
        <p:spPr bwMode="auto">
          <a:xfrm>
            <a:off x="107950" y="4149725"/>
            <a:ext cx="361950" cy="341313"/>
          </a:xfrm>
          <a:prstGeom prst="rect">
            <a:avLst/>
          </a:prstGeom>
          <a:noFill/>
          <a:ln w="9525">
            <a:noFill/>
            <a:miter lim="800000"/>
            <a:headEnd/>
            <a:tailEnd/>
          </a:ln>
        </p:spPr>
      </p:pic>
      <p:sp>
        <p:nvSpPr>
          <p:cNvPr id="18443" name="Rectangle 14"/>
          <p:cNvSpPr>
            <a:spLocks noChangeArrowheads="1"/>
          </p:cNvSpPr>
          <p:nvPr/>
        </p:nvSpPr>
        <p:spPr bwMode="auto">
          <a:xfrm>
            <a:off x="468313" y="5013325"/>
            <a:ext cx="8424862" cy="1616075"/>
          </a:xfrm>
          <a:prstGeom prst="rect">
            <a:avLst/>
          </a:prstGeom>
          <a:noFill/>
          <a:ln w="9525">
            <a:noFill/>
            <a:miter lim="800000"/>
            <a:headEnd/>
            <a:tailEnd/>
          </a:ln>
        </p:spPr>
        <p:txBody>
          <a:bodyPr anchor="ctr">
            <a:spAutoFit/>
          </a:bodyPr>
          <a:lstStyle/>
          <a:p>
            <a:pPr algn="just"/>
            <a:r>
              <a:rPr lang="fr-FR" sz="2000" b="1">
                <a:latin typeface="Calibri" pitchFamily="34" charset="0"/>
              </a:rPr>
              <a:t>Finalité </a:t>
            </a:r>
            <a:r>
              <a:rPr lang="fr-FR" sz="2000">
                <a:latin typeface="Calibri" pitchFamily="34" charset="0"/>
              </a:rPr>
              <a:t>: Création d’une </a:t>
            </a:r>
            <a:r>
              <a:rPr lang="fr-FR" sz="2000" b="1">
                <a:latin typeface="Calibri" pitchFamily="34" charset="0"/>
              </a:rPr>
              <a:t>typologie </a:t>
            </a:r>
            <a:r>
              <a:rPr lang="fr-FR" sz="2000">
                <a:latin typeface="Calibri" pitchFamily="34" charset="0"/>
              </a:rPr>
              <a:t>et évaluation du </a:t>
            </a:r>
            <a:r>
              <a:rPr lang="fr-FR" sz="2000" b="1">
                <a:latin typeface="Calibri" pitchFamily="34" charset="0"/>
              </a:rPr>
              <a:t>potentiel métropolitain</a:t>
            </a:r>
            <a:r>
              <a:rPr lang="fr-FR" sz="2000">
                <a:latin typeface="Calibri" pitchFamily="34" charset="0"/>
              </a:rPr>
              <a:t> des régions urbaines étudiées dans le système urbain européen. </a:t>
            </a:r>
          </a:p>
          <a:p>
            <a:pPr algn="just"/>
            <a:r>
              <a:rPr lang="fr-FR" sz="2000">
                <a:latin typeface="Calibri" pitchFamily="34" charset="0"/>
              </a:rPr>
              <a:t>Un </a:t>
            </a:r>
            <a:r>
              <a:rPr lang="fr-FR" sz="2000" b="1">
                <a:latin typeface="Calibri" pitchFamily="34" charset="0"/>
              </a:rPr>
              <a:t>profil métropolitain</a:t>
            </a:r>
            <a:r>
              <a:rPr lang="fr-FR" sz="2000">
                <a:latin typeface="Calibri" pitchFamily="34" charset="0"/>
              </a:rPr>
              <a:t> sera élaboré pour déterminer à quel type de métropole se rattache chaque FUA, avec qui elle est en « concurrence » directe et indirecte et quel rôle elle peut jouer en Europe.</a:t>
            </a:r>
          </a:p>
        </p:txBody>
      </p:sp>
      <p:pic>
        <p:nvPicPr>
          <p:cNvPr id="18444" name="Picture 2" descr="D:\Documents and Settings\fldh\Local Settings\Temporary Internet Files\Content.IE5\OPAJODQV\MCj04326740000[1].png"/>
          <p:cNvPicPr>
            <a:picLocks noChangeAspect="1" noChangeArrowheads="1"/>
          </p:cNvPicPr>
          <p:nvPr/>
        </p:nvPicPr>
        <p:blipFill>
          <a:blip r:embed="rId2"/>
          <a:srcRect/>
          <a:stretch>
            <a:fillRect/>
          </a:stretch>
        </p:blipFill>
        <p:spPr bwMode="auto">
          <a:xfrm>
            <a:off x="106363" y="5032375"/>
            <a:ext cx="361950" cy="341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457200" y="1268413"/>
            <a:ext cx="8229600" cy="4525962"/>
          </a:xfrm>
        </p:spPr>
        <p:txBody>
          <a:bodyPr/>
          <a:lstStyle/>
          <a:p>
            <a:pPr marL="609600" indent="-609600" eaLnBrk="1" hangingPunct="1">
              <a:lnSpc>
                <a:spcPct val="80000"/>
              </a:lnSpc>
              <a:spcBef>
                <a:spcPct val="0"/>
              </a:spcBef>
              <a:buFontTx/>
              <a:buAutoNum type="arabicPeriod"/>
            </a:pPr>
            <a:r>
              <a:rPr lang="fr-FR" sz="2000" b="1" smtClean="0">
                <a:latin typeface="Calibri" pitchFamily="34" charset="0"/>
              </a:rPr>
              <a:t>Les « métropoles », un sujet complexe au cœur des réflexions de la DATAR depuis sa création</a:t>
            </a:r>
          </a:p>
          <a:p>
            <a:pPr marL="609600" indent="-609600" eaLnBrk="1" hangingPunct="1">
              <a:lnSpc>
                <a:spcPct val="80000"/>
              </a:lnSpc>
              <a:spcBef>
                <a:spcPct val="0"/>
              </a:spcBef>
              <a:buFontTx/>
              <a:buAutoNum type="arabicPeriod"/>
            </a:pPr>
            <a:endParaRPr lang="fr-FR" sz="2000" b="1" smtClean="0">
              <a:latin typeface="Calibri" pitchFamily="34" charset="0"/>
            </a:endParaRPr>
          </a:p>
          <a:p>
            <a:pPr marL="609600" indent="-609600" eaLnBrk="1" hangingPunct="1">
              <a:lnSpc>
                <a:spcPct val="80000"/>
              </a:lnSpc>
              <a:spcBef>
                <a:spcPct val="0"/>
              </a:spcBef>
              <a:buFontTx/>
              <a:buAutoNum type="arabicPeriod"/>
            </a:pPr>
            <a:r>
              <a:rPr lang="fr-FR" sz="2000" b="1" smtClean="0">
                <a:latin typeface="Calibri" pitchFamily="34" charset="0"/>
              </a:rPr>
              <a:t>Les positions récentes déjà prises par la DATAR sur la métropolisation et le rôle des territoires urbains et métropolitains</a:t>
            </a:r>
          </a:p>
          <a:p>
            <a:pPr marL="609600" indent="-609600" eaLnBrk="1" hangingPunct="1">
              <a:lnSpc>
                <a:spcPct val="80000"/>
              </a:lnSpc>
              <a:spcBef>
                <a:spcPct val="0"/>
              </a:spcBef>
              <a:buFontTx/>
              <a:buAutoNum type="arabicPeriod"/>
            </a:pPr>
            <a:endParaRPr lang="fr-FR" sz="2000" b="1" smtClean="0">
              <a:latin typeface="Calibri" pitchFamily="34" charset="0"/>
            </a:endParaRPr>
          </a:p>
          <a:p>
            <a:pPr marL="609600" indent="-609600" eaLnBrk="1" hangingPunct="1">
              <a:lnSpc>
                <a:spcPct val="80000"/>
              </a:lnSpc>
              <a:spcBef>
                <a:spcPct val="0"/>
              </a:spcBef>
              <a:buFontTx/>
              <a:buAutoNum type="arabicPeriod"/>
            </a:pPr>
            <a:r>
              <a:rPr lang="fr-FR" sz="2000" b="1" smtClean="0">
                <a:latin typeface="Calibri" pitchFamily="34" charset="0"/>
              </a:rPr>
              <a:t>Un nouveau contexte mondial, européen et national </a:t>
            </a:r>
          </a:p>
          <a:p>
            <a:pPr marL="609600" indent="-609600" eaLnBrk="1" hangingPunct="1">
              <a:lnSpc>
                <a:spcPct val="80000"/>
              </a:lnSpc>
              <a:spcBef>
                <a:spcPct val="0"/>
              </a:spcBef>
              <a:buFontTx/>
              <a:buAutoNum type="arabicPeriod"/>
            </a:pPr>
            <a:endParaRPr lang="fr-FR" sz="2000" b="1" smtClean="0">
              <a:latin typeface="Calibri" pitchFamily="34" charset="0"/>
            </a:endParaRPr>
          </a:p>
          <a:p>
            <a:pPr marL="609600" indent="-609600" eaLnBrk="1" hangingPunct="1">
              <a:lnSpc>
                <a:spcPct val="80000"/>
              </a:lnSpc>
              <a:spcBef>
                <a:spcPct val="0"/>
              </a:spcBef>
              <a:buFontTx/>
              <a:buAutoNum type="arabicPeriod"/>
            </a:pPr>
            <a:r>
              <a:rPr lang="fr-FR" sz="2000" b="1" smtClean="0">
                <a:latin typeface="Calibri" pitchFamily="34" charset="0"/>
              </a:rPr>
              <a:t>La mission métropoles : conduire de nouvelles études, questionner les territoires et être en capacité de formaliser un programme d’actions pour une nouvelle politique nationale</a:t>
            </a:r>
          </a:p>
          <a:p>
            <a:pPr marL="609600" indent="-609600" eaLnBrk="1" hangingPunct="1">
              <a:lnSpc>
                <a:spcPct val="80000"/>
              </a:lnSpc>
              <a:spcBef>
                <a:spcPct val="0"/>
              </a:spcBef>
              <a:buFontTx/>
              <a:buAutoNum type="arabicPeriod"/>
            </a:pPr>
            <a:endParaRPr lang="fr-FR" sz="2000" b="1" smtClean="0">
              <a:latin typeface="Calibri" pitchFamily="34" charset="0"/>
            </a:endParaRPr>
          </a:p>
          <a:p>
            <a:pPr marL="609600" indent="-609600" eaLnBrk="1" hangingPunct="1">
              <a:lnSpc>
                <a:spcPct val="80000"/>
              </a:lnSpc>
              <a:buFontTx/>
              <a:buAutoNum type="arabicPeriod"/>
            </a:pPr>
            <a:r>
              <a:rPr lang="fr-FR" sz="2000" b="1" smtClean="0">
                <a:latin typeface="Calibri" pitchFamily="34" charset="0"/>
              </a:rPr>
              <a:t>La démarche en cours :</a:t>
            </a:r>
          </a:p>
          <a:p>
            <a:pPr marL="990600" lvl="1" indent="-533400" eaLnBrk="1" hangingPunct="1">
              <a:lnSpc>
                <a:spcPct val="80000"/>
              </a:lnSpc>
              <a:spcBef>
                <a:spcPct val="0"/>
              </a:spcBef>
            </a:pPr>
            <a:r>
              <a:rPr lang="fr-FR" sz="2000" b="1" smtClean="0">
                <a:latin typeface="Calibri" pitchFamily="34" charset="0"/>
              </a:rPr>
              <a:t>création d’un corpus de connaissances DATAR sur le fait urbain et métropolitain</a:t>
            </a:r>
          </a:p>
          <a:p>
            <a:pPr marL="990600" lvl="1" indent="-533400" eaLnBrk="1" hangingPunct="1">
              <a:lnSpc>
                <a:spcPct val="80000"/>
              </a:lnSpc>
              <a:spcBef>
                <a:spcPct val="0"/>
              </a:spcBef>
            </a:pPr>
            <a:r>
              <a:rPr lang="fr-FR" sz="2000" b="1" smtClean="0">
                <a:latin typeface="Calibri" pitchFamily="34" charset="0"/>
              </a:rPr>
              <a:t>processus de création d’une stratégie métropolitaine</a:t>
            </a:r>
          </a:p>
          <a:p>
            <a:pPr marL="990600" lvl="1" indent="-533400" eaLnBrk="1" hangingPunct="1">
              <a:lnSpc>
                <a:spcPct val="80000"/>
              </a:lnSpc>
              <a:spcBef>
                <a:spcPct val="0"/>
              </a:spcBef>
            </a:pPr>
            <a:r>
              <a:rPr lang="fr-FR" sz="2000" b="1" smtClean="0">
                <a:latin typeface="Calibri" pitchFamily="34" charset="0"/>
              </a:rPr>
              <a:t>planning prévisionnel 2011</a:t>
            </a:r>
          </a:p>
        </p:txBody>
      </p:sp>
      <p:grpSp>
        <p:nvGrpSpPr>
          <p:cNvPr id="3075" name="Group 4"/>
          <p:cNvGrpSpPr>
            <a:grpSpLocks/>
          </p:cNvGrpSpPr>
          <p:nvPr/>
        </p:nvGrpSpPr>
        <p:grpSpPr bwMode="auto">
          <a:xfrm>
            <a:off x="0" y="0"/>
            <a:ext cx="1728788" cy="1079500"/>
            <a:chOff x="295" y="255"/>
            <a:chExt cx="4808" cy="3447"/>
          </a:xfrm>
        </p:grpSpPr>
        <p:pic>
          <p:nvPicPr>
            <p:cNvPr id="3077" name="Picture 5" descr="croquis_synthese"/>
            <p:cNvPicPr>
              <a:picLocks noChangeAspect="1" noChangeArrowheads="1"/>
            </p:cNvPicPr>
            <p:nvPr/>
          </p:nvPicPr>
          <p:blipFill>
            <a:blip r:embed="rId2">
              <a:clrChange>
                <a:clrFrom>
                  <a:srgbClr val="FAFCFB"/>
                </a:clrFrom>
                <a:clrTo>
                  <a:srgbClr val="FAFCFB">
                    <a:alpha val="0"/>
                  </a:srgbClr>
                </a:clrTo>
              </a:clrChange>
            </a:blip>
            <a:srcRect t="20360" r="72792"/>
            <a:stretch>
              <a:fillRect/>
            </a:stretch>
          </p:blipFill>
          <p:spPr bwMode="auto">
            <a:xfrm>
              <a:off x="1111" y="1208"/>
              <a:ext cx="3992" cy="2494"/>
            </a:xfrm>
            <a:prstGeom prst="rect">
              <a:avLst/>
            </a:prstGeom>
            <a:noFill/>
            <a:ln w="9525">
              <a:noFill/>
              <a:miter lim="800000"/>
              <a:headEnd/>
              <a:tailEnd/>
            </a:ln>
          </p:spPr>
        </p:pic>
        <p:pic>
          <p:nvPicPr>
            <p:cNvPr id="3078" name="Picture 6"/>
            <p:cNvPicPr>
              <a:picLocks noChangeAspect="1" noChangeArrowheads="1"/>
            </p:cNvPicPr>
            <p:nvPr/>
          </p:nvPicPr>
          <p:blipFill>
            <a:blip r:embed="rId3">
              <a:clrChange>
                <a:clrFrom>
                  <a:srgbClr val="000000"/>
                </a:clrFrom>
                <a:clrTo>
                  <a:srgbClr val="000000">
                    <a:alpha val="0"/>
                  </a:srgbClr>
                </a:clrTo>
              </a:clrChange>
            </a:blip>
            <a:srcRect b="4962"/>
            <a:stretch>
              <a:fillRect/>
            </a:stretch>
          </p:blipFill>
          <p:spPr bwMode="auto">
            <a:xfrm>
              <a:off x="295" y="255"/>
              <a:ext cx="2721" cy="1829"/>
            </a:xfrm>
            <a:prstGeom prst="rect">
              <a:avLst/>
            </a:prstGeom>
            <a:noFill/>
            <a:ln w="9525">
              <a:noFill/>
              <a:miter lim="800000"/>
              <a:headEnd/>
              <a:tailEnd/>
            </a:ln>
          </p:spPr>
        </p:pic>
      </p:grpSp>
      <p:pic>
        <p:nvPicPr>
          <p:cNvPr id="3076" name="Picture 7"/>
          <p:cNvPicPr>
            <a:picLocks noChangeAspect="1" noChangeArrowheads="1"/>
          </p:cNvPicPr>
          <p:nvPr/>
        </p:nvPicPr>
        <p:blipFill>
          <a:blip r:embed="rId4"/>
          <a:srcRect/>
          <a:stretch>
            <a:fillRect/>
          </a:stretch>
        </p:blipFill>
        <p:spPr bwMode="auto">
          <a:xfrm>
            <a:off x="1979613" y="260350"/>
            <a:ext cx="1441450" cy="43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908175" y="485775"/>
            <a:ext cx="6491288" cy="1143000"/>
          </a:xfrm>
        </p:spPr>
        <p:txBody>
          <a:bodyPr/>
          <a:lstStyle/>
          <a:p>
            <a:pPr algn="r" eaLnBrk="1" hangingPunct="1">
              <a:defRPr/>
            </a:pPr>
            <a:r>
              <a:rPr lang="fr-FR" sz="2800" i="1" smtClean="0">
                <a:solidFill>
                  <a:schemeClr val="accent2"/>
                </a:solidFill>
                <a:effectLst>
                  <a:outerShdw blurRad="38100" dist="38100" dir="2700000" algn="tl">
                    <a:srgbClr val="C0C0C0"/>
                  </a:outerShdw>
                </a:effectLst>
                <a:latin typeface="Calibri" pitchFamily="34" charset="0"/>
              </a:rPr>
              <a:t>1 - Les « métropoles », un sujet complexe au cœur des réflexions </a:t>
            </a:r>
            <a:br>
              <a:rPr lang="fr-FR" sz="2800" i="1" smtClean="0">
                <a:solidFill>
                  <a:schemeClr val="accent2"/>
                </a:solidFill>
                <a:effectLst>
                  <a:outerShdw blurRad="38100" dist="38100" dir="2700000" algn="tl">
                    <a:srgbClr val="C0C0C0"/>
                  </a:outerShdw>
                </a:effectLst>
                <a:latin typeface="Calibri" pitchFamily="34" charset="0"/>
              </a:rPr>
            </a:br>
            <a:r>
              <a:rPr lang="fr-FR" sz="2800" i="1" smtClean="0">
                <a:solidFill>
                  <a:schemeClr val="accent2"/>
                </a:solidFill>
                <a:effectLst>
                  <a:outerShdw blurRad="38100" dist="38100" dir="2700000" algn="tl">
                    <a:srgbClr val="C0C0C0"/>
                  </a:outerShdw>
                </a:effectLst>
                <a:latin typeface="Calibri" pitchFamily="34" charset="0"/>
              </a:rPr>
              <a:t>de la DATAR</a:t>
            </a:r>
          </a:p>
        </p:txBody>
      </p:sp>
      <p:sp>
        <p:nvSpPr>
          <p:cNvPr id="4099" name="Rectangle 3"/>
          <p:cNvSpPr>
            <a:spLocks noGrp="1" noChangeArrowheads="1"/>
          </p:cNvSpPr>
          <p:nvPr>
            <p:ph type="body" idx="1"/>
          </p:nvPr>
        </p:nvSpPr>
        <p:spPr>
          <a:xfrm>
            <a:off x="395288" y="1998663"/>
            <a:ext cx="8229600" cy="4525962"/>
          </a:xfrm>
        </p:spPr>
        <p:txBody>
          <a:bodyPr/>
          <a:lstStyle/>
          <a:p>
            <a:pPr marL="609600" indent="-609600" eaLnBrk="1" hangingPunct="1">
              <a:lnSpc>
                <a:spcPct val="80000"/>
              </a:lnSpc>
              <a:buFontTx/>
              <a:buNone/>
            </a:pPr>
            <a:endParaRPr lang="fr-FR" sz="2000" smtClean="0">
              <a:solidFill>
                <a:schemeClr val="accent2"/>
              </a:solidFill>
              <a:latin typeface="Calibri" pitchFamily="34" charset="0"/>
            </a:endParaRPr>
          </a:p>
          <a:p>
            <a:pPr marL="609600" indent="-609600" eaLnBrk="1" hangingPunct="1">
              <a:lnSpc>
                <a:spcPct val="80000"/>
              </a:lnSpc>
            </a:pPr>
            <a:r>
              <a:rPr lang="fr-FR" sz="2000" smtClean="0">
                <a:latin typeface="Calibri" pitchFamily="34" charset="0"/>
              </a:rPr>
              <a:t>Conformément au décret du 15 décembre 2009, la DATAR contribue à la définition, à la mise en œuvre et au suivi des politiques nationales et européennes de cohésion économique, sociale et territoriale ; à ce titre, </a:t>
            </a:r>
            <a:r>
              <a:rPr lang="fr-FR" sz="2000" b="1" smtClean="0">
                <a:latin typeface="Calibri" pitchFamily="34" charset="0"/>
              </a:rPr>
              <a:t>elle élabore une réflexion prospective et stratégique sur les métropoles. </a:t>
            </a:r>
          </a:p>
          <a:p>
            <a:pPr marL="609600" indent="-609600" eaLnBrk="1" hangingPunct="1">
              <a:lnSpc>
                <a:spcPct val="80000"/>
              </a:lnSpc>
            </a:pPr>
            <a:endParaRPr lang="fr-FR" sz="2000" b="1" smtClean="0">
              <a:latin typeface="Calibri" pitchFamily="34" charset="0"/>
            </a:endParaRPr>
          </a:p>
          <a:p>
            <a:pPr marL="609600" indent="-609600" eaLnBrk="1" hangingPunct="1">
              <a:lnSpc>
                <a:spcPct val="80000"/>
              </a:lnSpc>
            </a:pPr>
            <a:r>
              <a:rPr lang="fr-FR" sz="2000" smtClean="0">
                <a:latin typeface="Calibri" pitchFamily="34" charset="0"/>
              </a:rPr>
              <a:t>Cette réflexion s’inscrit dans la droite ligne des réflexions prospectives, des travaux réalisés et des politiques publiques initiées par la Datar depuis sa création, et notamment : </a:t>
            </a:r>
          </a:p>
          <a:p>
            <a:pPr marL="609600" indent="-609600" eaLnBrk="1" hangingPunct="1">
              <a:lnSpc>
                <a:spcPct val="80000"/>
              </a:lnSpc>
              <a:buFontTx/>
              <a:buNone/>
            </a:pPr>
            <a:r>
              <a:rPr lang="fr-FR" sz="2000" smtClean="0">
                <a:latin typeface="Calibri" pitchFamily="34" charset="0"/>
              </a:rPr>
              <a:t>	- les métropoles d’équilibres (1963 puis 1970) </a:t>
            </a:r>
          </a:p>
          <a:p>
            <a:pPr marL="609600" indent="-609600" eaLnBrk="1" hangingPunct="1">
              <a:lnSpc>
                <a:spcPct val="80000"/>
              </a:lnSpc>
              <a:buFontTx/>
              <a:buNone/>
            </a:pPr>
            <a:r>
              <a:rPr lang="fr-FR" sz="2000" smtClean="0">
                <a:latin typeface="Calibri" pitchFamily="34" charset="0"/>
              </a:rPr>
              <a:t>	- les réseaux de villes et le polycentrisme maillé (2002)</a:t>
            </a:r>
          </a:p>
          <a:p>
            <a:pPr marL="609600" indent="-609600" eaLnBrk="1" hangingPunct="1">
              <a:lnSpc>
                <a:spcPct val="80000"/>
              </a:lnSpc>
              <a:buFontTx/>
              <a:buNone/>
            </a:pPr>
            <a:r>
              <a:rPr lang="fr-FR" sz="2000" smtClean="0">
                <a:latin typeface="Calibri" pitchFamily="34" charset="0"/>
              </a:rPr>
              <a:t>	- les coopération métropolitaines (2003-2006 et …)</a:t>
            </a:r>
          </a:p>
          <a:p>
            <a:pPr marL="609600" indent="-609600" eaLnBrk="1" hangingPunct="1">
              <a:lnSpc>
                <a:spcPct val="80000"/>
              </a:lnSpc>
            </a:pPr>
            <a:endParaRPr lang="fr-FR" sz="2000" smtClean="0">
              <a:latin typeface="Calibri" pitchFamily="34" charset="0"/>
            </a:endParaRPr>
          </a:p>
          <a:p>
            <a:pPr marL="609600" indent="-609600" eaLnBrk="1" hangingPunct="1">
              <a:lnSpc>
                <a:spcPct val="80000"/>
              </a:lnSpc>
              <a:buFontTx/>
              <a:buNone/>
            </a:pPr>
            <a:endParaRPr lang="fr-FR" sz="2000" smtClean="0">
              <a:latin typeface="Calibri" pitchFamily="34" charset="0"/>
            </a:endParaRPr>
          </a:p>
        </p:txBody>
      </p:sp>
      <p:grpSp>
        <p:nvGrpSpPr>
          <p:cNvPr id="4100" name="Group 4"/>
          <p:cNvGrpSpPr>
            <a:grpSpLocks/>
          </p:cNvGrpSpPr>
          <p:nvPr/>
        </p:nvGrpSpPr>
        <p:grpSpPr bwMode="auto">
          <a:xfrm>
            <a:off x="468313" y="404813"/>
            <a:ext cx="2016125" cy="1150937"/>
            <a:chOff x="295" y="255"/>
            <a:chExt cx="4808" cy="3447"/>
          </a:xfrm>
        </p:grpSpPr>
        <p:pic>
          <p:nvPicPr>
            <p:cNvPr id="4103" name="Picture 5" descr="croquis_synthese"/>
            <p:cNvPicPr>
              <a:picLocks noChangeAspect="1" noChangeArrowheads="1"/>
            </p:cNvPicPr>
            <p:nvPr/>
          </p:nvPicPr>
          <p:blipFill>
            <a:blip r:embed="rId2">
              <a:clrChange>
                <a:clrFrom>
                  <a:srgbClr val="FAFCFB"/>
                </a:clrFrom>
                <a:clrTo>
                  <a:srgbClr val="FAFCFB">
                    <a:alpha val="0"/>
                  </a:srgbClr>
                </a:clrTo>
              </a:clrChange>
            </a:blip>
            <a:srcRect t="20360" r="72792"/>
            <a:stretch>
              <a:fillRect/>
            </a:stretch>
          </p:blipFill>
          <p:spPr bwMode="auto">
            <a:xfrm>
              <a:off x="1111" y="1208"/>
              <a:ext cx="3992" cy="2494"/>
            </a:xfrm>
            <a:prstGeom prst="rect">
              <a:avLst/>
            </a:prstGeom>
            <a:noFill/>
            <a:ln w="9525">
              <a:noFill/>
              <a:miter lim="800000"/>
              <a:headEnd/>
              <a:tailEnd/>
            </a:ln>
          </p:spPr>
        </p:pic>
        <p:pic>
          <p:nvPicPr>
            <p:cNvPr id="4104" name="Picture 6"/>
            <p:cNvPicPr>
              <a:picLocks noChangeAspect="1" noChangeArrowheads="1"/>
            </p:cNvPicPr>
            <p:nvPr/>
          </p:nvPicPr>
          <p:blipFill>
            <a:blip r:embed="rId3">
              <a:clrChange>
                <a:clrFrom>
                  <a:srgbClr val="000000"/>
                </a:clrFrom>
                <a:clrTo>
                  <a:srgbClr val="000000">
                    <a:alpha val="0"/>
                  </a:srgbClr>
                </a:clrTo>
              </a:clrChange>
            </a:blip>
            <a:srcRect b="4962"/>
            <a:stretch>
              <a:fillRect/>
            </a:stretch>
          </p:blipFill>
          <p:spPr bwMode="auto">
            <a:xfrm>
              <a:off x="295" y="255"/>
              <a:ext cx="2721" cy="1829"/>
            </a:xfrm>
            <a:prstGeom prst="rect">
              <a:avLst/>
            </a:prstGeom>
            <a:noFill/>
            <a:ln w="9525">
              <a:noFill/>
              <a:miter lim="800000"/>
              <a:headEnd/>
              <a:tailEnd/>
            </a:ln>
          </p:spPr>
        </p:pic>
      </p:grpSp>
      <p:pic>
        <p:nvPicPr>
          <p:cNvPr id="4101" name="Picture 2" descr="D:\Documents and Settings\fldh\Local Settings\Temporary Internet Files\Content.IE5\OPAJODQV\MCj04326740000[1].png"/>
          <p:cNvPicPr>
            <a:picLocks noChangeAspect="1" noChangeArrowheads="1"/>
          </p:cNvPicPr>
          <p:nvPr/>
        </p:nvPicPr>
        <p:blipFill>
          <a:blip r:embed="rId4"/>
          <a:srcRect/>
          <a:stretch>
            <a:fillRect/>
          </a:stretch>
        </p:blipFill>
        <p:spPr bwMode="auto">
          <a:xfrm>
            <a:off x="323850" y="2276475"/>
            <a:ext cx="395288" cy="373063"/>
          </a:xfrm>
          <a:prstGeom prst="rect">
            <a:avLst/>
          </a:prstGeom>
          <a:noFill/>
          <a:ln w="9525">
            <a:noFill/>
            <a:miter lim="800000"/>
            <a:headEnd/>
            <a:tailEnd/>
          </a:ln>
        </p:spPr>
      </p:pic>
      <p:pic>
        <p:nvPicPr>
          <p:cNvPr id="4102" name="Picture 2" descr="D:\Documents and Settings\fldh\Local Settings\Temporary Internet Files\Content.IE5\OPAJODQV\MCj04326740000[1].png"/>
          <p:cNvPicPr>
            <a:picLocks noChangeAspect="1" noChangeArrowheads="1"/>
          </p:cNvPicPr>
          <p:nvPr/>
        </p:nvPicPr>
        <p:blipFill>
          <a:blip r:embed="rId4"/>
          <a:srcRect/>
          <a:stretch>
            <a:fillRect/>
          </a:stretch>
        </p:blipFill>
        <p:spPr bwMode="auto">
          <a:xfrm>
            <a:off x="323850" y="3860800"/>
            <a:ext cx="395288" cy="373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482850" y="190500"/>
            <a:ext cx="6337300" cy="2014538"/>
          </a:xfrm>
          <a:prstGeom prst="rect">
            <a:avLst/>
          </a:prstGeom>
          <a:noFill/>
          <a:ln w="9525">
            <a:noFill/>
            <a:miter lim="800000"/>
            <a:headEnd/>
            <a:tailEnd/>
          </a:ln>
          <a:effectLst/>
        </p:spPr>
        <p:txBody>
          <a:bodyPr>
            <a:spAutoFit/>
          </a:bodyPr>
          <a:lstStyle/>
          <a:p>
            <a:pPr algn="r">
              <a:spcBef>
                <a:spcPct val="50000"/>
              </a:spcBef>
              <a:defRPr/>
            </a:pPr>
            <a:r>
              <a:rPr lang="fr-FR" sz="2800" i="1">
                <a:solidFill>
                  <a:schemeClr val="accent2"/>
                </a:solidFill>
                <a:effectLst>
                  <a:outerShdw blurRad="38100" dist="38100" dir="2700000" algn="tl">
                    <a:srgbClr val="C0C0C0"/>
                  </a:outerShdw>
                </a:effectLst>
                <a:latin typeface="Calibri" pitchFamily="34" charset="0"/>
              </a:rPr>
              <a:t>2- Les positions actuelles de la DATAR sur la métropolisation et le rôle des territoires urbains et métropolitains </a:t>
            </a:r>
          </a:p>
          <a:p>
            <a:pPr>
              <a:spcBef>
                <a:spcPct val="50000"/>
              </a:spcBef>
              <a:defRPr/>
            </a:pPr>
            <a:r>
              <a:rPr lang="fr-FR" sz="2800" i="1">
                <a:solidFill>
                  <a:schemeClr val="accent2"/>
                </a:solidFill>
                <a:effectLst>
                  <a:outerShdw blurRad="38100" dist="38100" dir="2700000" algn="tl">
                    <a:srgbClr val="C0C0C0"/>
                  </a:outerShdw>
                </a:effectLst>
                <a:latin typeface="Calibri" pitchFamily="34" charset="0"/>
              </a:rPr>
              <a:t>A - Le rapport de l’été 2009</a:t>
            </a:r>
          </a:p>
        </p:txBody>
      </p:sp>
      <p:pic>
        <p:nvPicPr>
          <p:cNvPr id="5123" name="Picture 4" descr="Couverture_bd"/>
          <p:cNvPicPr>
            <a:picLocks noChangeAspect="1" noChangeArrowheads="1"/>
          </p:cNvPicPr>
          <p:nvPr/>
        </p:nvPicPr>
        <p:blipFill>
          <a:blip r:embed="rId2" cstate="print"/>
          <a:srcRect/>
          <a:stretch>
            <a:fillRect/>
          </a:stretch>
        </p:blipFill>
        <p:spPr bwMode="auto">
          <a:xfrm>
            <a:off x="250825" y="0"/>
            <a:ext cx="2168525" cy="2708275"/>
          </a:xfrm>
          <a:prstGeom prst="rect">
            <a:avLst/>
          </a:prstGeom>
          <a:noFill/>
          <a:ln w="9525">
            <a:noFill/>
            <a:miter lim="800000"/>
            <a:headEnd/>
            <a:tailEnd/>
          </a:ln>
        </p:spPr>
      </p:pic>
      <p:pic>
        <p:nvPicPr>
          <p:cNvPr id="5124" name="Picture 2" descr="D:\Documents and Settings\fldh\Local Settings\Temporary Internet Files\Content.IE5\OPAJODQV\MCj04326740000[1].png"/>
          <p:cNvPicPr>
            <a:picLocks noChangeAspect="1" noChangeArrowheads="1"/>
          </p:cNvPicPr>
          <p:nvPr/>
        </p:nvPicPr>
        <p:blipFill>
          <a:blip r:embed="rId3"/>
          <a:srcRect/>
          <a:stretch>
            <a:fillRect/>
          </a:stretch>
        </p:blipFill>
        <p:spPr bwMode="auto">
          <a:xfrm>
            <a:off x="323850" y="2708275"/>
            <a:ext cx="395288" cy="373063"/>
          </a:xfrm>
          <a:prstGeom prst="rect">
            <a:avLst/>
          </a:prstGeom>
          <a:noFill/>
          <a:ln w="9525">
            <a:noFill/>
            <a:miter lim="800000"/>
            <a:headEnd/>
            <a:tailEnd/>
          </a:ln>
        </p:spPr>
      </p:pic>
      <p:sp>
        <p:nvSpPr>
          <p:cNvPr id="5125" name="Text Box 20"/>
          <p:cNvSpPr txBox="1">
            <a:spLocks noChangeArrowheads="1"/>
          </p:cNvSpPr>
          <p:nvPr/>
        </p:nvSpPr>
        <p:spPr bwMode="auto">
          <a:xfrm>
            <a:off x="828675" y="2708275"/>
            <a:ext cx="8315325" cy="3749675"/>
          </a:xfrm>
          <a:prstGeom prst="rect">
            <a:avLst/>
          </a:prstGeom>
          <a:noFill/>
          <a:ln w="9525">
            <a:noFill/>
            <a:miter lim="800000"/>
            <a:headEnd/>
            <a:tailEnd/>
          </a:ln>
        </p:spPr>
        <p:txBody>
          <a:bodyPr>
            <a:spAutoFit/>
          </a:bodyPr>
          <a:lstStyle/>
          <a:p>
            <a:pPr>
              <a:spcBef>
                <a:spcPct val="50000"/>
              </a:spcBef>
            </a:pPr>
            <a:r>
              <a:rPr lang="fr-FR" sz="2000">
                <a:latin typeface="Calibri" pitchFamily="34" charset="0"/>
              </a:rPr>
              <a:t>un </a:t>
            </a:r>
            <a:r>
              <a:rPr lang="fr-FR" sz="2000" b="1">
                <a:latin typeface="Calibri" pitchFamily="34" charset="0"/>
              </a:rPr>
              <a:t>territoire métropolitain</a:t>
            </a:r>
            <a:r>
              <a:rPr lang="fr-FR" sz="2000">
                <a:latin typeface="Calibri" pitchFamily="34" charset="0"/>
              </a:rPr>
              <a:t> n’est pas une simple agglomération spatiale d’hommes, d’activités et d’infrastructures, mais un </a:t>
            </a:r>
            <a:r>
              <a:rPr lang="fr-FR" sz="2000" b="1" u="sng">
                <a:latin typeface="Calibri" pitchFamily="34" charset="0"/>
              </a:rPr>
              <a:t>système territorial</a:t>
            </a:r>
            <a:r>
              <a:rPr lang="fr-FR" sz="2000">
                <a:latin typeface="Calibri" pitchFamily="34" charset="0"/>
              </a:rPr>
              <a:t> doté de fonctions supérieures de commandement, d’impulsion et de rayonnement, dont l’agglomération urbaine principale est le noyau. </a:t>
            </a:r>
          </a:p>
          <a:p>
            <a:pPr>
              <a:spcBef>
                <a:spcPct val="50000"/>
              </a:spcBef>
            </a:pPr>
            <a:r>
              <a:rPr lang="fr-FR" sz="2000">
                <a:latin typeface="Calibri" pitchFamily="34" charset="0"/>
              </a:rPr>
              <a:t>Celle-ci anime une « communauté métropolitaine » placée sous son influence (banlieue, péri-urbain, voire espace rural,…) , qui peut être soit </a:t>
            </a:r>
            <a:r>
              <a:rPr lang="fr-FR" sz="2000" i="1">
                <a:latin typeface="Calibri" pitchFamily="34" charset="0"/>
              </a:rPr>
              <a:t>monocentrique</a:t>
            </a:r>
            <a:r>
              <a:rPr lang="fr-FR" sz="2000">
                <a:latin typeface="Calibri" pitchFamily="34" charset="0"/>
              </a:rPr>
              <a:t> soit </a:t>
            </a:r>
            <a:r>
              <a:rPr lang="fr-FR" i="1"/>
              <a:t>polycentrique </a:t>
            </a:r>
            <a:r>
              <a:rPr lang="fr-FR"/>
              <a:t>et </a:t>
            </a:r>
            <a:r>
              <a:rPr lang="fr-FR" sz="2000">
                <a:latin typeface="Calibri" pitchFamily="34" charset="0"/>
              </a:rPr>
              <a:t>comprendre d’autres villes importantes ou moyennes (réseau de villes dont les synergies sont avérées).</a:t>
            </a:r>
            <a:r>
              <a:rPr lang="fr-FR" sz="2000" u="sng">
                <a:latin typeface="Calibri" pitchFamily="34" charset="0"/>
              </a:rPr>
              <a:t> </a:t>
            </a:r>
            <a:endParaRPr lang="fr-FR" sz="2000">
              <a:latin typeface="Calibri" pitchFamily="34" charset="0"/>
            </a:endParaRPr>
          </a:p>
          <a:p>
            <a:pPr>
              <a:spcBef>
                <a:spcPct val="50000"/>
              </a:spcBef>
            </a:pPr>
            <a:r>
              <a:rPr lang="fr-FR" sz="2000">
                <a:latin typeface="Calibri" pitchFamily="34" charset="0"/>
              </a:rPr>
              <a:t>Ce système métropolitain</a:t>
            </a:r>
            <a:r>
              <a:rPr lang="fr-FR" sz="2000" b="1">
                <a:latin typeface="Calibri" pitchFamily="34" charset="0"/>
              </a:rPr>
              <a:t> </a:t>
            </a:r>
            <a:r>
              <a:rPr lang="fr-FR" sz="2000">
                <a:latin typeface="Calibri" pitchFamily="34" charset="0"/>
              </a:rPr>
              <a:t>est </a:t>
            </a:r>
            <a:r>
              <a:rPr lang="fr-FR" sz="2000" b="1">
                <a:latin typeface="Calibri" pitchFamily="34" charset="0"/>
              </a:rPr>
              <a:t>complet ou incomplet</a:t>
            </a:r>
            <a:r>
              <a:rPr lang="fr-FR" sz="2000">
                <a:latin typeface="Calibri" pitchFamily="34" charset="0"/>
              </a:rPr>
              <a:t>, en fonction de sa capacité à s’insérer, au vu de la performance de ses fonctions, dans des réseaux interrégionaux, transrégionaux, européens et mondiaux. </a:t>
            </a:r>
          </a:p>
        </p:txBody>
      </p:sp>
      <p:pic>
        <p:nvPicPr>
          <p:cNvPr id="5126" name="Picture 2" descr="D:\Documents and Settings\fldh\Local Settings\Temporary Internet Files\Content.IE5\OPAJODQV\MCj04326740000[1].png"/>
          <p:cNvPicPr>
            <a:picLocks noChangeAspect="1" noChangeArrowheads="1"/>
          </p:cNvPicPr>
          <p:nvPr/>
        </p:nvPicPr>
        <p:blipFill>
          <a:blip r:embed="rId3"/>
          <a:srcRect/>
          <a:stretch>
            <a:fillRect/>
          </a:stretch>
        </p:blipFill>
        <p:spPr bwMode="auto">
          <a:xfrm>
            <a:off x="323850" y="5516563"/>
            <a:ext cx="395288" cy="373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395288" y="476250"/>
            <a:ext cx="6985000" cy="822325"/>
          </a:xfrm>
          <a:prstGeom prst="rect">
            <a:avLst/>
          </a:prstGeom>
          <a:noFill/>
          <a:ln w="9525">
            <a:noFill/>
            <a:miter lim="800000"/>
            <a:headEnd/>
            <a:tailEnd/>
          </a:ln>
          <a:effectLst/>
        </p:spPr>
        <p:txBody>
          <a:bodyPr>
            <a:spAutoFit/>
          </a:bodyPr>
          <a:lstStyle/>
          <a:p>
            <a:pPr>
              <a:spcBef>
                <a:spcPct val="50000"/>
              </a:spcBef>
              <a:defRPr/>
            </a:pPr>
            <a:r>
              <a:rPr lang="fr-FR" sz="2400" i="1">
                <a:solidFill>
                  <a:schemeClr val="accent2"/>
                </a:solidFill>
                <a:effectLst>
                  <a:outerShdw blurRad="38100" dist="38100" dir="2700000" algn="tl">
                    <a:srgbClr val="C0C0C0"/>
                  </a:outerShdw>
                </a:effectLst>
                <a:latin typeface="Calibri" pitchFamily="34" charset="0"/>
              </a:rPr>
              <a:t>Les positions DATAR sur la métropolisation et le rôle des territoires urbains et métropolitains...</a:t>
            </a:r>
          </a:p>
        </p:txBody>
      </p:sp>
      <p:pic>
        <p:nvPicPr>
          <p:cNvPr id="6147" name="Picture 2" descr="D:\Documents and Settings\fldh\Mes documents\Mes images\Bibliothèque multimédia Microsoft\j0433796.png"/>
          <p:cNvPicPr>
            <a:picLocks noChangeAspect="1" noChangeArrowheads="1"/>
          </p:cNvPicPr>
          <p:nvPr/>
        </p:nvPicPr>
        <p:blipFill>
          <a:blip r:embed="rId2"/>
          <a:srcRect/>
          <a:stretch>
            <a:fillRect/>
          </a:stretch>
        </p:blipFill>
        <p:spPr bwMode="auto">
          <a:xfrm>
            <a:off x="217488" y="1773238"/>
            <a:ext cx="466725" cy="430212"/>
          </a:xfrm>
          <a:prstGeom prst="rect">
            <a:avLst/>
          </a:prstGeom>
          <a:noFill/>
          <a:ln w="9525">
            <a:noFill/>
            <a:miter lim="800000"/>
            <a:headEnd/>
            <a:tailEnd/>
          </a:ln>
        </p:spPr>
      </p:pic>
      <p:sp>
        <p:nvSpPr>
          <p:cNvPr id="6148" name="Text Box 9"/>
          <p:cNvSpPr txBox="1">
            <a:spLocks noChangeArrowheads="1"/>
          </p:cNvSpPr>
          <p:nvPr/>
        </p:nvSpPr>
        <p:spPr bwMode="auto">
          <a:xfrm>
            <a:off x="755650" y="1700213"/>
            <a:ext cx="8388350" cy="762000"/>
          </a:xfrm>
          <a:prstGeom prst="rect">
            <a:avLst/>
          </a:prstGeom>
          <a:noFill/>
          <a:ln w="9525">
            <a:noFill/>
            <a:miter lim="800000"/>
            <a:headEnd/>
            <a:tailEnd/>
          </a:ln>
        </p:spPr>
        <p:txBody>
          <a:bodyPr>
            <a:spAutoFit/>
          </a:bodyPr>
          <a:lstStyle/>
          <a:p>
            <a:pPr>
              <a:spcBef>
                <a:spcPct val="50000"/>
              </a:spcBef>
            </a:pPr>
            <a:r>
              <a:rPr lang="fr-FR" sz="2200" b="1">
                <a:latin typeface="Calibri" pitchFamily="34" charset="0"/>
              </a:rPr>
              <a:t>Les territoires métropolitains relèvent d’un intérêt national pour la croissance, la cohésion territoriale et le développement durable</a:t>
            </a:r>
          </a:p>
        </p:txBody>
      </p:sp>
      <p:pic>
        <p:nvPicPr>
          <p:cNvPr id="6149" name="Picture 2" descr="D:\Documents and Settings\fldh\Local Settings\Temporary Internet Files\Content.IE5\OPAJODQV\MCj04326740000[1].png"/>
          <p:cNvPicPr>
            <a:picLocks noChangeAspect="1" noChangeArrowheads="1"/>
          </p:cNvPicPr>
          <p:nvPr/>
        </p:nvPicPr>
        <p:blipFill>
          <a:blip r:embed="rId3"/>
          <a:srcRect/>
          <a:stretch>
            <a:fillRect/>
          </a:stretch>
        </p:blipFill>
        <p:spPr bwMode="auto">
          <a:xfrm>
            <a:off x="179388" y="2624138"/>
            <a:ext cx="395287" cy="373062"/>
          </a:xfrm>
          <a:prstGeom prst="rect">
            <a:avLst/>
          </a:prstGeom>
          <a:noFill/>
          <a:ln w="9525">
            <a:noFill/>
            <a:miter lim="800000"/>
            <a:headEnd/>
            <a:tailEnd/>
          </a:ln>
        </p:spPr>
      </p:pic>
      <p:sp>
        <p:nvSpPr>
          <p:cNvPr id="6150" name="Text Box 16"/>
          <p:cNvSpPr txBox="1">
            <a:spLocks noChangeArrowheads="1"/>
          </p:cNvSpPr>
          <p:nvPr/>
        </p:nvSpPr>
        <p:spPr bwMode="auto">
          <a:xfrm>
            <a:off x="684213" y="2636838"/>
            <a:ext cx="8459787" cy="1603375"/>
          </a:xfrm>
          <a:prstGeom prst="rect">
            <a:avLst/>
          </a:prstGeom>
          <a:noFill/>
          <a:ln w="9525">
            <a:noFill/>
            <a:miter lim="800000"/>
            <a:headEnd/>
            <a:tailEnd/>
          </a:ln>
        </p:spPr>
        <p:txBody>
          <a:bodyPr>
            <a:spAutoFit/>
          </a:bodyPr>
          <a:lstStyle/>
          <a:p>
            <a:pPr>
              <a:spcBef>
                <a:spcPct val="50000"/>
              </a:spcBef>
            </a:pPr>
            <a:r>
              <a:rPr lang="fr-FR">
                <a:latin typeface="Calibri" pitchFamily="34" charset="0"/>
              </a:rPr>
              <a:t>Ils sont les « </a:t>
            </a:r>
            <a:r>
              <a:rPr lang="fr-FR" b="1">
                <a:latin typeface="Calibri" pitchFamily="34" charset="0"/>
              </a:rPr>
              <a:t>portes d’entrée de la mondialisation</a:t>
            </a:r>
            <a:r>
              <a:rPr lang="fr-FR">
                <a:latin typeface="Calibri" pitchFamily="34" charset="0"/>
              </a:rPr>
              <a:t> » : leurs réseaux économiques, de recherche, d’innovation, de production sont directement intégrés à l’économie européenne et mondiale. </a:t>
            </a:r>
          </a:p>
          <a:p>
            <a:pPr>
              <a:spcBef>
                <a:spcPct val="50000"/>
              </a:spcBef>
            </a:pPr>
            <a:r>
              <a:rPr lang="fr-FR">
                <a:latin typeface="Calibri" pitchFamily="34" charset="0"/>
              </a:rPr>
              <a:t>Ils sont souhaités comme des </a:t>
            </a:r>
            <a:r>
              <a:rPr lang="fr-FR" b="1">
                <a:latin typeface="Calibri" pitchFamily="34" charset="0"/>
              </a:rPr>
              <a:t>moteurs de croissance et d’excellence</a:t>
            </a:r>
            <a:r>
              <a:rPr lang="fr-FR">
                <a:latin typeface="Calibri" pitchFamily="34" charset="0"/>
              </a:rPr>
              <a:t>, porteur d’effets d’entraînement et redistributifs</a:t>
            </a:r>
          </a:p>
        </p:txBody>
      </p:sp>
      <p:sp>
        <p:nvSpPr>
          <p:cNvPr id="6151" name="Text Box 17"/>
          <p:cNvSpPr txBox="1">
            <a:spLocks noChangeArrowheads="1"/>
          </p:cNvSpPr>
          <p:nvPr/>
        </p:nvSpPr>
        <p:spPr bwMode="auto">
          <a:xfrm>
            <a:off x="720725" y="4357688"/>
            <a:ext cx="8459788" cy="366712"/>
          </a:xfrm>
          <a:prstGeom prst="rect">
            <a:avLst/>
          </a:prstGeom>
          <a:noFill/>
          <a:ln w="9525">
            <a:noFill/>
            <a:miter lim="800000"/>
            <a:headEnd/>
            <a:tailEnd/>
          </a:ln>
        </p:spPr>
        <p:txBody>
          <a:bodyPr>
            <a:spAutoFit/>
          </a:bodyPr>
          <a:lstStyle/>
          <a:p>
            <a:pPr>
              <a:spcBef>
                <a:spcPct val="50000"/>
              </a:spcBef>
            </a:pPr>
            <a:r>
              <a:rPr lang="fr-FR">
                <a:latin typeface="Calibri" pitchFamily="34" charset="0"/>
              </a:rPr>
              <a:t>Ils sont aussi sources </a:t>
            </a:r>
            <a:r>
              <a:rPr lang="fr-FR" b="1">
                <a:latin typeface="Calibri" pitchFamily="34" charset="0"/>
              </a:rPr>
              <a:t>d’externalités négatives</a:t>
            </a:r>
            <a:r>
              <a:rPr lang="fr-FR">
                <a:latin typeface="Calibri" pitchFamily="34" charset="0"/>
              </a:rPr>
              <a:t> et appellent « un </a:t>
            </a:r>
            <a:r>
              <a:rPr lang="fr-FR" b="1">
                <a:latin typeface="Calibri" pitchFamily="34" charset="0"/>
              </a:rPr>
              <a:t>mieux-vivre urbain </a:t>
            </a:r>
            <a:r>
              <a:rPr lang="fr-FR">
                <a:latin typeface="Calibri" pitchFamily="34" charset="0"/>
              </a:rPr>
              <a:t>»</a:t>
            </a:r>
          </a:p>
        </p:txBody>
      </p:sp>
      <p:pic>
        <p:nvPicPr>
          <p:cNvPr id="6152" name="Picture 2" descr="D:\Documents and Settings\fldh\Local Settings\Temporary Internet Files\Content.IE5\OPAJODQV\MCj04326740000[1].png"/>
          <p:cNvPicPr>
            <a:picLocks noChangeAspect="1" noChangeArrowheads="1"/>
          </p:cNvPicPr>
          <p:nvPr/>
        </p:nvPicPr>
        <p:blipFill>
          <a:blip r:embed="rId3"/>
          <a:srcRect/>
          <a:stretch>
            <a:fillRect/>
          </a:stretch>
        </p:blipFill>
        <p:spPr bwMode="auto">
          <a:xfrm>
            <a:off x="179388" y="4351338"/>
            <a:ext cx="395287" cy="373062"/>
          </a:xfrm>
          <a:prstGeom prst="rect">
            <a:avLst/>
          </a:prstGeom>
          <a:noFill/>
          <a:ln w="9525">
            <a:noFill/>
            <a:miter lim="800000"/>
            <a:headEnd/>
            <a:tailEnd/>
          </a:ln>
        </p:spPr>
      </p:pic>
      <p:pic>
        <p:nvPicPr>
          <p:cNvPr id="6153" name="Picture 2" descr="D:\Documents and Settings\fldh\Local Settings\Temporary Internet Files\Content.IE5\OPAJODQV\MCj04326740000[1].png"/>
          <p:cNvPicPr>
            <a:picLocks noChangeAspect="1" noChangeArrowheads="1"/>
          </p:cNvPicPr>
          <p:nvPr/>
        </p:nvPicPr>
        <p:blipFill>
          <a:blip r:embed="rId3"/>
          <a:srcRect/>
          <a:stretch>
            <a:fillRect/>
          </a:stretch>
        </p:blipFill>
        <p:spPr bwMode="auto">
          <a:xfrm>
            <a:off x="144463" y="4868863"/>
            <a:ext cx="395287" cy="373062"/>
          </a:xfrm>
          <a:prstGeom prst="rect">
            <a:avLst/>
          </a:prstGeom>
          <a:noFill/>
          <a:ln w="9525">
            <a:noFill/>
            <a:miter lim="800000"/>
            <a:headEnd/>
            <a:tailEnd/>
          </a:ln>
        </p:spPr>
      </p:pic>
      <p:sp>
        <p:nvSpPr>
          <p:cNvPr id="6154" name="Text Box 20"/>
          <p:cNvSpPr txBox="1">
            <a:spLocks noChangeArrowheads="1"/>
          </p:cNvSpPr>
          <p:nvPr/>
        </p:nvSpPr>
        <p:spPr bwMode="auto">
          <a:xfrm>
            <a:off x="755650" y="5945188"/>
            <a:ext cx="8532813" cy="579437"/>
          </a:xfrm>
          <a:prstGeom prst="rect">
            <a:avLst/>
          </a:prstGeom>
          <a:noFill/>
          <a:ln w="9525">
            <a:noFill/>
            <a:miter lim="800000"/>
            <a:headEnd/>
            <a:tailEnd/>
          </a:ln>
        </p:spPr>
        <p:txBody>
          <a:bodyPr>
            <a:spAutoFit/>
          </a:bodyPr>
          <a:lstStyle/>
          <a:p>
            <a:pPr>
              <a:spcBef>
                <a:spcPct val="50000"/>
              </a:spcBef>
            </a:pPr>
            <a:r>
              <a:rPr lang="fr-FR">
                <a:latin typeface="Calibri" pitchFamily="34" charset="0"/>
              </a:rPr>
              <a:t>Il importe de favoriser les </a:t>
            </a:r>
            <a:r>
              <a:rPr lang="fr-FR" b="1">
                <a:latin typeface="Calibri" pitchFamily="34" charset="0"/>
              </a:rPr>
              <a:t>liens entre les différentes composantes de ces territoires</a:t>
            </a:r>
            <a:r>
              <a:rPr lang="fr-FR">
                <a:latin typeface="Calibri" pitchFamily="34" charset="0"/>
              </a:rPr>
              <a:t> </a:t>
            </a:r>
            <a:r>
              <a:rPr lang="fr-FR" sz="1400">
                <a:latin typeface="Calibri" pitchFamily="34" charset="0"/>
              </a:rPr>
              <a:t>(articulation entre le pôle principal et ses pôles secondaires, lien urbain-rural, …)</a:t>
            </a:r>
          </a:p>
        </p:txBody>
      </p:sp>
      <p:sp>
        <p:nvSpPr>
          <p:cNvPr id="6155" name="Text Box 42"/>
          <p:cNvSpPr txBox="1">
            <a:spLocks noChangeArrowheads="1"/>
          </p:cNvSpPr>
          <p:nvPr/>
        </p:nvSpPr>
        <p:spPr bwMode="auto">
          <a:xfrm>
            <a:off x="755650" y="4889500"/>
            <a:ext cx="8388350" cy="915988"/>
          </a:xfrm>
          <a:prstGeom prst="rect">
            <a:avLst/>
          </a:prstGeom>
          <a:noFill/>
          <a:ln w="9525">
            <a:noFill/>
            <a:miter lim="800000"/>
            <a:headEnd/>
            <a:tailEnd/>
          </a:ln>
        </p:spPr>
        <p:txBody>
          <a:bodyPr>
            <a:spAutoFit/>
          </a:bodyPr>
          <a:lstStyle/>
          <a:p>
            <a:r>
              <a:rPr lang="fr-FR">
                <a:latin typeface="Calibri" pitchFamily="34" charset="0"/>
              </a:rPr>
              <a:t>Ils présentent une </a:t>
            </a:r>
            <a:r>
              <a:rPr lang="fr-FR" b="1">
                <a:latin typeface="Calibri" pitchFamily="34" charset="0"/>
              </a:rPr>
              <a:t>grande diversité de situations géographiques, géostratégiques, …)</a:t>
            </a:r>
            <a:r>
              <a:rPr lang="fr-FR">
                <a:latin typeface="Calibri" pitchFamily="34" charset="0"/>
              </a:rPr>
              <a:t> </a:t>
            </a:r>
          </a:p>
          <a:p>
            <a:r>
              <a:rPr lang="fr-FR">
                <a:latin typeface="Calibri" pitchFamily="34" charset="0"/>
              </a:rPr>
              <a:t>et des spécificités qui forgent leurs </a:t>
            </a:r>
            <a:r>
              <a:rPr lang="fr-FR" b="1">
                <a:latin typeface="Calibri" pitchFamily="34" charset="0"/>
              </a:rPr>
              <a:t>forces et atouts</a:t>
            </a:r>
            <a:r>
              <a:rPr lang="fr-FR">
                <a:latin typeface="Calibri" pitchFamily="34" charset="0"/>
              </a:rPr>
              <a:t>, mais aussi certaines </a:t>
            </a:r>
            <a:r>
              <a:rPr lang="fr-FR" b="1">
                <a:latin typeface="Calibri" pitchFamily="34" charset="0"/>
              </a:rPr>
              <a:t>faiblesses et menaces</a:t>
            </a:r>
            <a:r>
              <a:rPr lang="fr-FR">
                <a:latin typeface="Calibri" pitchFamily="34" charset="0"/>
              </a:rPr>
              <a:t>. </a:t>
            </a:r>
          </a:p>
        </p:txBody>
      </p:sp>
      <p:pic>
        <p:nvPicPr>
          <p:cNvPr id="6156" name="Picture 2" descr="D:\Documents and Settings\fldh\Local Settings\Temporary Internet Files\Content.IE5\OPAJODQV\MCj04326740000[1].png"/>
          <p:cNvPicPr>
            <a:picLocks noChangeAspect="1" noChangeArrowheads="1"/>
          </p:cNvPicPr>
          <p:nvPr/>
        </p:nvPicPr>
        <p:blipFill>
          <a:blip r:embed="rId3"/>
          <a:srcRect/>
          <a:stretch>
            <a:fillRect/>
          </a:stretch>
        </p:blipFill>
        <p:spPr bwMode="auto">
          <a:xfrm>
            <a:off x="179388" y="3644900"/>
            <a:ext cx="395287" cy="373063"/>
          </a:xfrm>
          <a:prstGeom prst="rect">
            <a:avLst/>
          </a:prstGeom>
          <a:noFill/>
          <a:ln w="9525">
            <a:noFill/>
            <a:miter lim="800000"/>
            <a:headEnd/>
            <a:tailEnd/>
          </a:ln>
        </p:spPr>
      </p:pic>
      <p:pic>
        <p:nvPicPr>
          <p:cNvPr id="6157" name="Picture 2" descr="D:\Documents and Settings\fldh\Local Settings\Temporary Internet Files\Content.IE5\OPAJODQV\MCj04326740000[1].png"/>
          <p:cNvPicPr>
            <a:picLocks noChangeAspect="1" noChangeArrowheads="1"/>
          </p:cNvPicPr>
          <p:nvPr/>
        </p:nvPicPr>
        <p:blipFill>
          <a:blip r:embed="rId3"/>
          <a:srcRect/>
          <a:stretch>
            <a:fillRect/>
          </a:stretch>
        </p:blipFill>
        <p:spPr bwMode="auto">
          <a:xfrm>
            <a:off x="144463" y="5935663"/>
            <a:ext cx="395287" cy="373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684213" y="1700213"/>
            <a:ext cx="8459787" cy="762000"/>
          </a:xfrm>
          <a:prstGeom prst="rect">
            <a:avLst/>
          </a:prstGeom>
          <a:noFill/>
          <a:ln w="9525">
            <a:noFill/>
            <a:miter lim="800000"/>
            <a:headEnd/>
            <a:tailEnd/>
          </a:ln>
        </p:spPr>
        <p:txBody>
          <a:bodyPr>
            <a:spAutoFit/>
          </a:bodyPr>
          <a:lstStyle/>
          <a:p>
            <a:pPr>
              <a:spcBef>
                <a:spcPct val="50000"/>
              </a:spcBef>
            </a:pPr>
            <a:r>
              <a:rPr lang="fr-FR" sz="2200" b="1">
                <a:latin typeface="Calibri" pitchFamily="34" charset="0"/>
              </a:rPr>
              <a:t>Les 4 « leviers » de développement identifiés à l’échelle des territoires métropolitains</a:t>
            </a:r>
          </a:p>
        </p:txBody>
      </p:sp>
      <p:pic>
        <p:nvPicPr>
          <p:cNvPr id="7171" name="Picture 2" descr="D:\Documents and Settings\fldh\Local Settings\Temporary Internet Files\Content.IE5\OPAJODQV\MCj04326740000[1].png"/>
          <p:cNvPicPr>
            <a:picLocks noChangeAspect="1" noChangeArrowheads="1"/>
          </p:cNvPicPr>
          <p:nvPr/>
        </p:nvPicPr>
        <p:blipFill>
          <a:blip r:embed="rId2"/>
          <a:srcRect/>
          <a:stretch>
            <a:fillRect/>
          </a:stretch>
        </p:blipFill>
        <p:spPr bwMode="auto">
          <a:xfrm>
            <a:off x="107950" y="2492375"/>
            <a:ext cx="395288" cy="373063"/>
          </a:xfrm>
          <a:prstGeom prst="rect">
            <a:avLst/>
          </a:prstGeom>
          <a:noFill/>
          <a:ln w="9525">
            <a:noFill/>
            <a:miter lim="800000"/>
            <a:headEnd/>
            <a:tailEnd/>
          </a:ln>
        </p:spPr>
      </p:pic>
      <p:sp>
        <p:nvSpPr>
          <p:cNvPr id="7172" name="Text Box 6"/>
          <p:cNvSpPr txBox="1">
            <a:spLocks noChangeArrowheads="1"/>
          </p:cNvSpPr>
          <p:nvPr/>
        </p:nvSpPr>
        <p:spPr bwMode="auto">
          <a:xfrm>
            <a:off x="611188" y="2887663"/>
            <a:ext cx="8532812" cy="396875"/>
          </a:xfrm>
          <a:prstGeom prst="rect">
            <a:avLst/>
          </a:prstGeom>
          <a:noFill/>
          <a:ln w="9525">
            <a:noFill/>
            <a:miter lim="800000"/>
            <a:headEnd/>
            <a:tailEnd/>
          </a:ln>
        </p:spPr>
        <p:txBody>
          <a:bodyPr>
            <a:spAutoFit/>
          </a:bodyPr>
          <a:lstStyle/>
          <a:p>
            <a:pPr>
              <a:spcBef>
                <a:spcPct val="50000"/>
              </a:spcBef>
            </a:pPr>
            <a:r>
              <a:rPr lang="fr-FR" sz="2000">
                <a:latin typeface="Calibri" pitchFamily="34" charset="0"/>
              </a:rPr>
              <a:t>Développement économique </a:t>
            </a:r>
            <a:r>
              <a:rPr lang="fr-FR" sz="1400">
                <a:latin typeface="Calibri" pitchFamily="34" charset="0"/>
              </a:rPr>
              <a:t>(ES-R, Innovation, entreprises)</a:t>
            </a:r>
            <a:r>
              <a:rPr lang="fr-FR" sz="2000">
                <a:latin typeface="Calibri" pitchFamily="34" charset="0"/>
              </a:rPr>
              <a:t> </a:t>
            </a:r>
          </a:p>
        </p:txBody>
      </p:sp>
      <p:sp>
        <p:nvSpPr>
          <p:cNvPr id="7173" name="Text Box 7"/>
          <p:cNvSpPr txBox="1">
            <a:spLocks noChangeArrowheads="1"/>
          </p:cNvSpPr>
          <p:nvPr/>
        </p:nvSpPr>
        <p:spPr bwMode="auto">
          <a:xfrm>
            <a:off x="611188" y="3357563"/>
            <a:ext cx="8532812" cy="396875"/>
          </a:xfrm>
          <a:prstGeom prst="rect">
            <a:avLst/>
          </a:prstGeom>
          <a:noFill/>
          <a:ln w="9525">
            <a:noFill/>
            <a:miter lim="800000"/>
            <a:headEnd/>
            <a:tailEnd/>
          </a:ln>
        </p:spPr>
        <p:txBody>
          <a:bodyPr>
            <a:spAutoFit/>
          </a:bodyPr>
          <a:lstStyle/>
          <a:p>
            <a:pPr>
              <a:spcBef>
                <a:spcPct val="50000"/>
              </a:spcBef>
            </a:pPr>
            <a:r>
              <a:rPr lang="fr-FR" sz="2000">
                <a:latin typeface="Calibri" pitchFamily="34" charset="0"/>
              </a:rPr>
              <a:t>Accessibilité et connectivité (</a:t>
            </a:r>
            <a:r>
              <a:rPr lang="fr-FR" sz="1400">
                <a:latin typeface="Calibri" pitchFamily="34" charset="0"/>
              </a:rPr>
              <a:t>Transports &amp; Numérique</a:t>
            </a:r>
            <a:r>
              <a:rPr lang="fr-FR" sz="2000">
                <a:latin typeface="Calibri" pitchFamily="34" charset="0"/>
              </a:rPr>
              <a:t>)</a:t>
            </a:r>
          </a:p>
        </p:txBody>
      </p:sp>
      <p:sp>
        <p:nvSpPr>
          <p:cNvPr id="7174" name="Text Box 8"/>
          <p:cNvSpPr txBox="1">
            <a:spLocks noChangeArrowheads="1"/>
          </p:cNvSpPr>
          <p:nvPr/>
        </p:nvSpPr>
        <p:spPr bwMode="auto">
          <a:xfrm>
            <a:off x="611188" y="3824288"/>
            <a:ext cx="8099425" cy="396875"/>
          </a:xfrm>
          <a:prstGeom prst="rect">
            <a:avLst/>
          </a:prstGeom>
          <a:noFill/>
          <a:ln w="9525">
            <a:noFill/>
            <a:miter lim="800000"/>
            <a:headEnd/>
            <a:tailEnd/>
          </a:ln>
        </p:spPr>
        <p:txBody>
          <a:bodyPr>
            <a:spAutoFit/>
          </a:bodyPr>
          <a:lstStyle/>
          <a:p>
            <a:pPr>
              <a:spcBef>
                <a:spcPct val="50000"/>
              </a:spcBef>
            </a:pPr>
            <a:r>
              <a:rPr lang="fr-FR" sz="2000">
                <a:latin typeface="Calibri" pitchFamily="34" charset="0"/>
              </a:rPr>
              <a:t>Rayonnement international </a:t>
            </a:r>
            <a:r>
              <a:rPr lang="fr-FR" sz="1400">
                <a:latin typeface="Calibri" pitchFamily="34" charset="0"/>
              </a:rPr>
              <a:t>(économie, tourisme, C&amp;S, culture,…)</a:t>
            </a:r>
            <a:r>
              <a:rPr lang="fr-FR" sz="2000">
                <a:latin typeface="Calibri" pitchFamily="34" charset="0"/>
              </a:rPr>
              <a:t> </a:t>
            </a:r>
          </a:p>
        </p:txBody>
      </p:sp>
      <p:pic>
        <p:nvPicPr>
          <p:cNvPr id="7175" name="Picture 2" descr="D:\Documents and Settings\fldh\Local Settings\Temporary Internet Files\Content.IE5\OPAJODQV\MCj04326740000[1].png"/>
          <p:cNvPicPr>
            <a:picLocks noChangeAspect="1" noChangeArrowheads="1"/>
          </p:cNvPicPr>
          <p:nvPr/>
        </p:nvPicPr>
        <p:blipFill>
          <a:blip r:embed="rId2"/>
          <a:srcRect/>
          <a:stretch>
            <a:fillRect/>
          </a:stretch>
        </p:blipFill>
        <p:spPr bwMode="auto">
          <a:xfrm>
            <a:off x="107950" y="2911475"/>
            <a:ext cx="395288" cy="373063"/>
          </a:xfrm>
          <a:prstGeom prst="rect">
            <a:avLst/>
          </a:prstGeom>
          <a:noFill/>
          <a:ln w="9525">
            <a:noFill/>
            <a:miter lim="800000"/>
            <a:headEnd/>
            <a:tailEnd/>
          </a:ln>
        </p:spPr>
      </p:pic>
      <p:pic>
        <p:nvPicPr>
          <p:cNvPr id="7176" name="Picture 2" descr="D:\Documents and Settings\fldh\Local Settings\Temporary Internet Files\Content.IE5\OPAJODQV\MCj04326740000[1].png"/>
          <p:cNvPicPr>
            <a:picLocks noChangeAspect="1" noChangeArrowheads="1"/>
          </p:cNvPicPr>
          <p:nvPr/>
        </p:nvPicPr>
        <p:blipFill>
          <a:blip r:embed="rId2"/>
          <a:srcRect/>
          <a:stretch>
            <a:fillRect/>
          </a:stretch>
        </p:blipFill>
        <p:spPr bwMode="auto">
          <a:xfrm>
            <a:off x="107950" y="3357563"/>
            <a:ext cx="395288" cy="373062"/>
          </a:xfrm>
          <a:prstGeom prst="rect">
            <a:avLst/>
          </a:prstGeom>
          <a:noFill/>
          <a:ln w="9525">
            <a:noFill/>
            <a:miter lim="800000"/>
            <a:headEnd/>
            <a:tailEnd/>
          </a:ln>
        </p:spPr>
      </p:pic>
      <p:pic>
        <p:nvPicPr>
          <p:cNvPr id="7177" name="Picture 2" descr="D:\Documents and Settings\fldh\Local Settings\Temporary Internet Files\Content.IE5\OPAJODQV\MCj04326740000[1].png"/>
          <p:cNvPicPr>
            <a:picLocks noChangeAspect="1" noChangeArrowheads="1"/>
          </p:cNvPicPr>
          <p:nvPr/>
        </p:nvPicPr>
        <p:blipFill>
          <a:blip r:embed="rId2"/>
          <a:srcRect/>
          <a:stretch>
            <a:fillRect/>
          </a:stretch>
        </p:blipFill>
        <p:spPr bwMode="auto">
          <a:xfrm>
            <a:off x="107950" y="3848100"/>
            <a:ext cx="395288" cy="373063"/>
          </a:xfrm>
          <a:prstGeom prst="rect">
            <a:avLst/>
          </a:prstGeom>
          <a:noFill/>
          <a:ln w="9525">
            <a:noFill/>
            <a:miter lim="800000"/>
            <a:headEnd/>
            <a:tailEnd/>
          </a:ln>
        </p:spPr>
      </p:pic>
      <p:sp>
        <p:nvSpPr>
          <p:cNvPr id="7178" name="Text Box 12"/>
          <p:cNvSpPr txBox="1">
            <a:spLocks noChangeArrowheads="1"/>
          </p:cNvSpPr>
          <p:nvPr/>
        </p:nvSpPr>
        <p:spPr bwMode="auto">
          <a:xfrm>
            <a:off x="611188" y="2492375"/>
            <a:ext cx="8532812" cy="396875"/>
          </a:xfrm>
          <a:prstGeom prst="rect">
            <a:avLst/>
          </a:prstGeom>
          <a:noFill/>
          <a:ln w="9525">
            <a:noFill/>
            <a:miter lim="800000"/>
            <a:headEnd/>
            <a:tailEnd/>
          </a:ln>
        </p:spPr>
        <p:txBody>
          <a:bodyPr>
            <a:spAutoFit/>
          </a:bodyPr>
          <a:lstStyle/>
          <a:p>
            <a:pPr>
              <a:spcBef>
                <a:spcPct val="50000"/>
              </a:spcBef>
            </a:pPr>
            <a:r>
              <a:rPr lang="fr-FR" sz="2000">
                <a:latin typeface="Calibri" pitchFamily="34" charset="0"/>
              </a:rPr>
              <a:t>Organisation et aménagement durables </a:t>
            </a:r>
            <a:r>
              <a:rPr lang="fr-FR" sz="1400">
                <a:latin typeface="Calibri" pitchFamily="34" charset="0"/>
              </a:rPr>
              <a:t>(anticipation, planification et gestion)</a:t>
            </a:r>
          </a:p>
        </p:txBody>
      </p:sp>
      <p:pic>
        <p:nvPicPr>
          <p:cNvPr id="7179" name="Picture 2" descr="D:\Documents and Settings\fldh\Mes documents\Mes images\Bibliothèque multimédia Microsoft\j0433796.png"/>
          <p:cNvPicPr>
            <a:picLocks noChangeAspect="1" noChangeArrowheads="1"/>
          </p:cNvPicPr>
          <p:nvPr/>
        </p:nvPicPr>
        <p:blipFill>
          <a:blip r:embed="rId3"/>
          <a:srcRect/>
          <a:stretch>
            <a:fillRect/>
          </a:stretch>
        </p:blipFill>
        <p:spPr bwMode="auto">
          <a:xfrm>
            <a:off x="144463" y="1774825"/>
            <a:ext cx="466725" cy="430213"/>
          </a:xfrm>
          <a:prstGeom prst="rect">
            <a:avLst/>
          </a:prstGeom>
          <a:noFill/>
          <a:ln w="9525">
            <a:noFill/>
            <a:miter lim="800000"/>
            <a:headEnd/>
            <a:tailEnd/>
          </a:ln>
        </p:spPr>
      </p:pic>
      <p:sp>
        <p:nvSpPr>
          <p:cNvPr id="7180" name="AutoShape 14"/>
          <p:cNvSpPr>
            <a:spLocks noChangeArrowheads="1"/>
          </p:cNvSpPr>
          <p:nvPr/>
        </p:nvSpPr>
        <p:spPr bwMode="auto">
          <a:xfrm>
            <a:off x="323850" y="4725988"/>
            <a:ext cx="649288" cy="431800"/>
          </a:xfrm>
          <a:custGeom>
            <a:avLst/>
            <a:gdLst>
              <a:gd name="T0" fmla="*/ 486966 w 21600"/>
              <a:gd name="T1" fmla="*/ 0 h 21600"/>
              <a:gd name="T2" fmla="*/ 0 w 21600"/>
              <a:gd name="T3" fmla="*/ 215900 h 21600"/>
              <a:gd name="T4" fmla="*/ 486966 w 21600"/>
              <a:gd name="T5" fmla="*/ 431800 h 21600"/>
              <a:gd name="T6" fmla="*/ 649288 w 21600"/>
              <a:gd name="T7" fmla="*/ 2159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fr-FR"/>
          </a:p>
        </p:txBody>
      </p:sp>
      <p:sp>
        <p:nvSpPr>
          <p:cNvPr id="7181" name="Text Box 16"/>
          <p:cNvSpPr txBox="1">
            <a:spLocks noChangeArrowheads="1"/>
          </p:cNvSpPr>
          <p:nvPr/>
        </p:nvSpPr>
        <p:spPr bwMode="auto">
          <a:xfrm>
            <a:off x="1116013" y="4724400"/>
            <a:ext cx="5111750" cy="854075"/>
          </a:xfrm>
          <a:prstGeom prst="rect">
            <a:avLst/>
          </a:prstGeom>
          <a:noFill/>
          <a:ln w="9525">
            <a:noFill/>
            <a:miter lim="800000"/>
            <a:headEnd/>
            <a:tailEnd/>
          </a:ln>
        </p:spPr>
        <p:txBody>
          <a:bodyPr>
            <a:spAutoFit/>
          </a:bodyPr>
          <a:lstStyle/>
          <a:p>
            <a:pPr>
              <a:spcBef>
                <a:spcPct val="50000"/>
              </a:spcBef>
            </a:pPr>
            <a:r>
              <a:rPr lang="fr-FR" sz="2000" b="1">
                <a:latin typeface="Calibri" pitchFamily="34" charset="0"/>
              </a:rPr>
              <a:t>Gouvernances </a:t>
            </a:r>
          </a:p>
          <a:p>
            <a:pPr>
              <a:spcBef>
                <a:spcPct val="50000"/>
              </a:spcBef>
            </a:pPr>
            <a:r>
              <a:rPr lang="fr-FR" sz="2000">
                <a:latin typeface="Calibri" pitchFamily="34" charset="0"/>
              </a:rPr>
              <a:t>(du « millefeuille » au « mikado » territorial) </a:t>
            </a:r>
          </a:p>
        </p:txBody>
      </p:sp>
      <p:sp>
        <p:nvSpPr>
          <p:cNvPr id="62481" name="Text Box 17"/>
          <p:cNvSpPr txBox="1">
            <a:spLocks noChangeArrowheads="1"/>
          </p:cNvSpPr>
          <p:nvPr/>
        </p:nvSpPr>
        <p:spPr bwMode="auto">
          <a:xfrm>
            <a:off x="323850" y="549275"/>
            <a:ext cx="6985000" cy="701675"/>
          </a:xfrm>
          <a:prstGeom prst="rect">
            <a:avLst/>
          </a:prstGeom>
          <a:noFill/>
          <a:ln w="9525">
            <a:noFill/>
            <a:miter lim="800000"/>
            <a:headEnd/>
            <a:tailEnd/>
          </a:ln>
          <a:effectLst/>
        </p:spPr>
        <p:txBody>
          <a:bodyPr>
            <a:spAutoFit/>
          </a:bodyPr>
          <a:lstStyle/>
          <a:p>
            <a:pPr>
              <a:spcBef>
                <a:spcPct val="50000"/>
              </a:spcBef>
              <a:defRPr/>
            </a:pPr>
            <a:r>
              <a:rPr lang="fr-FR" sz="2000" i="1">
                <a:solidFill>
                  <a:schemeClr val="accent2"/>
                </a:solidFill>
                <a:effectLst>
                  <a:outerShdw blurRad="38100" dist="38100" dir="2700000" algn="tl">
                    <a:srgbClr val="C0C0C0"/>
                  </a:outerShdw>
                </a:effectLst>
                <a:latin typeface="Calibri" pitchFamily="34" charset="0"/>
              </a:rPr>
              <a:t>Les positions DATAR sur la métropolisation et le rôle des territoires urbains et métropolitains...</a:t>
            </a:r>
          </a:p>
        </p:txBody>
      </p:sp>
      <p:pic>
        <p:nvPicPr>
          <p:cNvPr id="7183" name="Picture 23" descr="croquis_synthese"/>
          <p:cNvPicPr>
            <a:picLocks noChangeAspect="1" noChangeArrowheads="1"/>
          </p:cNvPicPr>
          <p:nvPr/>
        </p:nvPicPr>
        <p:blipFill>
          <a:blip r:embed="rId4">
            <a:clrChange>
              <a:clrFrom>
                <a:srgbClr val="FAFCFB"/>
              </a:clrFrom>
              <a:clrTo>
                <a:srgbClr val="FAFCFB">
                  <a:alpha val="0"/>
                </a:srgbClr>
              </a:clrTo>
            </a:clrChange>
          </a:blip>
          <a:srcRect t="20360" r="72792"/>
          <a:stretch>
            <a:fillRect/>
          </a:stretch>
        </p:blipFill>
        <p:spPr bwMode="auto">
          <a:xfrm>
            <a:off x="5300663" y="4292600"/>
            <a:ext cx="3843337" cy="2289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23850" y="404813"/>
            <a:ext cx="8351838" cy="1004887"/>
          </a:xfrm>
          <a:prstGeom prst="rect">
            <a:avLst/>
          </a:prstGeom>
          <a:noFill/>
          <a:ln w="9525">
            <a:noFill/>
            <a:miter lim="800000"/>
            <a:headEnd/>
            <a:tailEnd/>
          </a:ln>
          <a:effectLst/>
        </p:spPr>
        <p:txBody>
          <a:bodyPr>
            <a:spAutoFit/>
          </a:bodyPr>
          <a:lstStyle/>
          <a:p>
            <a:pPr>
              <a:spcBef>
                <a:spcPct val="50000"/>
              </a:spcBef>
              <a:defRPr/>
            </a:pPr>
            <a:r>
              <a:rPr lang="fr-FR" sz="2400" i="1">
                <a:solidFill>
                  <a:schemeClr val="accent2"/>
                </a:solidFill>
                <a:effectLst>
                  <a:outerShdw blurRad="38100" dist="38100" dir="2700000" algn="tl">
                    <a:srgbClr val="C0C0C0"/>
                  </a:outerShdw>
                </a:effectLst>
              </a:rPr>
              <a:t>B- Le programme de travail pluriannuel de la DATAR </a:t>
            </a:r>
          </a:p>
          <a:p>
            <a:pPr>
              <a:spcBef>
                <a:spcPct val="50000"/>
              </a:spcBef>
              <a:defRPr/>
            </a:pPr>
            <a:r>
              <a:rPr lang="fr-FR" sz="2400" i="1">
                <a:solidFill>
                  <a:schemeClr val="accent2"/>
                </a:solidFill>
                <a:effectLst>
                  <a:outerShdw blurRad="38100" dist="38100" dir="2700000" algn="tl">
                    <a:srgbClr val="C0C0C0"/>
                  </a:outerShdw>
                </a:effectLst>
              </a:rPr>
              <a:t>(2010-2012) </a:t>
            </a:r>
          </a:p>
        </p:txBody>
      </p:sp>
      <p:sp>
        <p:nvSpPr>
          <p:cNvPr id="8195" name="Text Box 8"/>
          <p:cNvSpPr txBox="1">
            <a:spLocks noChangeArrowheads="1"/>
          </p:cNvSpPr>
          <p:nvPr/>
        </p:nvSpPr>
        <p:spPr bwMode="auto">
          <a:xfrm>
            <a:off x="684213" y="1581150"/>
            <a:ext cx="8459787" cy="4329113"/>
          </a:xfrm>
          <a:prstGeom prst="rect">
            <a:avLst/>
          </a:prstGeom>
          <a:noFill/>
          <a:ln w="9525">
            <a:noFill/>
            <a:miter lim="800000"/>
            <a:headEnd/>
            <a:tailEnd/>
          </a:ln>
        </p:spPr>
        <p:txBody>
          <a:bodyPr>
            <a:spAutoFit/>
          </a:bodyPr>
          <a:lstStyle/>
          <a:p>
            <a:pPr>
              <a:spcBef>
                <a:spcPct val="50000"/>
              </a:spcBef>
            </a:pPr>
            <a:r>
              <a:rPr lang="fr-FR" sz="2000" b="1">
                <a:latin typeface="Calibri" pitchFamily="34" charset="0"/>
              </a:rPr>
              <a:t>Création d’un « corpus de connaissances »</a:t>
            </a:r>
            <a:r>
              <a:rPr lang="fr-FR" sz="2000">
                <a:latin typeface="Calibri" pitchFamily="34" charset="0"/>
              </a:rPr>
              <a:t> métropolitain comprenant :</a:t>
            </a:r>
          </a:p>
          <a:p>
            <a:pPr>
              <a:spcBef>
                <a:spcPct val="50000"/>
              </a:spcBef>
            </a:pPr>
            <a:endParaRPr lang="fr-FR" sz="1200">
              <a:latin typeface="Calibri" pitchFamily="34" charset="0"/>
            </a:endParaRPr>
          </a:p>
          <a:p>
            <a:pPr>
              <a:buFontTx/>
              <a:buChar char="•"/>
            </a:pPr>
            <a:r>
              <a:rPr lang="fr-FR" sz="2000">
                <a:latin typeface="Calibri" pitchFamily="34" charset="0"/>
              </a:rPr>
              <a:t> Bilan actualisé des </a:t>
            </a:r>
            <a:r>
              <a:rPr lang="fr-FR" sz="2000" b="1">
                <a:latin typeface="Calibri" pitchFamily="34" charset="0"/>
              </a:rPr>
              <a:t>coopérations métropolitaines</a:t>
            </a:r>
            <a:r>
              <a:rPr lang="fr-FR" sz="2000">
                <a:latin typeface="Calibri" pitchFamily="34" charset="0"/>
              </a:rPr>
              <a:t> </a:t>
            </a:r>
            <a:endParaRPr lang="fr-FR" sz="2000" i="1">
              <a:latin typeface="Calibri" pitchFamily="34" charset="0"/>
            </a:endParaRPr>
          </a:p>
          <a:p>
            <a:pPr>
              <a:buFontTx/>
              <a:buChar char="•"/>
            </a:pPr>
            <a:r>
              <a:rPr lang="fr-FR" sz="2000">
                <a:latin typeface="Calibri" pitchFamily="34" charset="0"/>
              </a:rPr>
              <a:t>Identification, caractérisation des </a:t>
            </a:r>
            <a:r>
              <a:rPr lang="fr-FR" sz="2000" b="1">
                <a:latin typeface="Calibri" pitchFamily="34" charset="0"/>
              </a:rPr>
              <a:t>systèmes urbains et  </a:t>
            </a:r>
          </a:p>
          <a:p>
            <a:r>
              <a:rPr lang="fr-FR" sz="2000" b="1">
                <a:latin typeface="Calibri" pitchFamily="34" charset="0"/>
              </a:rPr>
              <a:t>   métropolitains français</a:t>
            </a:r>
            <a:r>
              <a:rPr lang="fr-FR" sz="2000">
                <a:latin typeface="Calibri" pitchFamily="34" charset="0"/>
              </a:rPr>
              <a:t> </a:t>
            </a:r>
            <a:r>
              <a:rPr lang="fr-FR" sz="2000" i="1">
                <a:latin typeface="Calibri" pitchFamily="34" charset="0"/>
              </a:rPr>
              <a:t>(en cours, jusqu’à l’été 2011)</a:t>
            </a:r>
          </a:p>
          <a:p>
            <a:pPr>
              <a:buFontTx/>
              <a:buChar char="•"/>
            </a:pPr>
            <a:r>
              <a:rPr lang="fr-FR" sz="2000">
                <a:latin typeface="Calibri" pitchFamily="34" charset="0"/>
              </a:rPr>
              <a:t> Réalisation d’une </a:t>
            </a:r>
            <a:r>
              <a:rPr lang="fr-FR" sz="2000" b="1">
                <a:latin typeface="Calibri" pitchFamily="34" charset="0"/>
              </a:rPr>
              <a:t>analyse comparative sur les dynamiques </a:t>
            </a:r>
          </a:p>
          <a:p>
            <a:r>
              <a:rPr lang="fr-FR" sz="2000" b="1">
                <a:latin typeface="Calibri" pitchFamily="34" charset="0"/>
              </a:rPr>
              <a:t>   métropolitaines en Europe</a:t>
            </a:r>
            <a:r>
              <a:rPr lang="fr-FR" sz="2000">
                <a:latin typeface="Calibri" pitchFamily="34" charset="0"/>
              </a:rPr>
              <a:t> </a:t>
            </a:r>
            <a:r>
              <a:rPr lang="fr-FR" sz="2000" i="1">
                <a:latin typeface="Calibri" pitchFamily="34" charset="0"/>
              </a:rPr>
              <a:t>(en cours, </a:t>
            </a:r>
            <a:r>
              <a:rPr lang="fr-FR" i="1"/>
              <a:t>jusqu’au printemps 2011</a:t>
            </a:r>
            <a:r>
              <a:rPr lang="fr-FR" sz="2000" i="1">
                <a:latin typeface="Calibri" pitchFamily="34" charset="0"/>
              </a:rPr>
              <a:t>)</a:t>
            </a:r>
            <a:r>
              <a:rPr lang="fr-FR" sz="2000">
                <a:latin typeface="Calibri" pitchFamily="34" charset="0"/>
              </a:rPr>
              <a:t> </a:t>
            </a:r>
          </a:p>
          <a:p>
            <a:pPr>
              <a:buFontTx/>
              <a:buChar char="•"/>
            </a:pPr>
            <a:r>
              <a:rPr lang="fr-FR" sz="2000">
                <a:latin typeface="Calibri" pitchFamily="34" charset="0"/>
              </a:rPr>
              <a:t> Grille </a:t>
            </a:r>
            <a:r>
              <a:rPr lang="fr-FR" sz="2000" b="1">
                <a:latin typeface="Calibri" pitchFamily="34" charset="0"/>
              </a:rPr>
              <a:t>d’analyse des politiques publiques</a:t>
            </a:r>
            <a:r>
              <a:rPr lang="fr-FR" sz="2000">
                <a:latin typeface="Calibri" pitchFamily="34" charset="0"/>
              </a:rPr>
              <a:t> engagées sur ces territoires (mars   </a:t>
            </a:r>
          </a:p>
          <a:p>
            <a:r>
              <a:rPr lang="fr-FR" sz="2000">
                <a:latin typeface="Calibri" pitchFamily="34" charset="0"/>
              </a:rPr>
              <a:t>   2011) </a:t>
            </a:r>
          </a:p>
          <a:p>
            <a:pPr>
              <a:buFontTx/>
              <a:buChar char="•"/>
            </a:pPr>
            <a:r>
              <a:rPr lang="fr-FR"/>
              <a:t>  </a:t>
            </a:r>
            <a:r>
              <a:rPr lang="fr-FR" sz="2000" b="1">
                <a:latin typeface="Calibri" pitchFamily="34" charset="0"/>
              </a:rPr>
              <a:t>Elaboration d’un « référentiel »</a:t>
            </a:r>
            <a:r>
              <a:rPr lang="fr-FR" sz="2000">
                <a:latin typeface="Calibri" pitchFamily="34" charset="0"/>
              </a:rPr>
              <a:t> national sur les aptitudes, le positionnement, </a:t>
            </a:r>
          </a:p>
          <a:p>
            <a:r>
              <a:rPr lang="fr-FR" sz="2000">
                <a:latin typeface="Calibri" pitchFamily="34" charset="0"/>
              </a:rPr>
              <a:t>   les performances et la vocation des systèmes métropolitains caractérisés </a:t>
            </a:r>
          </a:p>
          <a:p>
            <a:r>
              <a:rPr lang="fr-FR" sz="2000">
                <a:latin typeface="Calibri" pitchFamily="34" charset="0"/>
              </a:rPr>
              <a:t>   </a:t>
            </a:r>
            <a:r>
              <a:rPr lang="fr-FR" sz="2000" i="1">
                <a:latin typeface="Calibri" pitchFamily="34" charset="0"/>
              </a:rPr>
              <a:t>(programme 2011).</a:t>
            </a:r>
            <a:r>
              <a:rPr lang="fr-FR" sz="2000">
                <a:latin typeface="Calibri" pitchFamily="34" charset="0"/>
              </a:rPr>
              <a:t> </a:t>
            </a:r>
          </a:p>
          <a:p>
            <a:pPr>
              <a:buFontTx/>
              <a:buChar char="•"/>
            </a:pPr>
            <a:r>
              <a:rPr lang="fr-FR" sz="2000">
                <a:latin typeface="Calibri" pitchFamily="34" charset="0"/>
              </a:rPr>
              <a:t> Analyse fine du fonctionnement de chaque système métropolitain et de leurs effets d’entraînement - «</a:t>
            </a:r>
            <a:r>
              <a:rPr lang="fr-FR" sz="2000" b="1">
                <a:latin typeface="Calibri" pitchFamily="34" charset="0"/>
              </a:rPr>
              <a:t>monographies stratégiques</a:t>
            </a:r>
            <a:r>
              <a:rPr lang="fr-FR" sz="2000">
                <a:latin typeface="Calibri" pitchFamily="34" charset="0"/>
              </a:rPr>
              <a:t>» </a:t>
            </a:r>
            <a:r>
              <a:rPr lang="fr-FR" sz="2000" i="1">
                <a:latin typeface="Calibri" pitchFamily="34" charset="0"/>
              </a:rPr>
              <a:t>(programme 2011)</a:t>
            </a:r>
            <a:endParaRPr lang="fr-FR" sz="2000">
              <a:latin typeface="Calibri" pitchFamily="34" charset="0"/>
            </a:endParaRPr>
          </a:p>
        </p:txBody>
      </p:sp>
      <p:pic>
        <p:nvPicPr>
          <p:cNvPr id="8196" name="Picture 2" descr="D:\Documents and Settings\fldh\Local Settings\Temporary Internet Files\Content.IE5\OPAJODQV\MCj04326740000[1].png"/>
          <p:cNvPicPr>
            <a:picLocks noChangeAspect="1" noChangeArrowheads="1"/>
          </p:cNvPicPr>
          <p:nvPr/>
        </p:nvPicPr>
        <p:blipFill>
          <a:blip r:embed="rId2"/>
          <a:srcRect/>
          <a:stretch>
            <a:fillRect/>
          </a:stretch>
        </p:blipFill>
        <p:spPr bwMode="auto">
          <a:xfrm>
            <a:off x="539750" y="2152650"/>
            <a:ext cx="360363" cy="339725"/>
          </a:xfrm>
          <a:prstGeom prst="rect">
            <a:avLst/>
          </a:prstGeom>
          <a:noFill/>
          <a:ln w="9525">
            <a:noFill/>
            <a:miter lim="800000"/>
            <a:headEnd/>
            <a:tailEnd/>
          </a:ln>
        </p:spPr>
      </p:pic>
      <p:sp>
        <p:nvSpPr>
          <p:cNvPr id="8197" name="Text Box 19"/>
          <p:cNvSpPr txBox="1">
            <a:spLocks noChangeArrowheads="1"/>
          </p:cNvSpPr>
          <p:nvPr/>
        </p:nvSpPr>
        <p:spPr bwMode="auto">
          <a:xfrm>
            <a:off x="684213" y="6027738"/>
            <a:ext cx="8459787" cy="641350"/>
          </a:xfrm>
          <a:prstGeom prst="rect">
            <a:avLst/>
          </a:prstGeom>
          <a:noFill/>
          <a:ln w="9525">
            <a:noFill/>
            <a:miter lim="800000"/>
            <a:headEnd/>
            <a:tailEnd/>
          </a:ln>
        </p:spPr>
        <p:txBody>
          <a:bodyPr>
            <a:spAutoFit/>
          </a:bodyPr>
          <a:lstStyle/>
          <a:p>
            <a:pPr>
              <a:spcBef>
                <a:spcPct val="50000"/>
              </a:spcBef>
            </a:pPr>
            <a:r>
              <a:rPr lang="fr-FR" b="1"/>
              <a:t>Élaboration de propositions de politique nationale et d’un plan d’actions  </a:t>
            </a:r>
            <a:r>
              <a:rPr lang="fr-FR" i="1"/>
              <a:t>(sous réserve</a:t>
            </a:r>
            <a:r>
              <a:rPr lang="fr-FR" b="1" i="1"/>
              <a:t> - </a:t>
            </a:r>
            <a:r>
              <a:rPr lang="fr-FR" i="1"/>
              <a:t>second semestre 2011) </a:t>
            </a:r>
          </a:p>
        </p:txBody>
      </p:sp>
      <p:pic>
        <p:nvPicPr>
          <p:cNvPr id="8198" name="Picture 2" descr="D:\Documents and Settings\fldh\Mes documents\Mes images\Bibliothèque multimédia Microsoft\j0433796.png"/>
          <p:cNvPicPr>
            <a:picLocks noChangeAspect="1" noChangeArrowheads="1"/>
          </p:cNvPicPr>
          <p:nvPr/>
        </p:nvPicPr>
        <p:blipFill>
          <a:blip r:embed="rId3"/>
          <a:srcRect/>
          <a:stretch>
            <a:fillRect/>
          </a:stretch>
        </p:blipFill>
        <p:spPr bwMode="auto">
          <a:xfrm>
            <a:off x="179388" y="1557338"/>
            <a:ext cx="466725" cy="430212"/>
          </a:xfrm>
          <a:prstGeom prst="rect">
            <a:avLst/>
          </a:prstGeom>
          <a:noFill/>
          <a:ln w="9525">
            <a:noFill/>
            <a:miter lim="800000"/>
            <a:headEnd/>
            <a:tailEnd/>
          </a:ln>
        </p:spPr>
      </p:pic>
      <p:pic>
        <p:nvPicPr>
          <p:cNvPr id="8199" name="Picture 2" descr="D:\Documents and Settings\fldh\Local Settings\Temporary Internet Files\Content.IE5\OPAJODQV\MCj04326740000[1].png"/>
          <p:cNvPicPr>
            <a:picLocks noChangeAspect="1" noChangeArrowheads="1"/>
          </p:cNvPicPr>
          <p:nvPr/>
        </p:nvPicPr>
        <p:blipFill>
          <a:blip r:embed="rId2"/>
          <a:srcRect/>
          <a:stretch>
            <a:fillRect/>
          </a:stretch>
        </p:blipFill>
        <p:spPr bwMode="auto">
          <a:xfrm>
            <a:off x="539750" y="2492375"/>
            <a:ext cx="360363" cy="339725"/>
          </a:xfrm>
          <a:prstGeom prst="rect">
            <a:avLst/>
          </a:prstGeom>
          <a:noFill/>
          <a:ln w="9525">
            <a:noFill/>
            <a:miter lim="800000"/>
            <a:headEnd/>
            <a:tailEnd/>
          </a:ln>
        </p:spPr>
      </p:pic>
      <p:pic>
        <p:nvPicPr>
          <p:cNvPr id="8200" name="Picture 2" descr="D:\Documents and Settings\fldh\Local Settings\Temporary Internet Files\Content.IE5\OPAJODQV\MCj04326740000[1].png"/>
          <p:cNvPicPr>
            <a:picLocks noChangeAspect="1" noChangeArrowheads="1"/>
          </p:cNvPicPr>
          <p:nvPr/>
        </p:nvPicPr>
        <p:blipFill>
          <a:blip r:embed="rId2"/>
          <a:srcRect/>
          <a:stretch>
            <a:fillRect/>
          </a:stretch>
        </p:blipFill>
        <p:spPr bwMode="auto">
          <a:xfrm>
            <a:off x="539750" y="3089275"/>
            <a:ext cx="360363" cy="339725"/>
          </a:xfrm>
          <a:prstGeom prst="rect">
            <a:avLst/>
          </a:prstGeom>
          <a:noFill/>
          <a:ln w="9525">
            <a:noFill/>
            <a:miter lim="800000"/>
            <a:headEnd/>
            <a:tailEnd/>
          </a:ln>
        </p:spPr>
      </p:pic>
      <p:pic>
        <p:nvPicPr>
          <p:cNvPr id="8201" name="Picture 2" descr="D:\Documents and Settings\fldh\Local Settings\Temporary Internet Files\Content.IE5\OPAJODQV\MCj04326740000[1].png"/>
          <p:cNvPicPr>
            <a:picLocks noChangeAspect="1" noChangeArrowheads="1"/>
          </p:cNvPicPr>
          <p:nvPr/>
        </p:nvPicPr>
        <p:blipFill>
          <a:blip r:embed="rId2"/>
          <a:srcRect/>
          <a:stretch>
            <a:fillRect/>
          </a:stretch>
        </p:blipFill>
        <p:spPr bwMode="auto">
          <a:xfrm>
            <a:off x="539750" y="3716338"/>
            <a:ext cx="360363" cy="339725"/>
          </a:xfrm>
          <a:prstGeom prst="rect">
            <a:avLst/>
          </a:prstGeom>
          <a:noFill/>
          <a:ln w="9525">
            <a:noFill/>
            <a:miter lim="800000"/>
            <a:headEnd/>
            <a:tailEnd/>
          </a:ln>
        </p:spPr>
      </p:pic>
      <p:pic>
        <p:nvPicPr>
          <p:cNvPr id="8202" name="Picture 2" descr="D:\Documents and Settings\fldh\Local Settings\Temporary Internet Files\Content.IE5\OPAJODQV\MCj04326740000[1].png"/>
          <p:cNvPicPr>
            <a:picLocks noChangeAspect="1" noChangeArrowheads="1"/>
          </p:cNvPicPr>
          <p:nvPr/>
        </p:nvPicPr>
        <p:blipFill>
          <a:blip r:embed="rId2"/>
          <a:srcRect/>
          <a:stretch>
            <a:fillRect/>
          </a:stretch>
        </p:blipFill>
        <p:spPr bwMode="auto">
          <a:xfrm>
            <a:off x="539750" y="4292600"/>
            <a:ext cx="360363" cy="339725"/>
          </a:xfrm>
          <a:prstGeom prst="rect">
            <a:avLst/>
          </a:prstGeom>
          <a:noFill/>
          <a:ln w="9525">
            <a:noFill/>
            <a:miter lim="800000"/>
            <a:headEnd/>
            <a:tailEnd/>
          </a:ln>
        </p:spPr>
      </p:pic>
      <p:pic>
        <p:nvPicPr>
          <p:cNvPr id="8203" name="Picture 2" descr="D:\Documents and Settings\fldh\Mes documents\Mes images\Bibliothèque multimédia Microsoft\j0433796.png"/>
          <p:cNvPicPr>
            <a:picLocks noChangeAspect="1" noChangeArrowheads="1"/>
          </p:cNvPicPr>
          <p:nvPr/>
        </p:nvPicPr>
        <p:blipFill>
          <a:blip r:embed="rId3"/>
          <a:srcRect/>
          <a:stretch>
            <a:fillRect/>
          </a:stretch>
        </p:blipFill>
        <p:spPr bwMode="auto">
          <a:xfrm>
            <a:off x="179388" y="6167438"/>
            <a:ext cx="466725" cy="430212"/>
          </a:xfrm>
          <a:prstGeom prst="rect">
            <a:avLst/>
          </a:prstGeom>
          <a:noFill/>
          <a:ln w="9525">
            <a:noFill/>
            <a:miter lim="800000"/>
            <a:headEnd/>
            <a:tailEnd/>
          </a:ln>
        </p:spPr>
      </p:pic>
      <p:pic>
        <p:nvPicPr>
          <p:cNvPr id="8204" name="Picture 2" descr="D:\Documents and Settings\fldh\Local Settings\Temporary Internet Files\Content.IE5\OPAJODQV\MCj04326740000[1].png"/>
          <p:cNvPicPr>
            <a:picLocks noChangeAspect="1" noChangeArrowheads="1"/>
          </p:cNvPicPr>
          <p:nvPr/>
        </p:nvPicPr>
        <p:blipFill>
          <a:blip r:embed="rId2"/>
          <a:srcRect/>
          <a:stretch>
            <a:fillRect/>
          </a:stretch>
        </p:blipFill>
        <p:spPr bwMode="auto">
          <a:xfrm>
            <a:off x="539750" y="5229225"/>
            <a:ext cx="360363" cy="33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117600" y="260350"/>
            <a:ext cx="7847013" cy="1160463"/>
          </a:xfrm>
          <a:prstGeom prst="rect">
            <a:avLst/>
          </a:prstGeom>
          <a:noFill/>
          <a:ln w="9525">
            <a:noFill/>
            <a:miter lim="800000"/>
            <a:headEnd/>
            <a:tailEnd/>
          </a:ln>
          <a:effectLst/>
        </p:spPr>
        <p:txBody>
          <a:bodyPr>
            <a:spAutoFit/>
          </a:bodyPr>
          <a:lstStyle/>
          <a:p>
            <a:pPr algn="r">
              <a:spcBef>
                <a:spcPct val="50000"/>
              </a:spcBef>
              <a:defRPr/>
            </a:pPr>
            <a:r>
              <a:rPr lang="fr-FR" sz="2800" i="1">
                <a:solidFill>
                  <a:schemeClr val="accent2"/>
                </a:solidFill>
                <a:effectLst>
                  <a:outerShdw blurRad="38100" dist="38100" dir="2700000" algn="tl">
                    <a:srgbClr val="C0C0C0"/>
                  </a:outerShdw>
                </a:effectLst>
                <a:latin typeface="Calibri" pitchFamily="34" charset="0"/>
              </a:rPr>
              <a:t>3- Un contexte mondial, </a:t>
            </a:r>
          </a:p>
          <a:p>
            <a:pPr algn="r">
              <a:spcBef>
                <a:spcPct val="50000"/>
              </a:spcBef>
              <a:defRPr/>
            </a:pPr>
            <a:r>
              <a:rPr lang="fr-FR" sz="2800" i="1">
                <a:solidFill>
                  <a:schemeClr val="accent2"/>
                </a:solidFill>
                <a:effectLst>
                  <a:outerShdw blurRad="38100" dist="38100" dir="2700000" algn="tl">
                    <a:srgbClr val="C0C0C0"/>
                  </a:outerShdw>
                </a:effectLst>
                <a:latin typeface="Calibri" pitchFamily="34" charset="0"/>
              </a:rPr>
              <a:t>européen et national en plein évolution</a:t>
            </a:r>
          </a:p>
        </p:txBody>
      </p:sp>
      <p:sp>
        <p:nvSpPr>
          <p:cNvPr id="9219" name="Text Box 5"/>
          <p:cNvSpPr txBox="1">
            <a:spLocks noChangeArrowheads="1"/>
          </p:cNvSpPr>
          <p:nvPr/>
        </p:nvSpPr>
        <p:spPr bwMode="auto">
          <a:xfrm>
            <a:off x="611188" y="1633538"/>
            <a:ext cx="5976937" cy="396875"/>
          </a:xfrm>
          <a:prstGeom prst="rect">
            <a:avLst/>
          </a:prstGeom>
          <a:noFill/>
          <a:ln w="9525">
            <a:noFill/>
            <a:miter lim="800000"/>
            <a:headEnd/>
            <a:tailEnd/>
          </a:ln>
        </p:spPr>
        <p:txBody>
          <a:bodyPr>
            <a:spAutoFit/>
          </a:bodyPr>
          <a:lstStyle/>
          <a:p>
            <a:pPr>
              <a:spcBef>
                <a:spcPct val="50000"/>
              </a:spcBef>
            </a:pPr>
            <a:r>
              <a:rPr lang="fr-FR" sz="2000" b="1"/>
              <a:t>Contexte mondial</a:t>
            </a:r>
          </a:p>
        </p:txBody>
      </p:sp>
      <p:sp>
        <p:nvSpPr>
          <p:cNvPr id="9220" name="Text Box 8"/>
          <p:cNvSpPr txBox="1">
            <a:spLocks noChangeArrowheads="1"/>
          </p:cNvSpPr>
          <p:nvPr/>
        </p:nvSpPr>
        <p:spPr bwMode="auto">
          <a:xfrm>
            <a:off x="684213" y="2060575"/>
            <a:ext cx="8243887" cy="1920875"/>
          </a:xfrm>
          <a:prstGeom prst="rect">
            <a:avLst/>
          </a:prstGeom>
          <a:noFill/>
          <a:ln w="9525">
            <a:noFill/>
            <a:miter lim="800000"/>
            <a:headEnd/>
            <a:tailEnd/>
          </a:ln>
        </p:spPr>
        <p:txBody>
          <a:bodyPr>
            <a:spAutoFit/>
          </a:bodyPr>
          <a:lstStyle/>
          <a:p>
            <a:pPr>
              <a:buFontTx/>
              <a:buChar char="•"/>
            </a:pPr>
            <a:r>
              <a:rPr lang="fr-FR" sz="2000">
                <a:latin typeface="Calibri" pitchFamily="34" charset="0"/>
              </a:rPr>
              <a:t> 50% de la population mondiale vivent dans les villes </a:t>
            </a:r>
          </a:p>
          <a:p>
            <a:pPr>
              <a:buFontTx/>
              <a:buChar char="•"/>
            </a:pPr>
            <a:r>
              <a:rPr lang="fr-FR" sz="2000">
                <a:latin typeface="Calibri" pitchFamily="34" charset="0"/>
              </a:rPr>
              <a:t> L’urbain est un vecteur de la mondialisation et les villes, appréciées à </a:t>
            </a:r>
          </a:p>
          <a:p>
            <a:r>
              <a:rPr lang="fr-FR" sz="2000">
                <a:latin typeface="Calibri" pitchFamily="34" charset="0"/>
              </a:rPr>
              <a:t>   différentes échelles, sont des points de connexion dont l’impact :</a:t>
            </a:r>
          </a:p>
          <a:p>
            <a:r>
              <a:rPr lang="fr-FR" sz="2000">
                <a:latin typeface="Calibri" pitchFamily="34" charset="0"/>
              </a:rPr>
              <a:t>- appelle une nouvelle façon de voir le fonctionnement des territoires, notamment au travers des flux; </a:t>
            </a:r>
          </a:p>
          <a:p>
            <a:r>
              <a:rPr lang="fr-FR" sz="2000">
                <a:latin typeface="Calibri" pitchFamily="34" charset="0"/>
              </a:rPr>
              <a:t>- l’arrêt de l’opposition caricaturale entre l’urbain et le rural</a:t>
            </a:r>
          </a:p>
        </p:txBody>
      </p:sp>
      <p:sp>
        <p:nvSpPr>
          <p:cNvPr id="9221" name="Text Box 9"/>
          <p:cNvSpPr txBox="1">
            <a:spLocks noChangeArrowheads="1"/>
          </p:cNvSpPr>
          <p:nvPr/>
        </p:nvSpPr>
        <p:spPr bwMode="auto">
          <a:xfrm>
            <a:off x="684213" y="4221163"/>
            <a:ext cx="8243887" cy="1920875"/>
          </a:xfrm>
          <a:prstGeom prst="rect">
            <a:avLst/>
          </a:prstGeom>
          <a:noFill/>
          <a:ln w="9525">
            <a:noFill/>
            <a:miter lim="800000"/>
            <a:headEnd/>
            <a:tailEnd/>
          </a:ln>
        </p:spPr>
        <p:txBody>
          <a:bodyPr>
            <a:spAutoFit/>
          </a:bodyPr>
          <a:lstStyle/>
          <a:p>
            <a:r>
              <a:rPr lang="fr-FR" sz="2000" b="1">
                <a:latin typeface="Calibri" pitchFamily="34" charset="0"/>
              </a:rPr>
              <a:t>Des controverses :</a:t>
            </a:r>
          </a:p>
          <a:p>
            <a:pPr>
              <a:buFontTx/>
              <a:buChar char="•"/>
            </a:pPr>
            <a:r>
              <a:rPr lang="fr-FR" sz="2000">
                <a:latin typeface="Calibri" pitchFamily="34" charset="0"/>
              </a:rPr>
              <a:t> Récent re-positionnement de la banque mondiale</a:t>
            </a:r>
          </a:p>
          <a:p>
            <a:pPr>
              <a:buFontTx/>
              <a:buChar char="•"/>
            </a:pPr>
            <a:r>
              <a:rPr lang="fr-FR" sz="2000">
                <a:latin typeface="Calibri" pitchFamily="34" charset="0"/>
              </a:rPr>
              <a:t> Les travaux de l’OCDE sur l’urbain et la métropolisation</a:t>
            </a:r>
          </a:p>
          <a:p>
            <a:pPr>
              <a:buFontTx/>
              <a:buChar char="•"/>
            </a:pPr>
            <a:r>
              <a:rPr lang="fr-FR" sz="2000">
                <a:latin typeface="Calibri" pitchFamily="34" charset="0"/>
              </a:rPr>
              <a:t>Les démarches des réseaux de grandes villes mondiales </a:t>
            </a:r>
          </a:p>
          <a:p>
            <a:pPr>
              <a:buFontTx/>
              <a:buChar char="•"/>
            </a:pPr>
            <a:r>
              <a:rPr lang="fr-FR" sz="2000">
                <a:latin typeface="Calibri" pitchFamily="34" charset="0"/>
              </a:rPr>
              <a:t> Le « benchmark » DATAR sur les politiques d’aménagement du territoire</a:t>
            </a:r>
          </a:p>
          <a:p>
            <a:pPr>
              <a:buFontTx/>
              <a:buChar char="•"/>
            </a:pPr>
            <a:r>
              <a:rPr lang="fr-FR" sz="2000">
                <a:latin typeface="Calibri" pitchFamily="34" charset="0"/>
              </a:rPr>
              <a:t>…</a:t>
            </a:r>
          </a:p>
        </p:txBody>
      </p:sp>
      <p:pic>
        <p:nvPicPr>
          <p:cNvPr id="9222" name="Picture 2" descr="D:\Documents and Settings\fldh\Local Settings\Temporary Internet Files\Content.IE5\OPAJODQV\MCj04326740000[1].png"/>
          <p:cNvPicPr>
            <a:picLocks noChangeAspect="1" noChangeArrowheads="1"/>
          </p:cNvPicPr>
          <p:nvPr/>
        </p:nvPicPr>
        <p:blipFill>
          <a:blip r:embed="rId2"/>
          <a:srcRect/>
          <a:stretch>
            <a:fillRect/>
          </a:stretch>
        </p:blipFill>
        <p:spPr bwMode="auto">
          <a:xfrm>
            <a:off x="106363" y="4149725"/>
            <a:ext cx="504825" cy="476250"/>
          </a:xfrm>
          <a:prstGeom prst="rect">
            <a:avLst/>
          </a:prstGeom>
          <a:noFill/>
          <a:ln w="9525">
            <a:noFill/>
            <a:miter lim="800000"/>
            <a:headEnd/>
            <a:tailEnd/>
          </a:ln>
        </p:spPr>
      </p:pic>
      <p:grpSp>
        <p:nvGrpSpPr>
          <p:cNvPr id="9223" name="Group 11"/>
          <p:cNvGrpSpPr>
            <a:grpSpLocks/>
          </p:cNvGrpSpPr>
          <p:nvPr/>
        </p:nvGrpSpPr>
        <p:grpSpPr bwMode="auto">
          <a:xfrm>
            <a:off x="179388" y="188913"/>
            <a:ext cx="1728787" cy="1079500"/>
            <a:chOff x="295" y="255"/>
            <a:chExt cx="4808" cy="3447"/>
          </a:xfrm>
        </p:grpSpPr>
        <p:pic>
          <p:nvPicPr>
            <p:cNvPr id="9225" name="Picture 12" descr="croquis_synthese"/>
            <p:cNvPicPr>
              <a:picLocks noChangeAspect="1" noChangeArrowheads="1"/>
            </p:cNvPicPr>
            <p:nvPr/>
          </p:nvPicPr>
          <p:blipFill>
            <a:blip r:embed="rId3">
              <a:clrChange>
                <a:clrFrom>
                  <a:srgbClr val="FAFCFB"/>
                </a:clrFrom>
                <a:clrTo>
                  <a:srgbClr val="FAFCFB">
                    <a:alpha val="0"/>
                  </a:srgbClr>
                </a:clrTo>
              </a:clrChange>
            </a:blip>
            <a:srcRect t="20360" r="72792"/>
            <a:stretch>
              <a:fillRect/>
            </a:stretch>
          </p:blipFill>
          <p:spPr bwMode="auto">
            <a:xfrm>
              <a:off x="1111" y="1208"/>
              <a:ext cx="3992" cy="2494"/>
            </a:xfrm>
            <a:prstGeom prst="rect">
              <a:avLst/>
            </a:prstGeom>
            <a:noFill/>
            <a:ln w="9525">
              <a:noFill/>
              <a:miter lim="800000"/>
              <a:headEnd/>
              <a:tailEnd/>
            </a:ln>
          </p:spPr>
        </p:pic>
        <p:pic>
          <p:nvPicPr>
            <p:cNvPr id="9226" name="Picture 13"/>
            <p:cNvPicPr>
              <a:picLocks noChangeAspect="1" noChangeArrowheads="1"/>
            </p:cNvPicPr>
            <p:nvPr/>
          </p:nvPicPr>
          <p:blipFill>
            <a:blip r:embed="rId4">
              <a:clrChange>
                <a:clrFrom>
                  <a:srgbClr val="000000"/>
                </a:clrFrom>
                <a:clrTo>
                  <a:srgbClr val="000000">
                    <a:alpha val="0"/>
                  </a:srgbClr>
                </a:clrTo>
              </a:clrChange>
            </a:blip>
            <a:srcRect b="4962"/>
            <a:stretch>
              <a:fillRect/>
            </a:stretch>
          </p:blipFill>
          <p:spPr bwMode="auto">
            <a:xfrm>
              <a:off x="295" y="255"/>
              <a:ext cx="2721" cy="1829"/>
            </a:xfrm>
            <a:prstGeom prst="rect">
              <a:avLst/>
            </a:prstGeom>
            <a:noFill/>
            <a:ln w="9525">
              <a:noFill/>
              <a:miter lim="800000"/>
              <a:headEnd/>
              <a:tailEnd/>
            </a:ln>
          </p:spPr>
        </p:pic>
      </p:grpSp>
      <p:pic>
        <p:nvPicPr>
          <p:cNvPr id="9224" name="Picture 2" descr="D:\Documents and Settings\fldh\Mes documents\Mes images\Bibliothèque multimédia Microsoft\j0433796.png"/>
          <p:cNvPicPr>
            <a:picLocks noChangeAspect="1" noChangeArrowheads="1"/>
          </p:cNvPicPr>
          <p:nvPr/>
        </p:nvPicPr>
        <p:blipFill>
          <a:blip r:embed="rId5"/>
          <a:srcRect/>
          <a:stretch>
            <a:fillRect/>
          </a:stretch>
        </p:blipFill>
        <p:spPr bwMode="auto">
          <a:xfrm>
            <a:off x="144463" y="1628775"/>
            <a:ext cx="466725" cy="430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11188" y="990600"/>
            <a:ext cx="2592387" cy="1143000"/>
          </a:xfrm>
        </p:spPr>
        <p:txBody>
          <a:bodyPr/>
          <a:lstStyle/>
          <a:p>
            <a:pPr eaLnBrk="1" hangingPunct="1"/>
            <a:r>
              <a:rPr lang="fr-FR" sz="2400" b="1" smtClean="0">
                <a:solidFill>
                  <a:schemeClr val="accent2"/>
                </a:solidFill>
                <a:latin typeface="Calibri" pitchFamily="34" charset="0"/>
              </a:rPr>
              <a:t>La « métropole »</a:t>
            </a:r>
          </a:p>
        </p:txBody>
      </p:sp>
      <p:sp>
        <p:nvSpPr>
          <p:cNvPr id="10243" name="Rectangle 3"/>
          <p:cNvSpPr>
            <a:spLocks noGrp="1" noChangeArrowheads="1"/>
          </p:cNvSpPr>
          <p:nvPr>
            <p:ph type="body" idx="1"/>
          </p:nvPr>
        </p:nvSpPr>
        <p:spPr>
          <a:xfrm>
            <a:off x="457200" y="1919288"/>
            <a:ext cx="8229600" cy="4822825"/>
          </a:xfrm>
        </p:spPr>
        <p:txBody>
          <a:bodyPr/>
          <a:lstStyle/>
          <a:p>
            <a:pPr eaLnBrk="1" hangingPunct="1">
              <a:lnSpc>
                <a:spcPct val="80000"/>
              </a:lnSpc>
            </a:pPr>
            <a:r>
              <a:rPr lang="fr-FR" sz="2000" smtClean="0">
                <a:latin typeface="Calibri" pitchFamily="34" charset="0"/>
              </a:rPr>
              <a:t> EPCI à fiscalité propre, </a:t>
            </a:r>
            <a:r>
              <a:rPr lang="fr-FR" sz="2000" u="sng" smtClean="0">
                <a:latin typeface="Calibri" pitchFamily="34" charset="0"/>
              </a:rPr>
              <a:t>créé à l’initiative des communes</a:t>
            </a:r>
          </a:p>
          <a:p>
            <a:pPr eaLnBrk="1" hangingPunct="1">
              <a:lnSpc>
                <a:spcPct val="80000"/>
              </a:lnSpc>
            </a:pPr>
            <a:r>
              <a:rPr lang="fr-FR" sz="2000" smtClean="0">
                <a:latin typeface="Calibri" pitchFamily="34" charset="0"/>
              </a:rPr>
              <a:t> ensemble de communes d’au moins </a:t>
            </a:r>
            <a:r>
              <a:rPr lang="fr-FR" sz="2000" b="1" u="sng" smtClean="0">
                <a:latin typeface="Calibri" pitchFamily="34" charset="0"/>
              </a:rPr>
              <a:t>500 000 habitants</a:t>
            </a:r>
            <a:r>
              <a:rPr lang="fr-FR" sz="2000" smtClean="0">
                <a:latin typeface="Calibri" pitchFamily="34" charset="0"/>
              </a:rPr>
              <a:t> (avec une dérogation pour les CU créées par la loi de 1966)</a:t>
            </a:r>
          </a:p>
          <a:p>
            <a:pPr eaLnBrk="1" hangingPunct="1">
              <a:lnSpc>
                <a:spcPct val="80000"/>
              </a:lnSpc>
            </a:pPr>
            <a:r>
              <a:rPr lang="fr-FR" sz="2000" smtClean="0">
                <a:latin typeface="Calibri" pitchFamily="34" charset="0"/>
              </a:rPr>
              <a:t> qui veulent « </a:t>
            </a:r>
            <a:r>
              <a:rPr lang="fr-FR" sz="2000" i="1" smtClean="0">
                <a:latin typeface="Calibri" pitchFamily="34" charset="0"/>
              </a:rPr>
              <a:t>élaborer et conduire ensemble un projet d’aménagement et de développement économique, écologique, éducatif, culturel et social de leur territoire afin d’en améliorer la compétitivité et la cohésion</a:t>
            </a:r>
            <a:r>
              <a:rPr lang="fr-FR" sz="2000" smtClean="0">
                <a:latin typeface="Calibri" pitchFamily="34" charset="0"/>
              </a:rPr>
              <a:t> »</a:t>
            </a:r>
          </a:p>
          <a:p>
            <a:pPr eaLnBrk="1" hangingPunct="1">
              <a:lnSpc>
                <a:spcPct val="80000"/>
              </a:lnSpc>
            </a:pPr>
            <a:endParaRPr lang="fr-FR" sz="2000" b="1" smtClean="0">
              <a:latin typeface="Calibri" pitchFamily="34" charset="0"/>
            </a:endParaRPr>
          </a:p>
          <a:p>
            <a:pPr eaLnBrk="1" hangingPunct="1">
              <a:lnSpc>
                <a:spcPct val="80000"/>
              </a:lnSpc>
              <a:buFontTx/>
              <a:buNone/>
            </a:pPr>
            <a:r>
              <a:rPr lang="fr-FR" sz="1800" b="1" smtClean="0">
                <a:solidFill>
                  <a:schemeClr val="accent2"/>
                </a:solidFill>
                <a:latin typeface="Calibri" pitchFamily="34" charset="0"/>
              </a:rPr>
              <a:t>	</a:t>
            </a:r>
            <a:r>
              <a:rPr lang="fr-FR" sz="2000" b="1" smtClean="0">
                <a:solidFill>
                  <a:schemeClr val="accent2"/>
                </a:solidFill>
                <a:latin typeface="Calibri" pitchFamily="34" charset="0"/>
              </a:rPr>
              <a:t>8 métropoles potentielles : Lyon, Marseille, Nice, Toulouse, Lille, Bordeaux, Nantes, Strasbourg</a:t>
            </a:r>
          </a:p>
          <a:p>
            <a:pPr eaLnBrk="1" hangingPunct="1">
              <a:lnSpc>
                <a:spcPct val="80000"/>
              </a:lnSpc>
            </a:pPr>
            <a:endParaRPr lang="fr-FR" sz="2000" b="1" smtClean="0">
              <a:latin typeface="Calibri" pitchFamily="34" charset="0"/>
            </a:endParaRPr>
          </a:p>
          <a:p>
            <a:pPr eaLnBrk="1" hangingPunct="1">
              <a:lnSpc>
                <a:spcPct val="80000"/>
              </a:lnSpc>
            </a:pPr>
            <a:r>
              <a:rPr lang="fr-FR" sz="1800" smtClean="0">
                <a:latin typeface="Calibri" pitchFamily="34" charset="0"/>
              </a:rPr>
              <a:t> </a:t>
            </a:r>
            <a:r>
              <a:rPr lang="fr-FR" sz="1800" b="1" smtClean="0">
                <a:latin typeface="Calibri" pitchFamily="34" charset="0"/>
              </a:rPr>
              <a:t>compétences obligatoires équivalentes à celles d’une CU</a:t>
            </a:r>
            <a:r>
              <a:rPr lang="fr-FR" sz="1800" smtClean="0">
                <a:latin typeface="Calibri" pitchFamily="34" charset="0"/>
              </a:rPr>
              <a:t> + compétences obligatoires exercées à la place du département (transports scolaires, routes départementales, ZA et promotion) et de la région (promotion à l’étranger du territoire et de ses activités économiques) + compétences exercées à la place du département et de la région dans le cadre d’une convention </a:t>
            </a:r>
          </a:p>
          <a:p>
            <a:pPr eaLnBrk="1" hangingPunct="1">
              <a:lnSpc>
                <a:spcPct val="80000"/>
              </a:lnSpc>
            </a:pPr>
            <a:r>
              <a:rPr lang="fr-FR" sz="1800" smtClean="0">
                <a:latin typeface="Calibri" pitchFamily="34" charset="0"/>
              </a:rPr>
              <a:t> possibilité de demander à l’Etat le transfert de grands équipements ou infrastructures</a:t>
            </a:r>
          </a:p>
          <a:p>
            <a:pPr eaLnBrk="1" hangingPunct="1">
              <a:lnSpc>
                <a:spcPct val="80000"/>
              </a:lnSpc>
            </a:pPr>
            <a:r>
              <a:rPr lang="fr-FR" sz="1800" smtClean="0">
                <a:latin typeface="Calibri" pitchFamily="34" charset="0"/>
              </a:rPr>
              <a:t> régime juridique et financier aligné sur celui des CU (pas de DGF métropolitaine)</a:t>
            </a:r>
          </a:p>
        </p:txBody>
      </p:sp>
      <p:pic>
        <p:nvPicPr>
          <p:cNvPr id="10244" name="Picture 2" descr="D:\Documents and Settings\fldh\Local Settings\Temporary Internet Files\Content.IE5\OPAJODQV\MCj04326740000[1].png"/>
          <p:cNvPicPr>
            <a:picLocks noChangeAspect="1" noChangeArrowheads="1"/>
          </p:cNvPicPr>
          <p:nvPr/>
        </p:nvPicPr>
        <p:blipFill>
          <a:blip r:embed="rId2"/>
          <a:srcRect/>
          <a:stretch>
            <a:fillRect/>
          </a:stretch>
        </p:blipFill>
        <p:spPr bwMode="auto">
          <a:xfrm>
            <a:off x="179388" y="1368425"/>
            <a:ext cx="504825" cy="476250"/>
          </a:xfrm>
          <a:prstGeom prst="rect">
            <a:avLst/>
          </a:prstGeom>
          <a:noFill/>
          <a:ln w="9525">
            <a:noFill/>
            <a:miter lim="800000"/>
            <a:headEnd/>
            <a:tailEnd/>
          </a:ln>
        </p:spPr>
      </p:pic>
      <p:sp>
        <p:nvSpPr>
          <p:cNvPr id="10245" name="Text Box 8"/>
          <p:cNvSpPr txBox="1">
            <a:spLocks noChangeArrowheads="1"/>
          </p:cNvSpPr>
          <p:nvPr/>
        </p:nvSpPr>
        <p:spPr bwMode="auto">
          <a:xfrm>
            <a:off x="792163" y="198438"/>
            <a:ext cx="8316912" cy="854075"/>
          </a:xfrm>
          <a:prstGeom prst="rect">
            <a:avLst/>
          </a:prstGeom>
          <a:noFill/>
          <a:ln w="9525">
            <a:noFill/>
            <a:miter lim="800000"/>
            <a:headEnd/>
            <a:tailEnd/>
          </a:ln>
        </p:spPr>
        <p:txBody>
          <a:bodyPr>
            <a:spAutoFit/>
          </a:bodyPr>
          <a:lstStyle/>
          <a:p>
            <a:pPr>
              <a:spcBef>
                <a:spcPct val="50000"/>
              </a:spcBef>
            </a:pPr>
            <a:r>
              <a:rPr lang="fr-FR" sz="2000" b="1">
                <a:latin typeface="Calibri" pitchFamily="34" charset="0"/>
              </a:rPr>
              <a:t>La réforme des collectivités territoriales (RCT) en France : </a:t>
            </a:r>
          </a:p>
          <a:p>
            <a:pPr>
              <a:spcBef>
                <a:spcPct val="50000"/>
              </a:spcBef>
            </a:pPr>
            <a:r>
              <a:rPr lang="fr-FR" sz="2000" b="1">
                <a:latin typeface="Calibri" pitchFamily="34" charset="0"/>
              </a:rPr>
              <a:t>2 nouveaux objets institutionnels créés par la loi, </a:t>
            </a:r>
            <a:r>
              <a:rPr lang="fr-FR" sz="2000" i="1">
                <a:latin typeface="Calibri" pitchFamily="34" charset="0"/>
              </a:rPr>
              <a:t>hors Ile de France</a:t>
            </a:r>
            <a:endParaRPr lang="fr-FR" sz="2000" i="1">
              <a:solidFill>
                <a:schemeClr val="accent2"/>
              </a:solidFill>
              <a:latin typeface="Calibri" pitchFamily="34" charset="0"/>
            </a:endParaRPr>
          </a:p>
        </p:txBody>
      </p:sp>
      <p:pic>
        <p:nvPicPr>
          <p:cNvPr id="10246" name="Picture 2" descr="D:\Documents and Settings\fldh\Mes documents\Mes images\Bibliothèque multimédia Microsoft\j0433796.png"/>
          <p:cNvPicPr>
            <a:picLocks noChangeAspect="1" noChangeArrowheads="1"/>
          </p:cNvPicPr>
          <p:nvPr/>
        </p:nvPicPr>
        <p:blipFill>
          <a:blip r:embed="rId3"/>
          <a:srcRect/>
          <a:stretch>
            <a:fillRect/>
          </a:stretch>
        </p:blipFill>
        <p:spPr bwMode="auto">
          <a:xfrm>
            <a:off x="179388" y="188913"/>
            <a:ext cx="611187" cy="563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4093</TotalTime>
  <Words>950</Words>
  <Application>Microsoft Office PowerPoint</Application>
  <PresentationFormat>Affichage à l'écran (4:3)</PresentationFormat>
  <Paragraphs>167</Paragraphs>
  <Slides>17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Calibri</vt:lpstr>
      <vt:lpstr>Wingdings</vt:lpstr>
      <vt:lpstr>Modèle par défaut</vt:lpstr>
      <vt:lpstr>Diapositive 1</vt:lpstr>
      <vt:lpstr>Diapositive 2</vt:lpstr>
      <vt:lpstr>1 - Les « métropoles », un sujet complexe au cœur des réflexions  de la DATAR</vt:lpstr>
      <vt:lpstr>Diapositive 4</vt:lpstr>
      <vt:lpstr>Diapositive 5</vt:lpstr>
      <vt:lpstr>Diapositive 6</vt:lpstr>
      <vt:lpstr>Diapositive 7</vt:lpstr>
      <vt:lpstr>Diapositive 8</vt:lpstr>
      <vt:lpstr>La « métropole »</vt:lpstr>
      <vt:lpstr>Diapositive 10</vt:lpstr>
      <vt:lpstr>Diapositive 11</vt:lpstr>
      <vt:lpstr>4 - Une « mission métropoles »  pour quoi faire ? </vt:lpstr>
      <vt:lpstr>Une « mission métropoles » comment faire ?   </vt:lpstr>
      <vt:lpstr>Diapositive 14</vt:lpstr>
      <vt:lpstr>Diapositive 15</vt:lpstr>
      <vt:lpstr>Diapositive 16</vt:lpstr>
      <vt:lpstr>Diapositive 17</vt:lpstr>
    </vt:vector>
  </TitlesOfParts>
  <Company>Datar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fferrazza</dc:creator>
  <cp:lastModifiedBy>Thérèse</cp:lastModifiedBy>
  <cp:revision>60</cp:revision>
  <dcterms:created xsi:type="dcterms:W3CDTF">2010-12-04T10:56:29Z</dcterms:created>
  <dcterms:modified xsi:type="dcterms:W3CDTF">2011-02-23T09:57:58Z</dcterms:modified>
</cp:coreProperties>
</file>