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Masters/slideMaster19.xml" ContentType="application/vnd.openxmlformats-officedocument.presentationml.slideMaster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Masters/slideMaster26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8.xml" ContentType="application/vnd.openxmlformats-officedocument.theme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6.xml" ContentType="application/vnd.openxmlformats-officedocument.them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theme/theme21.xml" ContentType="application/vnd.openxmlformats-officedocument.theme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9.xml" ContentType="application/vnd.openxmlformats-officedocument.theme+xml"/>
  <Override PartName="/ppt/theme/theme37.xml" ContentType="application/vnd.openxmlformats-officedocument.theme+xml"/>
  <Override PartName="/docProps/app.xml" ContentType="application/vnd.openxmlformats-officedocument.extended-properties+xml"/>
  <Override PartName="/ppt/slideMasters/slideMaster23.xml" ContentType="application/vnd.openxmlformats-officedocument.presentationml.slideMaster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33.xml" ContentType="application/vnd.openxmlformats-officedocument.theme+xml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22.xml" ContentType="application/vnd.openxmlformats-officedocument.theme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Masters/slideMaster31.xml" ContentType="application/vnd.openxmlformats-officedocument.presentationml.slideMaster+xml"/>
  <Override PartName="/ppt/theme/theme23.xml" ContentType="application/vnd.openxmlformats-officedocument.theme+xml"/>
  <Override PartName="/ppt/theme/theme34.xml" ContentType="application/vnd.openxmlformats-officedocument.them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Override PartName="/ppt/theme/theme35.xml" ContentType="application/vnd.openxmlformats-officedocument.theme+xml"/>
  <Override PartName="/ppt/slideMasters/slideMaster21.xml" ContentType="application/vnd.openxmlformats-officedocument.presentationml.slideMaster+xml"/>
  <Override PartName="/ppt/theme/theme24.xml" ContentType="application/vnd.openxmlformats-officedocument.them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1" r:id="rId3"/>
    <p:sldMasterId id="2147483683" r:id="rId4"/>
    <p:sldMasterId id="2147483686" r:id="rId5"/>
    <p:sldMasterId id="2147483766" r:id="rId6"/>
    <p:sldMasterId id="2147483767" r:id="rId7"/>
    <p:sldMasterId id="2147483804" r:id="rId8"/>
    <p:sldMasterId id="2147483806" r:id="rId9"/>
    <p:sldMasterId id="2147483808" r:id="rId10"/>
    <p:sldMasterId id="2147483810" r:id="rId11"/>
    <p:sldMasterId id="2147483812" r:id="rId12"/>
    <p:sldMasterId id="2147483814" r:id="rId13"/>
    <p:sldMasterId id="2147483816" r:id="rId14"/>
    <p:sldMasterId id="2147483818" r:id="rId15"/>
    <p:sldMasterId id="2147483820" r:id="rId16"/>
    <p:sldMasterId id="2147483871" r:id="rId17"/>
    <p:sldMasterId id="2147483872" r:id="rId18"/>
    <p:sldMasterId id="2147483940" r:id="rId19"/>
    <p:sldMasterId id="2147483942" r:id="rId20"/>
    <p:sldMasterId id="2147483944" r:id="rId21"/>
    <p:sldMasterId id="2147483946" r:id="rId22"/>
    <p:sldMasterId id="2147483948" r:id="rId23"/>
    <p:sldMasterId id="2147483950" r:id="rId24"/>
    <p:sldMasterId id="2147483952" r:id="rId25"/>
    <p:sldMasterId id="2147483954" r:id="rId26"/>
    <p:sldMasterId id="2147483956" r:id="rId27"/>
    <p:sldMasterId id="2147483958" r:id="rId28"/>
    <p:sldMasterId id="2147483960" r:id="rId29"/>
    <p:sldMasterId id="2147483962" r:id="rId30"/>
    <p:sldMasterId id="2147483964" r:id="rId31"/>
    <p:sldMasterId id="2147483966" r:id="rId32"/>
    <p:sldMasterId id="2147483968" r:id="rId33"/>
    <p:sldMasterId id="2147484296" r:id="rId34"/>
    <p:sldMasterId id="2147484298" r:id="rId35"/>
  </p:sldMasterIdLst>
  <p:notesMasterIdLst>
    <p:notesMasterId r:id="rId60"/>
  </p:notesMasterIdLst>
  <p:handoutMasterIdLst>
    <p:handoutMasterId r:id="rId61"/>
  </p:handoutMasterIdLst>
  <p:sldIdLst>
    <p:sldId id="256" r:id="rId36"/>
    <p:sldId id="477" r:id="rId37"/>
    <p:sldId id="480" r:id="rId38"/>
    <p:sldId id="489" r:id="rId39"/>
    <p:sldId id="486" r:id="rId40"/>
    <p:sldId id="482" r:id="rId41"/>
    <p:sldId id="488" r:id="rId42"/>
    <p:sldId id="474" r:id="rId43"/>
    <p:sldId id="475" r:id="rId44"/>
    <p:sldId id="476" r:id="rId45"/>
    <p:sldId id="490" r:id="rId46"/>
    <p:sldId id="466" r:id="rId47"/>
    <p:sldId id="465" r:id="rId48"/>
    <p:sldId id="470" r:id="rId49"/>
    <p:sldId id="472" r:id="rId50"/>
    <p:sldId id="473" r:id="rId51"/>
    <p:sldId id="468" r:id="rId52"/>
    <p:sldId id="467" r:id="rId53"/>
    <p:sldId id="478" r:id="rId54"/>
    <p:sldId id="483" r:id="rId55"/>
    <p:sldId id="479" r:id="rId56"/>
    <p:sldId id="484" r:id="rId57"/>
    <p:sldId id="485" r:id="rId58"/>
    <p:sldId id="487" r:id="rId59"/>
  </p:sldIdLst>
  <p:sldSz cx="9144000" cy="6858000" type="screen4x3"/>
  <p:notesSz cx="6761163" cy="98567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821"/>
    <a:srgbClr val="339933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0786" autoAdjust="0"/>
  </p:normalViewPr>
  <p:slideViewPr>
    <p:cSldViewPr>
      <p:cViewPr>
        <p:scale>
          <a:sx n="60" d="100"/>
          <a:sy n="60" d="100"/>
        </p:scale>
        <p:origin x="618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052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29051" y="1"/>
            <a:ext cx="2930525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93935-C622-4F14-89B6-DC0753ED1830}" type="datetimeFigureOut">
              <a:rPr lang="fr-FR" smtClean="0"/>
              <a:pPr/>
              <a:t>04/11/2010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61488"/>
            <a:ext cx="29305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29051" y="9361488"/>
            <a:ext cx="293052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D93DC-868D-4D20-A59A-33DC652587E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28527" cy="4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45" tIns="47473" rIns="94945" bIns="47473" numCol="1" anchor="t" anchorCtr="0" compatLnSpc="1">
            <a:prstTxWarp prst="textNoShape">
              <a:avLst/>
            </a:prstTxWarp>
          </a:bodyPr>
          <a:lstStyle>
            <a:lvl1pPr defTabSz="948912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31125" y="1"/>
            <a:ext cx="2928527" cy="4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45" tIns="47473" rIns="94945" bIns="47473" numCol="1" anchor="t" anchorCtr="0" compatLnSpc="1">
            <a:prstTxWarp prst="textNoShape">
              <a:avLst/>
            </a:prstTxWarp>
          </a:bodyPr>
          <a:lstStyle>
            <a:lvl1pPr algn="r" defTabSz="948912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DB5BE87-5BCF-45C1-8928-886B11CF9489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39775"/>
            <a:ext cx="4929187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49" tIns="44875" rIns="89749" bIns="44875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75816" y="4681477"/>
            <a:ext cx="5409535" cy="44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45" tIns="47473" rIns="94945" bIns="474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1" y="9362955"/>
            <a:ext cx="2928527" cy="4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45" tIns="47473" rIns="94945" bIns="47473" numCol="1" anchor="b" anchorCtr="0" compatLnSpc="1">
            <a:prstTxWarp prst="textNoShape">
              <a:avLst/>
            </a:prstTxWarp>
          </a:bodyPr>
          <a:lstStyle>
            <a:lvl1pPr defTabSz="948912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31125" y="9362955"/>
            <a:ext cx="2928527" cy="4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45" tIns="47473" rIns="94945" bIns="47473" numCol="1" anchor="b" anchorCtr="0" compatLnSpc="1">
            <a:prstTxWarp prst="textNoShape">
              <a:avLst/>
            </a:prstTxWarp>
          </a:bodyPr>
          <a:lstStyle>
            <a:lvl1pPr algn="r" defTabSz="948912">
              <a:defRPr sz="12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298A03B8-F01F-4C6F-9307-971E5EF0B8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C7012-1AA6-4D68-9286-37C274C60F7D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8A03B8-F01F-4C6F-9307-971E5EF0B83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8A03B8-F01F-4C6F-9307-971E5EF0B83D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E0687-6F16-4CF0-A1FA-D22E4E88D999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B19B-3C29-4725-B1A8-FC6938A608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02527-209A-48EB-9EFF-51F34042918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B0FFA-359D-4706-AE63-1B1B0C46088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C6F0F-46A4-44AE-A7D0-A27508125CD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AC081-2C38-442A-B4FE-01FE1EBE58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10D5A-0F9B-41C9-88A5-2CA319A123EE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66AC1-3BC1-457E-8E0F-D6939F64BD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AD63A-4FC3-4066-8204-966C2412D6D8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1953E-CD51-440F-8326-26DC4D5B3B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C51C-6827-43CB-93E6-B35813C46BA4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7F386-ABA4-4897-B42C-DE1F0DFC90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2B2AC-FD41-4631-89CD-033F9C07BCE5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2EF3-EBC6-4909-831F-CA611C81AD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BED2C-BC3D-4B3C-BBBF-721FD3D0B6E7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9C2DD-B7E3-400C-AEBD-F6831A80A1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9305C-0D08-48B2-A895-8A92C0693EF2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B331-DBBE-40C5-A248-2C4E6B8D794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AA8B3-91DD-4ECE-9595-307B4F57C2D4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4AB4-1355-4C57-A908-F7213FEA94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D06E8-CE3B-4938-BB3A-EB210D81A784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FCFC0-882C-4C5F-A140-38F876CA0A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3ACCE-D702-4352-A86F-A3487A94BB9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A775-AA8C-4CB7-9D9F-28FF0A063B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A3EE7-F793-4884-84DE-39A197E85737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25A2-1FCD-4AE6-B348-5ABAD11424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2B8E9-DB43-4F6E-95C0-E4F5C05FFCA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47461-0F94-4B9D-8D6E-9651DA8E8C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E8142-2922-4DE7-B67D-9192568B1834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0632F-E581-4D12-94A5-5E3AF6180B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745F7-476F-46CC-AD8F-704CD2E92F50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04A47-1DA1-478D-BEA3-C87B6ED451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32D51-2DE9-492D-A5CC-2A1CA71BC1C1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63D4E-BE87-4073-A9B9-27864C05E1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F05C-BC73-41AA-BA28-900F3FFEB419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35844-0CED-415D-84D3-5D3D8F24A4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BB61-2F81-4ED8-B523-B049BBC01210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A0C37-DED2-4CC7-AE02-E963B3B8D5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675EC-487D-4CC2-B74F-04B330B8ABF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97703-B661-43BC-83ED-7A128E91B5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967E-9E36-42ED-9697-66B99F5FA7F7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6AEAE-732C-4EE8-9858-C2DE7F86E0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6FFC8-B99A-40D7-9E3D-7CBACEF571EC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CA07-A997-414C-9968-2A12613B53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F77BC-D219-4B79-9491-ED7E830084D1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0888-2EB4-4B75-AB49-9C9A5B2677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24495-7587-4440-BC42-1F73682EE6CF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CAA6-9377-4067-A747-9572742EC2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2AC24-9884-459E-86ED-3A7588717E18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CA448-3535-42EE-B8B2-89EF7CF0B4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7334C-2448-464B-8C0B-91CBB1CF885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F95C2-0338-4F8C-A7E8-F5DFCE991B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6664-4B4A-4B45-9DAB-7F4AB7AB3463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0C898-6ED3-409F-B994-75993BA1052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8CA3D-9022-401B-BCCA-66F6315E176C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0AC87-A3FD-4A2B-A844-6BB8BCBBB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F616-7DA6-44E2-BBC0-E3703D005C0F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91AA1-57E5-4DC9-BAFB-0EA278141B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E4C6C-F138-4BBB-A2FB-4DADD9C9D248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E89C4-9FBE-4C13-9B92-51E2A49473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DE861-B276-48EC-957A-E053DF005392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103B-4063-4214-8E90-84D626586C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A3BB-9544-497B-9F83-437AF2F6BCC9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D55E-EB84-4E0A-917A-DA5F084D4E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03277-2BAE-463C-B84F-02F434A14FE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B5E5D-6EAF-4F37-B458-6A410F82EE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E1503-66D7-44BA-804B-8C57DD14C2D8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51304-4AEC-4B16-B3C1-1B9BB6F016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11544-113A-474F-8B71-72E29B68B300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C5183-DE8B-46CD-B114-5C8F25C17B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FE832-ADD6-4685-9979-7AC71C0A13E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AE7F4-EF89-4ED2-91EF-E1FB8E869A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1B015-FBC6-4B7B-AD05-9DF4851646C3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3537-4509-416B-8F3C-FE9B6BC97C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8089F-CB3D-4BBF-B37E-60A137934012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79400-01B3-43D3-99C4-10F22B1BAA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16BF1-0246-4F88-92B4-2D4E327043EE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6AB4B-35EB-4A64-AFCB-6D9568E3FF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FDA8F-E180-4443-BDEC-D802290D3F62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218B4-9ECD-47C5-803A-892A57372F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6007-05F8-43ED-AA3E-A67C47DB42D4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F87B0-D14B-465C-A725-0EEE8A435C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BBA7-693A-462D-8EE6-D89B875E2ABD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7361-7131-4ABE-B6CB-B589D6C6B1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130B-FDC7-44FE-955E-E0F0C75A3530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E634F-64EB-45C5-8B5F-938DC8F966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F712E-E5A5-4342-A38A-34C1C7F66271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F5FA8-1A4C-442B-8932-267A32DDA0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FDDA-29F3-4AFE-B651-17613E04BC7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FE65E-5665-4BF7-A568-3A60D23CF0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E5486-8E88-412D-B64B-60B8C92CC0D3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C49DB-7D35-4D03-A9ED-DD7729A356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3AC62-1F41-496D-A87E-879BC479B581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98243-4E9F-4940-9F21-456D5C9F9A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84F70-41E3-4BC3-ABDC-34D1AFCA8BD2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E6510-9393-4C1B-95EA-17C64A0F90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4AB54-333B-490F-827C-C58F33A1255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A2AD9-36E9-4796-9200-ADD344CF86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A7E98-7E16-4F18-8119-F4E951633A4C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388D-F9E4-4C92-ABF7-101F161C43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56AD-BAF0-4809-8438-6C723FE3A973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DA412-BA14-462B-AB36-C21B06A501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7B33F-154E-45A2-AC7D-5990230F69FC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D913-3540-4A2A-90C1-4AD7D6F3F1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6F3F-903E-4E4F-A388-C178491E91D7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A2D4D-83DE-4D69-86BC-2FB34A27B7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D6E19-91FA-4924-B406-7DFC97372709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E41AE-6D0C-4FCE-9BA2-51178E2B2D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4483C-5B5E-438A-8909-532DC1EB8D0E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F81E3-E9C1-4FA5-AEB6-F88F4E50D8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35A1-4C6B-468B-AA50-894006505705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28694-6010-42F4-809E-B8AFF009FA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EE06BB-967B-4F71-AB3B-006A0F94324E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08DB9D-38B1-4945-9699-42249BCF41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Image 6" descr="presentation powerpoint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4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3EF379-FF1C-43EC-ADAA-931C98C03B90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2060E0-28CC-4CDE-9BE2-58DB5383B5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24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126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4A120F-570E-44DB-A875-05440CEEE7CE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F24D16-20D0-43EE-81D4-E7BAF1D224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1271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922A18-F029-4CEC-B9C8-20B2019A479C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9DE83C-8537-4C78-93DF-396DF1DC8E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2295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331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328117-01BE-41EC-9ADF-48D10047F0E0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61136A-E3B0-473C-BB88-4867AEB571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3319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433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836B34-5D85-456F-B780-8808692C427D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652144-8D8A-4421-9345-862A957B98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434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536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8C7201-45D4-488B-BCFD-89A29B7E9E8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FB7660-BA37-4152-B5A5-1026532A3D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536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7" descr="PHOTO BANDEAU BAS.jpg"/>
          <p:cNvPicPr>
            <a:picLocks noChangeAspect="1"/>
          </p:cNvPicPr>
          <p:nvPr/>
        </p:nvPicPr>
        <p:blipFill>
          <a:blip r:embed="rId2" cstate="print"/>
          <a:srcRect t="23888" r="781"/>
          <a:stretch>
            <a:fillRect/>
          </a:stretch>
        </p:blipFill>
        <p:spPr bwMode="auto">
          <a:xfrm>
            <a:off x="71438" y="5357813"/>
            <a:ext cx="9072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age 8" descr="BANDEAU PAYSAG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7" descr="PHOTO BANDEAU BAS.jpg"/>
          <p:cNvPicPr>
            <a:picLocks noChangeAspect="1"/>
          </p:cNvPicPr>
          <p:nvPr/>
        </p:nvPicPr>
        <p:blipFill>
          <a:blip r:embed="rId13" cstate="print"/>
          <a:srcRect t="23888" r="781"/>
          <a:stretch>
            <a:fillRect/>
          </a:stretch>
        </p:blipFill>
        <p:spPr bwMode="auto">
          <a:xfrm>
            <a:off x="71438" y="5357813"/>
            <a:ext cx="9072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 8" descr="BANDEAU PAYSAGE.t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00D1CBB-6A5E-45CB-A71F-924416D0D3A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574AAA-3063-481E-9688-9D99E849F7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843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B99E7-75FE-4AE7-BBDA-47CDB9E014FE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A96D8F-BF31-4696-956E-1CACD1A245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8439" name="Image 6" descr="presentation powerpoint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945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DFF29C-8EFE-4750-A859-91EEE9A2073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821716-41C4-4441-AF82-F78C4E0969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946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C52E59E-9D4A-49B3-B301-7984CA5955B1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DB33766-DB8B-42AB-A75A-C2659965D2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48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F0E7B2-AE86-422E-B348-5BBF5765E8A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6633E-6A66-4511-BC71-2A8C4EC988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048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150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8E308B-7650-4275-964D-8BB2C15814D8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040E26-3B3B-4356-8A9F-284070EF5F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1511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253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88B6F5-6F7B-40AF-8C38-1587B7787703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86A42F-E046-4706-A023-4074C72791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2535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355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2F88B1-BB6E-43EE-9DCE-B4369FC94E39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DC2E90-D6E1-45D4-97C2-AA423F4CFC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3559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457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48D23E-7717-4E0A-AF4D-FB2383551473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59593A-0013-4D10-82F9-8F4994689C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458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560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2824E7-B9F8-4B2A-A13D-4DFA75604CC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84068F-8FDE-47C7-9126-5ECCD4D6DD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560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66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1ADCA7-DCAA-437D-99E4-3ED47EC2B427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8675F6-0103-446E-B9B1-6A9BE8E64C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6631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76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F7BB0F-037C-4FDC-A67B-9545B6F9905D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0C346F-A037-47D0-AD18-B1E13AB2BF3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7655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86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39115B-BC9E-44CF-89F1-FA12759FE3D5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01822-C5CA-4840-B7D7-476393169B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8679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96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8244CE-D598-45C9-AD7E-956874937961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100E49-9FBB-400E-9483-8000E14029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970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PHOTO BANDEAU BAS.jpg"/>
          <p:cNvPicPr>
            <a:picLocks noChangeAspect="1"/>
          </p:cNvPicPr>
          <p:nvPr/>
        </p:nvPicPr>
        <p:blipFill>
          <a:blip r:embed="rId2" cstate="print"/>
          <a:srcRect t="23888" r="781"/>
          <a:stretch>
            <a:fillRect/>
          </a:stretch>
        </p:blipFill>
        <p:spPr bwMode="auto">
          <a:xfrm>
            <a:off x="71438" y="5357813"/>
            <a:ext cx="9072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Image 8" descr="BANDEAU PAYSAG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072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153E6-3E5F-487E-9D78-839D52A00A9C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81C6A7-884F-4F3D-84AD-D4516AEF66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072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17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D83B69-F257-49A3-806E-528A32342E05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7A4124-8037-4A00-AE7B-EBA565C0CC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1751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27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707774-8D72-43EA-96D4-9917C85DFCB7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5C0ADC-6352-4BC2-A1CD-D6984C3E6A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2775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379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A910B5-0667-4096-8819-E54C64C1914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24DE7C-CF34-44BC-BE48-1022D7582F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3799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481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BCA056-16B9-4CFE-AD7B-74321119C32F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284F25-1BA0-49FB-8467-CD85A6241A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482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584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26B013-17A5-460D-8C47-1C796ED85854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0267E2-87F3-4E21-8E3C-F84D5CFC92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3584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6FF459-2537-4A94-AFE5-CD54CC4BD7F6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81DAAE-C92B-4790-9767-D909571290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10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512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2C90E62-8F42-4505-9252-8467DBC36D45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F20A47A7-B65B-43D9-939A-764FC49D57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5127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7" descr="PHOTO BANDEAU BAS.jpg"/>
          <p:cNvPicPr>
            <a:picLocks noChangeAspect="1"/>
          </p:cNvPicPr>
          <p:nvPr/>
        </p:nvPicPr>
        <p:blipFill>
          <a:blip r:embed="rId13" cstate="print"/>
          <a:srcRect t="23888" r="781"/>
          <a:stretch>
            <a:fillRect/>
          </a:stretch>
        </p:blipFill>
        <p:spPr bwMode="auto">
          <a:xfrm>
            <a:off x="71438" y="5357813"/>
            <a:ext cx="9072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 8" descr="BANDEAU PAYSAGE.t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3AFA755-4C26-4464-94F8-DF790EE8FAD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79A10C5-F0A3-4E66-8B4A-369FE6FBD9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71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542B4E-4766-4524-A60E-75A491F9769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4563C0-73DE-41CD-BB6C-2AD40D83EA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7175" name="Image 6" descr="presentation powerpoint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819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EE487F-94CA-41F5-AEFC-AF4761F6AA7A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D16474-1B27-4E3F-8474-31E03B4AE0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8199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921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C75D2E-64AF-4525-B31B-66BD9D4CBF8B}" type="datetimeFigureOut">
              <a:rPr lang="fr-FR"/>
              <a:pPr>
                <a:defRPr/>
              </a:pPr>
              <a:t>04/11/2010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14A82-0F0F-4BCC-BC3B-11C738D1E1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9223" name="Image 6" descr="presentation power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oneTexte 2"/>
          <p:cNvSpPr txBox="1">
            <a:spLocks noChangeArrowheads="1"/>
          </p:cNvSpPr>
          <p:nvPr/>
        </p:nvSpPr>
        <p:spPr bwMode="auto">
          <a:xfrm>
            <a:off x="2500313" y="2571750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pic>
        <p:nvPicPr>
          <p:cNvPr id="4" name="Image 3" descr="Couverture diaporama se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4351"/>
            <a:ext cx="9144000" cy="6469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11560" y="2060848"/>
          <a:ext cx="1080120" cy="3024336"/>
        </p:xfrm>
        <a:graphic>
          <a:graphicData uri="http://schemas.openxmlformats.org/drawingml/2006/table">
            <a:tbl>
              <a:tblPr/>
              <a:tblGrid>
                <a:gridCol w="1080120"/>
              </a:tblGrid>
              <a:tr h="578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Chapitre du DOG</a:t>
                      </a:r>
                      <a:endParaRPr lang="fr-FR" sz="1300" spc="-30" baseline="0" dirty="0"/>
                    </a:p>
                  </a:txBody>
                  <a:tcPr marT="36000" marB="3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54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2.1.2.2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91680" y="2060848"/>
          <a:ext cx="6408712" cy="3024336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Orientation du SCOT</a:t>
                      </a:r>
                      <a:endParaRPr lang="fr-FR" sz="13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Protéger et renforcer le réseau des couloirs écologiques :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fr-F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Continuité végétale s’appuyant sur les cours d’eau, les chemins, les alignements et haies, les bosquets et groupes d’arbres  existants ;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fr-F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Largeur minimale de l’ordre de 30 à 50 m hors chemin et cours d’eau  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Traversées d’obstacles : les nouvelles infrastructures et les extensions urbaines doivent assurer la continuité des couloirs écologiques par des aménagements spécifiques et proportionnés.</a:t>
                      </a:r>
                    </a:p>
                    <a:p>
                      <a:pPr>
                        <a:buFontTx/>
                        <a:buNone/>
                      </a:pPr>
                      <a:endParaRPr lang="fr-FR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fr-FR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PLU localisent et protègent les couloirs écologiques et permettent leur renforcement.</a:t>
                      </a:r>
                    </a:p>
                    <a:p>
                      <a:pPr>
                        <a:spcBef>
                          <a:spcPts val="600"/>
                        </a:spcBef>
                        <a:buFontTx/>
                        <a:buNone/>
                      </a:pPr>
                      <a:endParaRPr lang="fr-FR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  <a:buFontTx/>
                        <a:buNone/>
                      </a:pPr>
                      <a:r>
                        <a:rPr lang="fr-FR" sz="1100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 tracé approximatif des couloirs figure sur la carte : il est indicatif dès lors que la continuité entre les espaces naturels à relier est assurée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… à la mise en œuvre dans les PLU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1412776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Exemple : couloirs écologiques à protéger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971600" y="3429000"/>
            <a:ext cx="369332" cy="10801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b="1" dirty="0" smtClean="0">
                <a:latin typeface="Arial Narrow" pitchFamily="34" charset="0"/>
              </a:rPr>
              <a:t>PRESCRIPTION</a:t>
            </a:r>
            <a:endParaRPr lang="fr-FR" sz="12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… à la mise en œuvre dans les PLU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51520" y="1988840"/>
          <a:ext cx="1008112" cy="3240360"/>
        </p:xfrm>
        <a:graphic>
          <a:graphicData uri="http://schemas.openxmlformats.org/drawingml/2006/table">
            <a:tbl>
              <a:tblPr/>
              <a:tblGrid>
                <a:gridCol w="1008112"/>
              </a:tblGrid>
              <a:tr h="506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Pièce(s) à mobiliser</a:t>
                      </a:r>
                      <a:endParaRPr lang="fr-FR" sz="13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3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Zonage 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Règlement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Zonage 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Règlement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300" b="1" kern="1200" spc="-5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Orientations d’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fr-FR" sz="1300" b="1" kern="1200" spc="-5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aménagement</a:t>
                      </a:r>
                      <a:endParaRPr lang="fr-FR" sz="1300" b="1" kern="1200" spc="-5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259632" y="1988840"/>
          <a:ext cx="5184576" cy="3240360"/>
        </p:xfrm>
        <a:graphic>
          <a:graphicData uri="http://schemas.openxmlformats.org/drawingml/2006/table">
            <a:tbl>
              <a:tblPr/>
              <a:tblGrid>
                <a:gridCol w="5184576"/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Dispositions à prévoir / Recommandations</a:t>
                      </a:r>
                      <a:endParaRPr lang="fr-FR" sz="13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630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fr-FR" sz="1200" b="1" kern="1200" cap="all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les éléments végétaux existants </a:t>
                      </a:r>
                      <a:r>
                        <a:rPr lang="fr-FR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fr-FR" sz="1200" b="1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b="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(protection des couloirs écologiques)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Espace Boisé Classé </a:t>
                      </a:r>
                      <a:r>
                        <a:rPr lang="fr-FR" sz="11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(EBC) </a:t>
                      </a:r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 </a:t>
                      </a:r>
                      <a:r>
                        <a:rPr lang="fr-FR" sz="11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Application de l’</a:t>
                      </a:r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article L.123-1 alinéa 7</a:t>
                      </a:r>
                      <a:endParaRPr lang="fr-FR" sz="115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sz="1150" b="1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Indication au plan de zonage </a:t>
                      </a:r>
                      <a:r>
                        <a:rPr lang="fr-FR" sz="1150" b="0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(figuré graphique) </a:t>
                      </a:r>
                      <a:r>
                        <a:rPr lang="fr-FR" sz="1150" b="1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 mention au règlement </a:t>
                      </a:r>
                      <a:r>
                        <a:rPr lang="fr-FR" sz="1150" b="0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(art. 1 et/ou 2) </a:t>
                      </a:r>
                      <a:r>
                        <a:rPr lang="fr-FR" sz="115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 interdictions ou conditions pour la coupe et l’abattage d’arbres ou arbustes.</a:t>
                      </a:r>
                    </a:p>
                    <a:p>
                      <a:endParaRPr lang="fr-FR" sz="11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endParaRPr lang="fr-FR" sz="1200" b="1" kern="1200" cap="all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fr-FR" sz="1200" b="1" kern="1200" cap="all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les éléments végétaux à créer : </a:t>
                      </a:r>
                      <a:r>
                        <a:rPr lang="fr-FR" sz="1100" b="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(renforcement des couloirs écologiques)</a:t>
                      </a:r>
                    </a:p>
                    <a:p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- Inscription au plan de zonage de “plantations à créer” ou “espaces à planter”</a:t>
                      </a:r>
                    </a:p>
                    <a:p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et rappel au règlement (article 13) des plantations à réaliser</a:t>
                      </a:r>
                    </a:p>
                    <a:p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 - Rédaction d’orientations d’aménagement </a:t>
                      </a:r>
                      <a:r>
                        <a:rPr lang="fr-FR" sz="11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(principes écrits et/ou graphiques) :</a:t>
                      </a:r>
                    </a:p>
                    <a:p>
                      <a:r>
                        <a:rPr lang="fr-FR" sz="115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fr-FR" sz="1150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Objectif = protéger et renforcer les couloirs écologiques en faveur de la biodiversité</a:t>
                      </a:r>
                    </a:p>
                    <a:p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Localisation géographique des couloirs et principes d’aménagement (continuité,</a:t>
                      </a:r>
                    </a:p>
                    <a:p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largeur, essences souhaitables ...)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6444208" y="1988840"/>
          <a:ext cx="2520280" cy="3240360"/>
        </p:xfrm>
        <a:graphic>
          <a:graphicData uri="http://schemas.openxmlformats.org/drawingml/2006/table">
            <a:tbl>
              <a:tblPr/>
              <a:tblGrid>
                <a:gridCol w="2520280"/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Appréciation de la compatibilité</a:t>
                      </a:r>
                    </a:p>
                  </a:txBody>
                  <a:tcPr marT="36000" marB="3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630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fr-FR" sz="1150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Principe de continuité végétale (pour relier deux entités paysagères refuges)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endParaRPr lang="fr-FR" sz="1150" kern="1200" spc="-2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150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Largeur : 30 à 50 m hors chemin et cours d’eau</a:t>
                      </a:r>
                    </a:p>
                    <a:p>
                      <a:endParaRPr lang="fr-FR" sz="1150" kern="1200" spc="-2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150" kern="1200" spc="-2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150" b="1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NB : un classement en zone naturelle ou agricole </a:t>
                      </a:r>
                      <a:r>
                        <a:rPr lang="fr-FR" sz="1150" b="0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ou A en PLU/ND ou NC en POS)</a:t>
                      </a:r>
                      <a:r>
                        <a:rPr lang="fr-FR" sz="1150" b="1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est insuffisant car il ne protège pas des coupes, abattages et défrichement.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39552" y="1412776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Exemple : couloirs écologiques à protéger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Environnement naturel des cours d’eau : ex. de Kingersheim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7" name="Image 6" descr="SCOT Kingersheim.jpg"/>
          <p:cNvPicPr>
            <a:picLocks noChangeAspect="1"/>
          </p:cNvPicPr>
          <p:nvPr/>
        </p:nvPicPr>
        <p:blipFill>
          <a:blip r:embed="rId3" cstate="print"/>
          <a:srcRect b="15520"/>
          <a:stretch>
            <a:fillRect/>
          </a:stretch>
        </p:blipFill>
        <p:spPr>
          <a:xfrm>
            <a:off x="285752" y="1626948"/>
            <a:ext cx="7786710" cy="458813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4214810" y="5429264"/>
            <a:ext cx="1000132" cy="7143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286380" y="5643578"/>
            <a:ext cx="3071834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5724891"/>
            <a:ext cx="3643338" cy="18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5935600"/>
            <a:ext cx="2786081" cy="27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5720" y="1202280"/>
            <a:ext cx="7572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requalification d’une friche industrielle en « </a:t>
            </a:r>
            <a:r>
              <a:rPr lang="fr-FR" dirty="0" err="1" smtClean="0">
                <a:solidFill>
                  <a:srgbClr val="B01821"/>
                </a:solidFill>
                <a:latin typeface="Helvetica Compressed" pitchFamily="34" charset="0"/>
              </a:rPr>
              <a:t>écoquartier</a:t>
            </a: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 »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Environnement naturel des cours d’eau : ex. de Kingersheim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500035" y="2143116"/>
            <a:ext cx="400052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fr-FR" sz="1200" dirty="0" smtClean="0">
                <a:solidFill>
                  <a:srgbClr val="B01821"/>
                </a:solidFill>
                <a:latin typeface="Helvetica Compressed" pitchFamily="34" charset="0"/>
              </a:rPr>
              <a:t>CONTEXTE</a:t>
            </a:r>
            <a:r>
              <a:rPr lang="fr-FR" sz="1100" dirty="0" smtClean="0"/>
              <a:t> : Site AMECO inscrit dans </a:t>
            </a:r>
            <a:r>
              <a:rPr lang="fr-FR" sz="1100" b="1" dirty="0" smtClean="0"/>
              <a:t>coulée verte naturelle importante à l’échelle de la ville </a:t>
            </a:r>
            <a:r>
              <a:rPr lang="fr-FR" sz="1100" dirty="0" smtClean="0"/>
              <a:t>(bois de Kingersheim, cours d’eau et sa </a:t>
            </a:r>
            <a:r>
              <a:rPr lang="fr-FR" sz="1100" dirty="0" err="1" smtClean="0"/>
              <a:t>ripisylve</a:t>
            </a:r>
            <a:r>
              <a:rPr lang="fr-FR" sz="1100" dirty="0" smtClean="0"/>
              <a:t>, secteur agricole)</a:t>
            </a:r>
          </a:p>
          <a:p>
            <a:pPr algn="just"/>
            <a:r>
              <a:rPr lang="fr-FR" sz="1100" b="1" dirty="0" smtClean="0">
                <a:solidFill>
                  <a:srgbClr val="A6A6A6"/>
                </a:solidFill>
              </a:rPr>
              <a:t> </a:t>
            </a:r>
            <a:endParaRPr lang="fr-FR" sz="1100" b="1" dirty="0">
              <a:solidFill>
                <a:srgbClr val="A6A6A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4648" b="5422"/>
          <a:stretch>
            <a:fillRect/>
          </a:stretch>
        </p:blipFill>
        <p:spPr bwMode="auto">
          <a:xfrm>
            <a:off x="4818044" y="1142984"/>
            <a:ext cx="394019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034" y="1484312"/>
            <a:ext cx="37464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requalification d’une friche industrielle en « </a:t>
            </a:r>
            <a:r>
              <a:rPr lang="fr-FR" dirty="0" err="1" smtClean="0">
                <a:solidFill>
                  <a:srgbClr val="B01821"/>
                </a:solidFill>
                <a:latin typeface="Helvetica Compressed" pitchFamily="34" charset="0"/>
              </a:rPr>
              <a:t>écoquartier</a:t>
            </a: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 »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5123" name="Picture 3" descr="KNG-EP-Esquisse espace public-20x15-300dpi"/>
          <p:cNvPicPr>
            <a:picLocks noChangeAspect="1" noChangeArrowheads="1"/>
          </p:cNvPicPr>
          <p:nvPr/>
        </p:nvPicPr>
        <p:blipFill>
          <a:blip r:embed="rId4" cstate="print"/>
          <a:srcRect l="1338" t="8832" r="12212" b="23424"/>
          <a:stretch>
            <a:fillRect/>
          </a:stretch>
        </p:blipFill>
        <p:spPr bwMode="auto">
          <a:xfrm>
            <a:off x="0" y="3521815"/>
            <a:ext cx="5286380" cy="275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364088" y="3789040"/>
            <a:ext cx="3672408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200" dirty="0" smtClean="0">
                <a:solidFill>
                  <a:srgbClr val="B01821"/>
                </a:solidFill>
                <a:latin typeface="Helvetica Compressed" pitchFamily="34" charset="0"/>
              </a:rPr>
              <a:t>PROJET</a:t>
            </a:r>
            <a:r>
              <a:rPr lang="fr-FR" sz="1050" dirty="0" smtClean="0"/>
              <a:t> :</a:t>
            </a:r>
          </a:p>
          <a:p>
            <a:pPr lvl="0"/>
            <a:r>
              <a:rPr lang="fr-FR" sz="1050" dirty="0" smtClean="0"/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fr-FR" sz="1100" b="1" cap="all" dirty="0" smtClean="0"/>
              <a:t> coulée verte MAINTENUE ET RENFORCEE </a:t>
            </a:r>
          </a:p>
          <a:p>
            <a:pPr lvl="0"/>
            <a:r>
              <a:rPr lang="fr-FR" sz="1100" dirty="0" smtClean="0"/>
              <a:t>le long du cours d’eau  </a:t>
            </a:r>
            <a:r>
              <a:rPr lang="fr-FR" sz="1100" dirty="0" smtClean="0">
                <a:latin typeface="Wingdings" pitchFamily="2" charset="2"/>
              </a:rPr>
              <a:t>è</a:t>
            </a:r>
            <a:r>
              <a:rPr lang="fr-FR" sz="1100" dirty="0" smtClean="0"/>
              <a:t>  ossature paysagère du projet</a:t>
            </a:r>
          </a:p>
          <a:p>
            <a:pPr lvl="0"/>
            <a:endParaRPr lang="fr-FR" sz="1100" dirty="0" smtClean="0"/>
          </a:p>
          <a:p>
            <a:pPr lvl="0">
              <a:buFont typeface="Wingdings" pitchFamily="2" charset="2"/>
              <a:buChar char="Ø"/>
            </a:pPr>
            <a:r>
              <a:rPr lang="fr-FR" sz="1100" b="1" dirty="0" smtClean="0"/>
              <a:t> </a:t>
            </a:r>
            <a:r>
              <a:rPr lang="fr-FR" sz="1100" b="1" cap="all" dirty="0" smtClean="0"/>
              <a:t>axe piéton et cyclable</a:t>
            </a:r>
          </a:p>
          <a:p>
            <a:pPr lvl="0"/>
            <a:r>
              <a:rPr lang="fr-FR" sz="1100" b="1" cap="all" dirty="0" smtClean="0"/>
              <a:t> </a:t>
            </a:r>
            <a:r>
              <a:rPr lang="fr-FR" sz="1100" dirty="0" smtClean="0"/>
              <a:t>large et confortable suivant le tracé de la coulée verte</a:t>
            </a:r>
          </a:p>
          <a:p>
            <a:pPr lvl="0"/>
            <a:endParaRPr lang="fr-FR" sz="1100" dirty="0" smtClean="0"/>
          </a:p>
          <a:p>
            <a:pPr lvl="0">
              <a:buFont typeface="Wingdings" pitchFamily="2" charset="2"/>
              <a:buChar char="Ø"/>
            </a:pPr>
            <a:r>
              <a:rPr lang="fr-FR" sz="1100" b="1" dirty="0" smtClean="0"/>
              <a:t>  </a:t>
            </a:r>
            <a:r>
              <a:rPr lang="fr-FR" sz="1100" b="1" cap="all" dirty="0" smtClean="0"/>
              <a:t>plantations</a:t>
            </a:r>
            <a:r>
              <a:rPr lang="fr-FR" sz="1100" b="1" dirty="0" smtClean="0"/>
              <a:t> </a:t>
            </a:r>
            <a:r>
              <a:rPr lang="fr-FR" sz="1100" b="1" cap="all" dirty="0" smtClean="0"/>
              <a:t>à caractère très naturel </a:t>
            </a:r>
            <a:r>
              <a:rPr lang="fr-FR" sz="1100" dirty="0" smtClean="0"/>
              <a:t>le long du cours d’eau</a:t>
            </a:r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Environnement naturel des cours d’eau : ex. de Kingersheim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0034" y="1484312"/>
            <a:ext cx="37464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requalification d’une friche industrielle en « </a:t>
            </a:r>
            <a:r>
              <a:rPr lang="fr-FR" dirty="0" err="1" smtClean="0">
                <a:solidFill>
                  <a:srgbClr val="B01821"/>
                </a:solidFill>
                <a:latin typeface="Helvetica Compressed" pitchFamily="34" charset="0"/>
              </a:rPr>
              <a:t>écoquartier</a:t>
            </a: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 »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572454" cy="81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Plan zonage RS Ameco (2).jpg"/>
          <p:cNvPicPr>
            <a:picLocks noChangeAspect="1"/>
          </p:cNvPicPr>
          <p:nvPr/>
        </p:nvPicPr>
        <p:blipFill>
          <a:blip r:embed="rId4" cstate="print"/>
          <a:srcRect t="871" r="3796" b="24398"/>
          <a:stretch>
            <a:fillRect/>
          </a:stretch>
        </p:blipFill>
        <p:spPr>
          <a:xfrm>
            <a:off x="785786" y="2541815"/>
            <a:ext cx="7358114" cy="3559959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rot="5400000">
            <a:off x="2464580" y="1821644"/>
            <a:ext cx="2500329" cy="22860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>
            <a:off x="3786181" y="2714621"/>
            <a:ext cx="1571638" cy="4286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-214346" y="214313"/>
            <a:ext cx="94297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spc="-40" dirty="0" smtClean="0">
                <a:solidFill>
                  <a:srgbClr val="B01821"/>
                </a:solidFill>
                <a:latin typeface="Helvetica Compressed" pitchFamily="34" charset="0"/>
              </a:rPr>
              <a:t>Coupure naturelle et constructions en espace protégé : ex. de Rixheim</a:t>
            </a:r>
            <a:endParaRPr lang="fr-FR" sz="2800" b="1" spc="-40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6" name="Image 5" descr="SCOT Rixheim.jpg"/>
          <p:cNvPicPr>
            <a:picLocks noChangeAspect="1"/>
          </p:cNvPicPr>
          <p:nvPr/>
        </p:nvPicPr>
        <p:blipFill>
          <a:blip r:embed="rId3" cstate="print"/>
          <a:srcRect l="6650" t="4763" r="1683" b="13335"/>
          <a:stretch>
            <a:fillRect/>
          </a:stretch>
        </p:blipFill>
        <p:spPr>
          <a:xfrm>
            <a:off x="633435" y="1500174"/>
            <a:ext cx="7510465" cy="474269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286248" y="4643446"/>
            <a:ext cx="571504" cy="4286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929190" y="4714884"/>
            <a:ext cx="342902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263000"/>
            <a:ext cx="3071834" cy="23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4929190" y="3000372"/>
            <a:ext cx="428628" cy="5715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1472" y="1142984"/>
            <a:ext cx="712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révision du PLU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1116" y="4714884"/>
            <a:ext cx="3224222" cy="26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037818"/>
            <a:ext cx="2143140" cy="2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Coupure naturelle : exemple de Rixheim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034" y="1214422"/>
            <a:ext cx="712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révision du PLU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3184531" cy="29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428596" y="4929198"/>
            <a:ext cx="385537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fr-FR" sz="1100" spc="-10" dirty="0" smtClean="0">
                <a:solidFill>
                  <a:srgbClr val="000000"/>
                </a:solidFill>
              </a:rPr>
              <a:t>En limite communale avec Habsheim, moins de 100 mètres entre les dernières constructions.</a:t>
            </a:r>
          </a:p>
          <a:p>
            <a:pPr>
              <a:spcAft>
                <a:spcPts val="600"/>
              </a:spcAft>
            </a:pPr>
            <a:r>
              <a:rPr lang="fr-FR" sz="1100" spc="-10" dirty="0" smtClean="0">
                <a:solidFill>
                  <a:srgbClr val="000000"/>
                </a:solidFill>
              </a:rPr>
              <a:t>Or derniers terrains non construits inclus en zone UB et </a:t>
            </a:r>
            <a:r>
              <a:rPr lang="fr-FR" sz="1100" spc="-10" dirty="0" err="1" smtClean="0">
                <a:solidFill>
                  <a:srgbClr val="000000"/>
                </a:solidFill>
              </a:rPr>
              <a:t>UBb</a:t>
            </a:r>
            <a:r>
              <a:rPr lang="fr-FR" sz="1100" spc="-10" dirty="0" smtClean="0">
                <a:solidFill>
                  <a:srgbClr val="000000"/>
                </a:solidFill>
              </a:rPr>
              <a:t> au risque d’aggraver la conurbation.</a:t>
            </a:r>
          </a:p>
          <a:p>
            <a:pPr>
              <a:spcAft>
                <a:spcPts val="600"/>
              </a:spcAft>
            </a:pPr>
            <a:r>
              <a:rPr lang="fr-FR" sz="1100" dirty="0" smtClean="0">
                <a:latin typeface="Wingdings" pitchFamily="2" charset="2"/>
              </a:rPr>
              <a:t>è </a:t>
            </a:r>
            <a:r>
              <a:rPr lang="fr-FR" sz="1100" b="1" dirty="0" smtClean="0">
                <a:solidFill>
                  <a:srgbClr val="FF0000"/>
                </a:solidFill>
                <a:latin typeface="Arial Narrow" pitchFamily="34" charset="0"/>
              </a:rPr>
              <a:t>AVIS : DECLASSEMENT  DEMANDE  EN  ZONE  NATURELLE</a:t>
            </a:r>
            <a:endParaRPr lang="fr-FR" sz="1100" b="1" spc="-1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785918" y="2928934"/>
            <a:ext cx="2000264" cy="2143140"/>
            <a:chOff x="4857752" y="2928934"/>
            <a:chExt cx="1357322" cy="1285884"/>
          </a:xfrm>
        </p:grpSpPr>
        <p:grpSp>
          <p:nvGrpSpPr>
            <p:cNvPr id="19" name="Groupe 18"/>
            <p:cNvGrpSpPr/>
            <p:nvPr/>
          </p:nvGrpSpPr>
          <p:grpSpPr>
            <a:xfrm>
              <a:off x="4857752" y="3357562"/>
              <a:ext cx="714380" cy="857256"/>
              <a:chOff x="4857752" y="3357562"/>
              <a:chExt cx="714380" cy="857256"/>
            </a:xfrm>
          </p:grpSpPr>
          <p:cxnSp>
            <p:nvCxnSpPr>
              <p:cNvPr id="10" name="Connecteur droit 9"/>
              <p:cNvCxnSpPr/>
              <p:nvPr/>
            </p:nvCxnSpPr>
            <p:spPr>
              <a:xfrm rot="16200000" flipV="1">
                <a:off x="4607719" y="3893347"/>
                <a:ext cx="571504" cy="71438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rot="16200000" flipV="1">
                <a:off x="4822033" y="3750471"/>
                <a:ext cx="571504" cy="71438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rot="16200000" flipV="1">
                <a:off x="5036347" y="3607595"/>
                <a:ext cx="571504" cy="71438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rot="16200000" flipV="1">
                <a:off x="4786314" y="3714752"/>
                <a:ext cx="428628" cy="285752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rot="16200000" flipV="1">
                <a:off x="5000628" y="3571876"/>
                <a:ext cx="428628" cy="285752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rot="16200000" flipV="1">
                <a:off x="5214942" y="3429000"/>
                <a:ext cx="428628" cy="285752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/>
            <p:cNvGrpSpPr/>
            <p:nvPr/>
          </p:nvGrpSpPr>
          <p:grpSpPr>
            <a:xfrm>
              <a:off x="5500694" y="2928934"/>
              <a:ext cx="714380" cy="857256"/>
              <a:chOff x="4857752" y="3357562"/>
              <a:chExt cx="714380" cy="857256"/>
            </a:xfrm>
          </p:grpSpPr>
          <p:cxnSp>
            <p:nvCxnSpPr>
              <p:cNvPr id="21" name="Connecteur droit 20"/>
              <p:cNvCxnSpPr/>
              <p:nvPr/>
            </p:nvCxnSpPr>
            <p:spPr>
              <a:xfrm rot="16200000" flipV="1">
                <a:off x="4607719" y="3893347"/>
                <a:ext cx="571504" cy="71438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rot="16200000" flipV="1">
                <a:off x="4822033" y="3750471"/>
                <a:ext cx="571504" cy="71438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rot="16200000" flipV="1">
                <a:off x="5036347" y="3607595"/>
                <a:ext cx="571504" cy="71438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rot="16200000" flipV="1">
                <a:off x="4786314" y="3714752"/>
                <a:ext cx="428628" cy="285752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rot="16200000" flipV="1">
                <a:off x="5000628" y="3571876"/>
                <a:ext cx="428628" cy="285752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rot="16200000" flipV="1">
                <a:off x="5214942" y="3429000"/>
                <a:ext cx="428628" cy="285752"/>
              </a:xfrm>
              <a:prstGeom prst="line">
                <a:avLst/>
              </a:prstGeom>
              <a:ln w="38100">
                <a:solidFill>
                  <a:srgbClr val="339933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928926" y="4071942"/>
            <a:ext cx="1214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 dirty="0" smtClean="0">
                <a:solidFill>
                  <a:srgbClr val="B01821"/>
                </a:solidFill>
                <a:latin typeface="Arial Narrow" pitchFamily="34" charset="0"/>
              </a:rPr>
              <a:t>Report coupure naturelle SCOT</a:t>
            </a:r>
            <a:endParaRPr lang="fr-FR" sz="1200" b="1" dirty="0">
              <a:solidFill>
                <a:srgbClr val="B01821"/>
              </a:solidFill>
              <a:latin typeface="Arial Narrow" pitchFamily="34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rot="5400000" flipH="1" flipV="1">
            <a:off x="3143240" y="3870899"/>
            <a:ext cx="428628" cy="1588"/>
          </a:xfrm>
          <a:prstGeom prst="straightConnector1">
            <a:avLst/>
          </a:prstGeom>
          <a:ln w="19050">
            <a:solidFill>
              <a:srgbClr val="B018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re 1"/>
          <p:cNvSpPr txBox="1">
            <a:spLocks/>
          </p:cNvSpPr>
          <p:nvPr/>
        </p:nvSpPr>
        <p:spPr bwMode="auto">
          <a:xfrm>
            <a:off x="500034" y="1571612"/>
            <a:ext cx="221457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fr-FR" sz="1100" b="1" spc="-10" dirty="0" smtClean="0">
                <a:solidFill>
                  <a:srgbClr val="000000"/>
                </a:solidFill>
              </a:rPr>
              <a:t>Coupure naturelle à maintenir</a:t>
            </a:r>
          </a:p>
        </p:txBody>
      </p:sp>
      <p:sp>
        <p:nvSpPr>
          <p:cNvPr id="33" name="Titre 1"/>
          <p:cNvSpPr txBox="1">
            <a:spLocks/>
          </p:cNvSpPr>
          <p:nvPr/>
        </p:nvSpPr>
        <p:spPr bwMode="auto">
          <a:xfrm>
            <a:off x="4357686" y="4929198"/>
            <a:ext cx="467881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fr-FR" sz="1100" spc="-10" dirty="0" smtClean="0">
                <a:solidFill>
                  <a:srgbClr val="000000"/>
                </a:solidFill>
              </a:rPr>
              <a:t>Secteur Nb inscrit autorisant les constructions nécessaires au centre équestre (avec projet de manège fermé).</a:t>
            </a:r>
          </a:p>
          <a:p>
            <a:pPr>
              <a:spcAft>
                <a:spcPts val="600"/>
              </a:spcAft>
            </a:pPr>
            <a:r>
              <a:rPr lang="fr-FR" sz="1100" spc="-10" dirty="0" smtClean="0">
                <a:solidFill>
                  <a:srgbClr val="000000"/>
                </a:solidFill>
              </a:rPr>
              <a:t>Or seules extension mesurée et constructions neuves d’ampleur limitée en continuité du tissu existant sont admises par le SCOT</a:t>
            </a:r>
          </a:p>
          <a:p>
            <a:pPr>
              <a:spcAft>
                <a:spcPts val="600"/>
              </a:spcAft>
            </a:pPr>
            <a:r>
              <a:rPr lang="fr-FR" sz="1100" dirty="0" smtClean="0">
                <a:latin typeface="Wingdings" pitchFamily="2" charset="2"/>
              </a:rPr>
              <a:t>è </a:t>
            </a:r>
            <a:r>
              <a:rPr lang="fr-FR" sz="1100" b="1" dirty="0" smtClean="0">
                <a:solidFill>
                  <a:srgbClr val="FF0000"/>
                </a:solidFill>
                <a:latin typeface="Arial Narrow" pitchFamily="34" charset="0"/>
              </a:rPr>
              <a:t>AVIS : </a:t>
            </a:r>
            <a:r>
              <a:rPr lang="fr-FR" sz="1100" b="1" spc="-30" dirty="0" smtClean="0">
                <a:solidFill>
                  <a:srgbClr val="FF0000"/>
                </a:solidFill>
                <a:latin typeface="Arial Narrow" pitchFamily="34" charset="0"/>
              </a:rPr>
              <a:t>LIMITER  L’EMPRISE  AU  SOL  ET  LA  HAUTEUR  DES  CONSTRUCTIONS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 bwMode="auto">
          <a:xfrm>
            <a:off x="4429124" y="1571612"/>
            <a:ext cx="292895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fr-FR" sz="1100" b="1" spc="-10" dirty="0" smtClean="0">
                <a:solidFill>
                  <a:srgbClr val="000000"/>
                </a:solidFill>
              </a:rPr>
              <a:t>Espaces naturels ou agricoles protégés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t="1684" b="13473"/>
          <a:stretch>
            <a:fillRect/>
          </a:stretch>
        </p:blipFill>
        <p:spPr bwMode="auto">
          <a:xfrm>
            <a:off x="4500562" y="1845769"/>
            <a:ext cx="2714644" cy="301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429520" y="3429000"/>
            <a:ext cx="12144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 dirty="0" smtClean="0">
                <a:solidFill>
                  <a:srgbClr val="B01821"/>
                </a:solidFill>
                <a:latin typeface="Arial Narrow" pitchFamily="34" charset="0"/>
              </a:rPr>
              <a:t>Centre équestre</a:t>
            </a:r>
            <a:endParaRPr lang="fr-FR" sz="1200" b="1" dirty="0">
              <a:solidFill>
                <a:srgbClr val="B01821"/>
              </a:solidFill>
              <a:latin typeface="Arial Narrow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rot="10800000" flipV="1">
            <a:off x="5857884" y="3571876"/>
            <a:ext cx="1571636" cy="4376"/>
          </a:xfrm>
          <a:prstGeom prst="straightConnector1">
            <a:avLst/>
          </a:prstGeom>
          <a:ln w="19050">
            <a:solidFill>
              <a:srgbClr val="B018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Couloir écologique : exemple de </a:t>
            </a:r>
            <a:r>
              <a:rPr lang="fr-FR" sz="2800" b="1" dirty="0" err="1" smtClean="0">
                <a:solidFill>
                  <a:srgbClr val="B01821"/>
                </a:solidFill>
                <a:latin typeface="Helvetica Compressed" pitchFamily="34" charset="0"/>
              </a:rPr>
              <a:t>Reiningue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pic>
        <p:nvPicPr>
          <p:cNvPr id="6" name="Image 5" descr="SCOT Reiningue.jpg"/>
          <p:cNvPicPr>
            <a:picLocks noChangeAspect="1"/>
          </p:cNvPicPr>
          <p:nvPr/>
        </p:nvPicPr>
        <p:blipFill>
          <a:blip r:embed="rId3" cstate="print"/>
          <a:srcRect t="21891" b="1990"/>
          <a:stretch>
            <a:fillRect/>
          </a:stretch>
        </p:blipFill>
        <p:spPr>
          <a:xfrm>
            <a:off x="285720" y="1689549"/>
            <a:ext cx="8001024" cy="451266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429124" y="2071678"/>
            <a:ext cx="1571636" cy="92869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214810" y="1285860"/>
            <a:ext cx="4786346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285860"/>
            <a:ext cx="47910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643050"/>
            <a:ext cx="32575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4282" y="1071546"/>
            <a:ext cx="30718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création d’un camping à proximité de la base nautique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Couloir écologique : exemple de </a:t>
            </a:r>
            <a:r>
              <a:rPr lang="fr-FR" sz="2800" b="1" dirty="0" err="1" smtClean="0">
                <a:solidFill>
                  <a:srgbClr val="B01821"/>
                </a:solidFill>
                <a:latin typeface="Helvetica Compressed" pitchFamily="34" charset="0"/>
              </a:rPr>
              <a:t>Reiningue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428628" y="1925382"/>
            <a:ext cx="850109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fr-FR" sz="1200" spc="-10" dirty="0" smtClean="0">
                <a:solidFill>
                  <a:srgbClr val="000000"/>
                </a:solidFill>
              </a:rPr>
              <a:t>Aucune mesure particulière prise dans le POS car :</a:t>
            </a:r>
          </a:p>
          <a:p>
            <a:pPr>
              <a:buFont typeface="Arial" pitchFamily="34" charset="0"/>
              <a:buChar char="•"/>
            </a:pPr>
            <a:r>
              <a:rPr lang="fr-FR" sz="1200" spc="-10" dirty="0" smtClean="0">
                <a:solidFill>
                  <a:srgbClr val="000000"/>
                </a:solidFill>
              </a:rPr>
              <a:t>  tracé du couloir écologique étant mentionné comme « indicatif »</a:t>
            </a:r>
          </a:p>
          <a:p>
            <a:pPr>
              <a:buFont typeface="Arial" pitchFamily="34" charset="0"/>
              <a:buChar char="•"/>
            </a:pPr>
            <a:r>
              <a:rPr lang="fr-FR" sz="1200" spc="-10" dirty="0" smtClean="0">
                <a:solidFill>
                  <a:srgbClr val="000000"/>
                </a:solidFill>
              </a:rPr>
              <a:t>  commune et bureau d’études estiment que camping non nuisible à la circulation de la faune</a:t>
            </a:r>
          </a:p>
          <a:p>
            <a:pPr>
              <a:buFont typeface="Arial" pitchFamily="34" charset="0"/>
              <a:buChar char="•"/>
            </a:pPr>
            <a:r>
              <a:rPr lang="fr-FR" sz="1200" spc="-10" dirty="0" smtClean="0">
                <a:solidFill>
                  <a:srgbClr val="000000"/>
                </a:solidFill>
              </a:rPr>
              <a:t>  déplacements de la faune estimés non pérennes car réorientés à terme avec réalisation de la ligne TGV Rhin-Rhône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Wingdings"/>
              <a:buChar char="è"/>
            </a:pPr>
            <a:r>
              <a:rPr lang="fr-FR" sz="1200" b="1" dirty="0" smtClean="0">
                <a:solidFill>
                  <a:srgbClr val="FF0000"/>
                </a:solidFill>
                <a:latin typeface="Arial Narrow" pitchFamily="34" charset="0"/>
              </a:rPr>
              <a:t> AVIS :  DEMANDE DE PRISE EN COMPTE DU COULOIR ECOLOGIQUE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200" b="1" cap="all" dirty="0" smtClean="0">
                <a:solidFill>
                  <a:srgbClr val="FF0000"/>
                </a:solidFill>
                <a:latin typeface="Arial Narrow" pitchFamily="34" charset="0"/>
              </a:rPr>
              <a:t>Concertation et visite sur le terrain </a:t>
            </a:r>
            <a:r>
              <a:rPr lang="fr-FR" sz="1200" b="1" dirty="0" smtClean="0">
                <a:solidFill>
                  <a:srgbClr val="FF0000"/>
                </a:solidFill>
                <a:latin typeface="Arial Narrow" pitchFamily="34" charset="0"/>
              </a:rPr>
              <a:t>entre la commune et l’expert ‘’environnement’’ de l’agglomération 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200" b="1" dirty="0" smtClean="0">
                <a:solidFill>
                  <a:srgbClr val="FF0000"/>
                </a:solidFill>
                <a:latin typeface="Arial Narrow" pitchFamily="34" charset="0"/>
              </a:rPr>
              <a:t>DECISION DU REPORT DE L’OBLIGATION DU COULOIR ECOLOGIQUE DANS LE CADRE DU REMEMBREMENT POUR LA LIGNE TGV</a:t>
            </a:r>
            <a:endParaRPr lang="fr-FR" sz="1200" b="1" spc="-1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8628" y="1196752"/>
            <a:ext cx="6442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 projet : création d’un camping à proximité de la base nautique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14992" y="3333104"/>
            <a:ext cx="8161464" cy="3408264"/>
            <a:chOff x="514992" y="2941640"/>
            <a:chExt cx="8865014" cy="3702070"/>
          </a:xfrm>
        </p:grpSpPr>
        <p:grpSp>
          <p:nvGrpSpPr>
            <p:cNvPr id="10" name="Groupe 9"/>
            <p:cNvGrpSpPr/>
            <p:nvPr/>
          </p:nvGrpSpPr>
          <p:grpSpPr>
            <a:xfrm>
              <a:off x="514992" y="2941640"/>
              <a:ext cx="7843222" cy="3702070"/>
              <a:chOff x="514992" y="2941640"/>
              <a:chExt cx="7843222" cy="370207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465" t="1920" r="2084" b="960"/>
              <a:stretch>
                <a:fillRect/>
              </a:stretch>
            </p:blipFill>
            <p:spPr bwMode="auto">
              <a:xfrm>
                <a:off x="514992" y="2978739"/>
                <a:ext cx="2984892" cy="3641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05230" y="2941640"/>
                <a:ext cx="4352984" cy="3702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Arc 11"/>
              <p:cNvSpPr/>
              <p:nvPr/>
            </p:nvSpPr>
            <p:spPr>
              <a:xfrm rot="5049785">
                <a:off x="3110990" y="2071236"/>
                <a:ext cx="1749583" cy="5164689"/>
              </a:xfrm>
              <a:prstGeom prst="arc">
                <a:avLst/>
              </a:prstGeom>
              <a:ln w="127000" cmpd="sng">
                <a:solidFill>
                  <a:srgbClr val="339933"/>
                </a:solidFill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>
              <a:xfrm rot="10800000">
                <a:off x="5940152" y="5013176"/>
                <a:ext cx="1357322" cy="1588"/>
              </a:xfrm>
              <a:prstGeom prst="straightConnector1">
                <a:avLst/>
              </a:prstGeom>
              <a:ln w="19050">
                <a:solidFill>
                  <a:srgbClr val="B0182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7308304" y="4725144"/>
              <a:ext cx="207170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b="1" dirty="0" smtClean="0">
                  <a:solidFill>
                    <a:srgbClr val="B01821"/>
                  </a:solidFill>
                  <a:latin typeface="Arial Narrow" pitchFamily="34" charset="0"/>
                </a:rPr>
                <a:t>Report couloir écologique SCOT</a:t>
              </a:r>
              <a:endParaRPr lang="fr-FR" sz="1600" b="1" dirty="0">
                <a:solidFill>
                  <a:srgbClr val="B01821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lantations chê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3933056"/>
            <a:ext cx="4210433" cy="208311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0452" r="4599" b="5094"/>
          <a:stretch>
            <a:fillRect/>
          </a:stretch>
        </p:blipFill>
        <p:spPr bwMode="auto">
          <a:xfrm>
            <a:off x="251520" y="1268760"/>
            <a:ext cx="4220680" cy="19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6299"/>
          <a:stretch>
            <a:fillRect/>
          </a:stretch>
        </p:blipFill>
        <p:spPr bwMode="auto">
          <a:xfrm>
            <a:off x="4724388" y="2636913"/>
            <a:ext cx="3952067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7504" y="32129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i="1" spc="-10" dirty="0" smtClean="0">
                <a:solidFill>
                  <a:srgbClr val="000000"/>
                </a:solidFill>
              </a:rPr>
              <a:t>Terrains agricoles, en lieu et place du futur camping</a:t>
            </a:r>
            <a:endParaRPr lang="fr-FR" sz="1000" i="1" dirty="0"/>
          </a:p>
        </p:txBody>
      </p:sp>
      <p:sp>
        <p:nvSpPr>
          <p:cNvPr id="7" name="Rectangle 6"/>
          <p:cNvSpPr/>
          <p:nvPr/>
        </p:nvSpPr>
        <p:spPr>
          <a:xfrm>
            <a:off x="4644008" y="4725144"/>
            <a:ext cx="4499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spc="-10" dirty="0" smtClean="0">
                <a:solidFill>
                  <a:srgbClr val="000000"/>
                </a:solidFill>
              </a:rPr>
              <a:t>Chemin rural longeant au Sud  le terrain du camping et desservant des</a:t>
            </a:r>
          </a:p>
          <a:p>
            <a:r>
              <a:rPr lang="fr-FR" sz="1000" i="1" spc="-10" dirty="0" smtClean="0">
                <a:solidFill>
                  <a:srgbClr val="000000"/>
                </a:solidFill>
              </a:rPr>
              <a:t>hectares de parcelles agricoles dévolues aux céréales et dépourvue de</a:t>
            </a:r>
          </a:p>
          <a:p>
            <a:r>
              <a:rPr lang="fr-FR" sz="1000" i="1" spc="-10" dirty="0" smtClean="0">
                <a:solidFill>
                  <a:srgbClr val="000000"/>
                </a:solidFill>
              </a:rPr>
              <a:t>trame  boisée </a:t>
            </a:r>
            <a:endParaRPr lang="fr-FR" sz="1000" i="1" dirty="0"/>
          </a:p>
        </p:txBody>
      </p:sp>
      <p:sp>
        <p:nvSpPr>
          <p:cNvPr id="8" name="Rectangle 7"/>
          <p:cNvSpPr/>
          <p:nvPr/>
        </p:nvSpPr>
        <p:spPr>
          <a:xfrm>
            <a:off x="144016" y="602128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i="1" spc="-10" dirty="0" smtClean="0">
                <a:solidFill>
                  <a:srgbClr val="000000"/>
                </a:solidFill>
              </a:rPr>
              <a:t>Plantations de jeunes chênes existant le long du chemin rural</a:t>
            </a:r>
            <a:endParaRPr lang="fr-FR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59632" y="2132856"/>
            <a:ext cx="71294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  la prise en compte de la trame verte dans le SCOT de la Région Mulhousienne</a:t>
            </a:r>
          </a:p>
          <a:p>
            <a:pPr>
              <a:spcBef>
                <a:spcPct val="50000"/>
              </a:spcBef>
            </a:pPr>
            <a:endParaRPr lang="fr-FR" dirty="0" smtClean="0">
              <a:latin typeface="Helvetica Compressed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  l’exercice de la mise en œuvre des orientations (méthode et études de cas)</a:t>
            </a:r>
          </a:p>
          <a:p>
            <a:pPr>
              <a:spcBef>
                <a:spcPct val="50000"/>
              </a:spcBef>
            </a:pPr>
            <a:endParaRPr lang="fr-FR" dirty="0" smtClean="0">
              <a:latin typeface="Helvetica Compressed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  les difficultés rencontrées et les points de vigilance </a:t>
            </a:r>
            <a:endParaRPr lang="fr-FR" dirty="0">
              <a:latin typeface="Helvetica Compressed" pitchFamily="34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Déroulé de la présentation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87624" y="2780928"/>
            <a:ext cx="712946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Les difficultés rencontrées et les points de vigilance</a:t>
            </a:r>
          </a:p>
          <a:p>
            <a:pPr lvl="2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les faiblesses et obstacles à pallier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les efforts produits et solutions apportées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Les difficultés rencontrées …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285750" y="1781175"/>
            <a:ext cx="47148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600" b="1">
                <a:solidFill>
                  <a:srgbClr val="A6A6A6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1412776"/>
            <a:ext cx="7929618" cy="373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600" b="1" dirty="0" smtClean="0"/>
              <a:t>  Manque d’une véritable expertise scientifique sur le sujet « environnement »</a:t>
            </a:r>
          </a:p>
          <a:p>
            <a:r>
              <a:rPr lang="fr-FR" sz="1600" b="1" dirty="0" smtClean="0"/>
              <a:t>   </a:t>
            </a:r>
            <a:r>
              <a:rPr lang="fr-FR" sz="1100" dirty="0" smtClean="0"/>
              <a:t> (bonne expertise sur les milieux remarquables inventoriés mais manque d’expertise et de vigilance concernant la nature</a:t>
            </a:r>
          </a:p>
          <a:p>
            <a:r>
              <a:rPr lang="fr-FR" sz="1100" dirty="0" smtClean="0"/>
              <a:t>     ordinaire, compétences environnementale limitée à l’Agence nécessitant appui extérieur, état initial du SCOT peu poussé</a:t>
            </a:r>
          </a:p>
          <a:p>
            <a:r>
              <a:rPr lang="fr-FR" sz="1100" dirty="0" smtClean="0"/>
              <a:t>     à l’échelle micro)</a:t>
            </a:r>
          </a:p>
          <a:p>
            <a:pPr>
              <a:lnSpc>
                <a:spcPct val="150000"/>
              </a:lnSpc>
            </a:pPr>
            <a:r>
              <a:rPr lang="fr-FR" sz="1100" dirty="0" smtClean="0"/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fr-FR" sz="1600" b="1" dirty="0"/>
              <a:t> </a:t>
            </a:r>
            <a:r>
              <a:rPr lang="fr-FR" sz="1600" b="1" dirty="0" smtClean="0"/>
              <a:t> Des termes ‘’flous’’ dans le DOG et des critères de compatibilité à définir pour</a:t>
            </a:r>
          </a:p>
          <a:p>
            <a:pPr>
              <a:spcAft>
                <a:spcPts val="0"/>
              </a:spcAft>
            </a:pPr>
            <a:r>
              <a:rPr lang="fr-FR" sz="1600" b="1" dirty="0" smtClean="0"/>
              <a:t>   l’étape de la mise en œuvre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fr-FR" sz="1600" b="1" dirty="0" smtClean="0"/>
          </a:p>
          <a:p>
            <a:pPr>
              <a:buFont typeface="Arial" pitchFamily="34" charset="0"/>
              <a:buChar char="•"/>
            </a:pPr>
            <a:r>
              <a:rPr lang="fr-FR" sz="1600" b="1" dirty="0" smtClean="0"/>
              <a:t>  Des acteurs multiples pour la gestion de la trame verte et bleue</a:t>
            </a:r>
            <a:endParaRPr lang="fr-FR" sz="1600" dirty="0" smtClean="0"/>
          </a:p>
          <a:p>
            <a:pPr>
              <a:lnSpc>
                <a:spcPct val="150000"/>
              </a:lnSpc>
              <a:buFont typeface="Wingdings"/>
              <a:buChar char=" "/>
            </a:pPr>
            <a:r>
              <a:rPr lang="fr-FR" sz="1100" dirty="0" smtClean="0"/>
              <a:t>(commune, Conseil général, Syndicat des eaux et des forêts, ONF, agriculteurs,  … )</a:t>
            </a:r>
          </a:p>
          <a:p>
            <a:pPr>
              <a:lnSpc>
                <a:spcPct val="150000"/>
              </a:lnSpc>
              <a:buFont typeface="Wingdings"/>
              <a:buChar char=" "/>
            </a:pPr>
            <a:endParaRPr lang="fr-FR" sz="1100" b="1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600" b="1" dirty="0" smtClean="0"/>
              <a:t>  Des conflits d’intérêt sur des enjeux jugés prioritaires par les collectivités</a:t>
            </a:r>
            <a:endParaRPr lang="fr-FR" sz="1600" dirty="0" smtClean="0"/>
          </a:p>
          <a:p>
            <a:r>
              <a:rPr lang="fr-FR" sz="1600" b="1" dirty="0" smtClean="0">
                <a:latin typeface="Wingdings" pitchFamily="2" charset="2"/>
              </a:rPr>
              <a:t> </a:t>
            </a:r>
            <a:r>
              <a:rPr lang="fr-FR" sz="1100" dirty="0" smtClean="0"/>
              <a:t>(économie, tourisme, grandes infrastructures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Les points de vigilance …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285750" y="1781175"/>
            <a:ext cx="47148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600" b="1">
                <a:solidFill>
                  <a:srgbClr val="A6A6A6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1700808"/>
            <a:ext cx="842493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600" b="1" spc="-20" dirty="0" smtClean="0"/>
              <a:t>  Renforcer le niveau d’expertise et de connaissance sur le sujet « environnement »</a:t>
            </a:r>
            <a:endParaRPr lang="fr-FR" sz="1600" spc="-20" dirty="0" smtClean="0"/>
          </a:p>
          <a:p>
            <a:pPr>
              <a:lnSpc>
                <a:spcPct val="150000"/>
              </a:lnSpc>
            </a:pPr>
            <a:r>
              <a:rPr lang="fr-FR" sz="1100" b="1" dirty="0" smtClean="0">
                <a:latin typeface="Wingdings" pitchFamily="2" charset="2"/>
              </a:rPr>
              <a:t> </a:t>
            </a:r>
            <a:r>
              <a:rPr lang="fr-FR" sz="1100" dirty="0" smtClean="0">
                <a:latin typeface="Wingdings" pitchFamily="2" charset="2"/>
              </a:rPr>
              <a:t>è </a:t>
            </a:r>
            <a:r>
              <a:rPr lang="fr-FR" sz="1100" dirty="0" smtClean="0"/>
              <a:t>documentation, travail approfondi (terrain), participation séminaires, réseaux nationaux et locaux d’échanges…</a:t>
            </a:r>
          </a:p>
          <a:p>
            <a:pPr>
              <a:lnSpc>
                <a:spcPct val="150000"/>
              </a:lnSpc>
            </a:pPr>
            <a:endParaRPr lang="fr-FR" sz="1100" dirty="0" smtClean="0"/>
          </a:p>
          <a:p>
            <a:pPr>
              <a:lnSpc>
                <a:spcPct val="150000"/>
              </a:lnSpc>
            </a:pPr>
            <a:endParaRPr lang="fr-FR" sz="1100" dirty="0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750" y="1268760"/>
            <a:ext cx="712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Maintenir l’effort sur la tenue des objectifs environnementaux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021288"/>
            <a:ext cx="183569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fr-FR" sz="1000" i="1" dirty="0" smtClean="0"/>
              <a:t>Travail complémentaire sur les couloirs écologiques du SCOT mené dans le cadre d’un stage</a:t>
            </a:r>
            <a:endParaRPr lang="fr-FR" sz="1000" i="1" dirty="0"/>
          </a:p>
        </p:txBody>
      </p:sp>
      <p:pic>
        <p:nvPicPr>
          <p:cNvPr id="6" name="Image 5" descr="Fiche Couloir eco Reining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000" y="2420888"/>
            <a:ext cx="6552728" cy="43453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Les points de vigilance …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285750" y="1781175"/>
            <a:ext cx="47148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600" b="1">
                <a:solidFill>
                  <a:srgbClr val="A6A6A6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2276872"/>
            <a:ext cx="36004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1600" b="1" dirty="0" smtClean="0"/>
              <a:t>  Sensibilisation et pédagogie</a:t>
            </a:r>
          </a:p>
          <a:p>
            <a:pPr>
              <a:lnSpc>
                <a:spcPct val="150000"/>
              </a:lnSpc>
            </a:pPr>
            <a:r>
              <a:rPr lang="fr-FR" sz="1600" b="1" dirty="0" smtClean="0"/>
              <a:t>   auprès des élus</a:t>
            </a:r>
            <a:endParaRPr lang="fr-FR" sz="1600" dirty="0" smtClean="0"/>
          </a:p>
          <a:p>
            <a:pPr>
              <a:lnSpc>
                <a:spcPct val="150000"/>
              </a:lnSpc>
            </a:pPr>
            <a:r>
              <a:rPr lang="fr-FR" sz="1100" dirty="0" smtClean="0"/>
              <a:t>    </a:t>
            </a:r>
            <a:r>
              <a:rPr lang="fr-FR" sz="1100" dirty="0" smtClean="0">
                <a:latin typeface="Wingdings" pitchFamily="2" charset="2"/>
              </a:rPr>
              <a:t>è </a:t>
            </a:r>
            <a:r>
              <a:rPr lang="fr-FR" sz="1100" dirty="0" smtClean="0"/>
              <a:t>rédaction et diffusion d’une</a:t>
            </a:r>
          </a:p>
          <a:p>
            <a:pPr>
              <a:lnSpc>
                <a:spcPct val="150000"/>
              </a:lnSpc>
            </a:pPr>
            <a:r>
              <a:rPr lang="fr-FR" sz="1100" dirty="0" smtClean="0"/>
              <a:t>           « fiche mode d’emploi couloirs écologiques »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750" y="1268760"/>
            <a:ext cx="71294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Maintenir l’effort sur la tenue</a:t>
            </a:r>
          </a:p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des objectifs environnementaux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053226"/>
            <a:ext cx="428396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pPr lvl="1"/>
            <a:r>
              <a:rPr lang="fr-FR" sz="1000" i="1" dirty="0" smtClean="0"/>
              <a:t>Couverture du document pédagogique de 12 pages produit pour diffusion auprès des communes :</a:t>
            </a:r>
          </a:p>
          <a:p>
            <a:pPr lvl="1"/>
            <a:r>
              <a:rPr lang="fr-FR" sz="1000" i="1" dirty="0" smtClean="0"/>
              <a:t>Enjeux, définition/typologies, outils et financements</a:t>
            </a:r>
            <a:endParaRPr lang="fr-FR" sz="1000" i="1" dirty="0"/>
          </a:p>
        </p:txBody>
      </p:sp>
      <p:pic>
        <p:nvPicPr>
          <p:cNvPr id="8" name="Image 7" descr="SCoT mode d'emploi TVB page cou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4000" y="1119572"/>
            <a:ext cx="4059886" cy="57384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Les points de vigilance …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285750" y="1781175"/>
            <a:ext cx="47148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600" b="1">
                <a:solidFill>
                  <a:srgbClr val="A6A6A6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93296"/>
            <a:ext cx="914400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Fiche SCOT TVB_PL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942" y="1152000"/>
            <a:ext cx="4054034" cy="565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age 9" descr="Fiche SCOT TVB_proj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9177" y="1152000"/>
            <a:ext cx="4281295" cy="565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87624" y="2780928"/>
            <a:ext cx="71294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La prise en compte de la trame verte</a:t>
            </a:r>
          </a:p>
          <a:p>
            <a:pPr algn="ctr">
              <a:spcBef>
                <a:spcPct val="50000"/>
              </a:spcBef>
            </a:pPr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dans le SCOT de la Région Mulhousienne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La trame verte et bleue dans le SCOT : des orientations …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37891" name="Titre 1"/>
          <p:cNvSpPr txBox="1">
            <a:spLocks/>
          </p:cNvSpPr>
          <p:nvPr/>
        </p:nvSpPr>
        <p:spPr bwMode="auto">
          <a:xfrm>
            <a:off x="285750" y="1781175"/>
            <a:ext cx="471487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600" b="1">
                <a:solidFill>
                  <a:srgbClr val="A6A6A6"/>
                </a:solidFill>
              </a:rPr>
              <a:t>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750" y="1484313"/>
            <a:ext cx="712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Les orientations figurant au Document d’Orientations Générales (DOG) :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7624" y="2348880"/>
            <a:ext cx="1728192" cy="956773"/>
          </a:xfrm>
          <a:prstGeom prst="rect">
            <a:avLst/>
          </a:prstGeom>
          <a:noFill/>
          <a:ln w="25400" cmpd="thickThin">
            <a:solidFill>
              <a:srgbClr val="C00000"/>
            </a:solidFill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fr-FR" sz="1600" dirty="0" smtClean="0"/>
              <a:t>Préservation des espaces ‘’de valeur’’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563888" y="2348880"/>
            <a:ext cx="1872208" cy="956773"/>
          </a:xfrm>
          <a:prstGeom prst="rect">
            <a:avLst/>
          </a:prstGeom>
          <a:noFill/>
          <a:ln w="25400" cmpd="thickThin">
            <a:solidFill>
              <a:srgbClr val="C00000"/>
            </a:solidFill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fr-FR" sz="1600" dirty="0" smtClean="0"/>
              <a:t>Protection des continuités vertes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6084168" y="2348880"/>
            <a:ext cx="1512168" cy="956773"/>
          </a:xfrm>
          <a:prstGeom prst="rect">
            <a:avLst/>
          </a:prstGeom>
          <a:noFill/>
          <a:ln w="25400" cmpd="thickThin">
            <a:solidFill>
              <a:srgbClr val="C00000"/>
            </a:solidFill>
          </a:ln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fr-FR" sz="1600" dirty="0" smtClean="0"/>
              <a:t>Protection de la trame bleue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114822" y="4021321"/>
            <a:ext cx="22322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Forêts</a:t>
            </a:r>
          </a:p>
          <a:p>
            <a:pPr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Espaces naturels non </a:t>
            </a:r>
          </a:p>
          <a:p>
            <a:pPr>
              <a:spcAft>
                <a:spcPts val="600"/>
              </a:spcAft>
              <a:buSzPct val="80000"/>
            </a:pPr>
            <a:r>
              <a:rPr lang="fr-FR" sz="1200" dirty="0" smtClean="0"/>
              <a:t>     boisés sensibles</a:t>
            </a:r>
          </a:p>
          <a:p>
            <a:pPr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Espaces agricoles</a:t>
            </a:r>
          </a:p>
          <a:p>
            <a:pPr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Coupures naturelles où </a:t>
            </a:r>
          </a:p>
          <a:p>
            <a:pPr>
              <a:spcAft>
                <a:spcPts val="600"/>
              </a:spcAft>
              <a:buSzPct val="80000"/>
            </a:pPr>
            <a:r>
              <a:rPr lang="fr-FR" sz="1200" dirty="0" smtClean="0"/>
              <a:t>     risque de conurbation</a:t>
            </a:r>
          </a:p>
          <a:p>
            <a:pPr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Environnement sylvicole </a:t>
            </a:r>
          </a:p>
          <a:p>
            <a:pPr>
              <a:spcAft>
                <a:spcPts val="600"/>
              </a:spcAft>
              <a:buSzPct val="80000"/>
            </a:pPr>
            <a:r>
              <a:rPr lang="fr-FR" sz="1200" dirty="0" smtClean="0"/>
              <a:t>    et pastoral de l’Ecomusée</a:t>
            </a:r>
          </a:p>
          <a:p>
            <a:pPr>
              <a:spcAft>
                <a:spcPts val="600"/>
              </a:spcAft>
              <a:buSzPct val="80000"/>
            </a:pPr>
            <a:endParaRPr lang="fr-FR" sz="1200" dirty="0" smtClean="0"/>
          </a:p>
        </p:txBody>
      </p:sp>
      <p:cxnSp>
        <p:nvCxnSpPr>
          <p:cNvPr id="11" name="Connecteur droit avec flèche 10"/>
          <p:cNvCxnSpPr>
            <a:stCxn id="6" idx="2"/>
          </p:cNvCxnSpPr>
          <p:nvPr/>
        </p:nvCxnSpPr>
        <p:spPr>
          <a:xfrm rot="5400000">
            <a:off x="1774023" y="3583350"/>
            <a:ext cx="555395" cy="158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63094" y="402132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Couloirs écologiques</a:t>
            </a:r>
          </a:p>
          <a:p>
            <a:pPr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Pénétrantes vertes </a:t>
            </a:r>
          </a:p>
          <a:p>
            <a:pPr>
              <a:spcAft>
                <a:spcPts val="0"/>
              </a:spcAft>
              <a:buSzPct val="80000"/>
            </a:pPr>
            <a:r>
              <a:rPr lang="fr-FR" sz="1200" dirty="0" smtClean="0"/>
              <a:t>    (prolongation de nature</a:t>
            </a:r>
          </a:p>
          <a:p>
            <a:pPr>
              <a:spcAft>
                <a:spcPts val="600"/>
              </a:spcAft>
              <a:buSzPct val="80000"/>
            </a:pPr>
            <a:r>
              <a:rPr lang="fr-FR" sz="1200" dirty="0" smtClean="0"/>
              <a:t>     en tissu urbanisé)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4222295" y="3583350"/>
            <a:ext cx="555395" cy="158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012160" y="3999859"/>
            <a:ext cx="223224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Zones humides</a:t>
            </a:r>
          </a:p>
          <a:p>
            <a:pPr>
              <a:spcAft>
                <a:spcPts val="0"/>
              </a:spcAft>
              <a:buSzPct val="80000"/>
              <a:buFont typeface="Wingdings" pitchFamily="2" charset="2"/>
              <a:buChar char="Ø"/>
            </a:pPr>
            <a:r>
              <a:rPr lang="fr-FR" sz="1200" dirty="0" smtClean="0"/>
              <a:t>  Cours d’eau </a:t>
            </a:r>
          </a:p>
          <a:p>
            <a:pPr>
              <a:spcAft>
                <a:spcPts val="600"/>
              </a:spcAft>
              <a:buSzPct val="80000"/>
            </a:pPr>
            <a:r>
              <a:rPr lang="fr-FR" sz="1200" dirty="0" smtClean="0"/>
              <a:t>    (berge et </a:t>
            </a:r>
            <a:r>
              <a:rPr lang="fr-FR" sz="1200" dirty="0" err="1" smtClean="0"/>
              <a:t>ripisylve</a:t>
            </a:r>
            <a:r>
              <a:rPr lang="fr-FR" sz="1200" dirty="0" smtClean="0"/>
              <a:t>)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6599353" y="3582556"/>
            <a:ext cx="555395" cy="158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cologie-TV.jpg"/>
          <p:cNvPicPr>
            <a:picLocks noChangeAspect="1"/>
          </p:cNvPicPr>
          <p:nvPr/>
        </p:nvPicPr>
        <p:blipFill>
          <a:blip r:embed="rId2" cstate="print"/>
          <a:srcRect l="16391" t="2147" r="11708" b="2147"/>
          <a:stretch>
            <a:fillRect/>
          </a:stretch>
        </p:blipFill>
        <p:spPr>
          <a:xfrm>
            <a:off x="72008" y="1772816"/>
            <a:ext cx="4355976" cy="3793306"/>
          </a:xfrm>
          <a:prstGeom prst="rect">
            <a:avLst/>
          </a:prstGeom>
        </p:spPr>
      </p:pic>
      <p:pic>
        <p:nvPicPr>
          <p:cNvPr id="3" name="Image 2" descr="Ecologie-TV-legen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301208"/>
            <a:ext cx="1872208" cy="142709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7544" y="1340768"/>
            <a:ext cx="7129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Prise en compte de la Trame Verte Régionale :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La trame verte et bleue dans le SCOT : des orientations …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7504" y="5661248"/>
            <a:ext cx="223224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fr-FR" sz="1000" b="1" i="1" dirty="0" smtClean="0"/>
              <a:t>Etat initial de l’environnement </a:t>
            </a:r>
            <a:r>
              <a:rPr lang="fr-FR" sz="1000" i="1" dirty="0" smtClean="0"/>
              <a:t>:</a:t>
            </a:r>
          </a:p>
          <a:p>
            <a:r>
              <a:rPr lang="fr-FR" sz="1000" i="1" dirty="0" smtClean="0"/>
              <a:t>Approche des flux biologiques et connexions proposées par la TVR</a:t>
            </a:r>
            <a:endParaRPr lang="fr-FR" sz="10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499992" y="5683314"/>
            <a:ext cx="3024336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fr-FR" sz="1000" b="1" i="1" dirty="0" smtClean="0"/>
              <a:t>Document d’Orientations (carte en annexe) </a:t>
            </a:r>
            <a:r>
              <a:rPr lang="fr-FR" sz="1000" i="1" dirty="0" smtClean="0"/>
              <a:t>:</a:t>
            </a:r>
          </a:p>
          <a:p>
            <a:r>
              <a:rPr lang="fr-FR" sz="1000" i="1" dirty="0" smtClean="0"/>
              <a:t>Espaces naturels et agricoles à protéger</a:t>
            </a:r>
            <a:endParaRPr lang="fr-FR" sz="1000" i="1" dirty="0"/>
          </a:p>
        </p:txBody>
      </p:sp>
      <p:grpSp>
        <p:nvGrpSpPr>
          <p:cNvPr id="23" name="Groupe 22"/>
          <p:cNvGrpSpPr/>
          <p:nvPr/>
        </p:nvGrpSpPr>
        <p:grpSpPr>
          <a:xfrm>
            <a:off x="5016858" y="1412776"/>
            <a:ext cx="3371566" cy="246221"/>
            <a:chOff x="5016858" y="1412776"/>
            <a:chExt cx="3371566" cy="246221"/>
          </a:xfrm>
        </p:grpSpPr>
        <p:sp>
          <p:nvSpPr>
            <p:cNvPr id="19" name="ZoneTexte 18"/>
            <p:cNvSpPr txBox="1"/>
            <p:nvPr/>
          </p:nvSpPr>
          <p:spPr>
            <a:xfrm>
              <a:off x="5364088" y="1412776"/>
              <a:ext cx="302433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rIns="144000" rtlCol="0">
              <a:spAutoFit/>
            </a:bodyPr>
            <a:lstStyle/>
            <a:p>
              <a:r>
                <a:rPr lang="fr-FR" sz="1000" i="1" dirty="0" smtClean="0"/>
                <a:t>Couloirs écologiques supplémentaires inscrits</a:t>
              </a:r>
              <a:endParaRPr lang="fr-FR" sz="1000" i="1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5016858" y="1430383"/>
              <a:ext cx="347230" cy="1984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4788024" y="3429000"/>
            <a:ext cx="864096" cy="169277"/>
          </a:xfrm>
          <a:prstGeom prst="rect">
            <a:avLst/>
          </a:prstGeom>
          <a:noFill/>
        </p:spPr>
        <p:txBody>
          <a:bodyPr wrap="square" lIns="144000" rIns="144000" rtlCol="0">
            <a:spAutoFit/>
          </a:bodyPr>
          <a:lstStyle/>
          <a:p>
            <a:r>
              <a:rPr lang="fr-FR" sz="500" b="1" dirty="0" smtClean="0"/>
              <a:t>Wittelsheim</a:t>
            </a:r>
            <a:endParaRPr lang="fr-FR" sz="500" b="1" dirty="0"/>
          </a:p>
        </p:txBody>
      </p:sp>
      <p:grpSp>
        <p:nvGrpSpPr>
          <p:cNvPr id="22" name="Groupe 21"/>
          <p:cNvGrpSpPr/>
          <p:nvPr/>
        </p:nvGrpSpPr>
        <p:grpSpPr>
          <a:xfrm>
            <a:off x="4530379" y="1700808"/>
            <a:ext cx="4578125" cy="5085184"/>
            <a:chOff x="4530379" y="1700808"/>
            <a:chExt cx="4578125" cy="5085184"/>
          </a:xfrm>
        </p:grpSpPr>
        <p:grpSp>
          <p:nvGrpSpPr>
            <p:cNvPr id="21" name="Groupe 20"/>
            <p:cNvGrpSpPr/>
            <p:nvPr/>
          </p:nvGrpSpPr>
          <p:grpSpPr>
            <a:xfrm>
              <a:off x="4530379" y="1700808"/>
              <a:ext cx="4578125" cy="3923912"/>
              <a:chOff x="4530379" y="1700808"/>
              <a:chExt cx="4578125" cy="3923912"/>
            </a:xfrm>
          </p:grpSpPr>
          <p:pic>
            <p:nvPicPr>
              <p:cNvPr id="7" name="Image 6" descr="scot-carte 1.jpg"/>
              <p:cNvPicPr>
                <a:picLocks noChangeAspect="1"/>
              </p:cNvPicPr>
              <p:nvPr/>
            </p:nvPicPr>
            <p:blipFill>
              <a:blip r:embed="rId4" cstate="print"/>
              <a:srcRect l="16657" t="1010" r="3093" b="1683"/>
              <a:stretch>
                <a:fillRect/>
              </a:stretch>
            </p:blipFill>
            <p:spPr>
              <a:xfrm>
                <a:off x="4530379" y="1700808"/>
                <a:ext cx="4578125" cy="3923912"/>
              </a:xfrm>
              <a:prstGeom prst="rect">
                <a:avLst/>
              </a:prstGeom>
            </p:spPr>
          </p:pic>
          <p:sp>
            <p:nvSpPr>
              <p:cNvPr id="13" name="Ellipse 12"/>
              <p:cNvSpPr/>
              <p:nvPr/>
            </p:nvSpPr>
            <p:spPr>
              <a:xfrm rot="20168869">
                <a:off x="5616824" y="3374599"/>
                <a:ext cx="504056" cy="288032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6264896" y="2780928"/>
                <a:ext cx="899392" cy="161622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/>
              <p:cNvSpPr/>
              <p:nvPr/>
            </p:nvSpPr>
            <p:spPr>
              <a:xfrm rot="20168869">
                <a:off x="4814955" y="4577414"/>
                <a:ext cx="1128530" cy="371552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 rot="20168869">
                <a:off x="6042752" y="4858836"/>
                <a:ext cx="456074" cy="182332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8065096" y="4166684"/>
                <a:ext cx="611360" cy="414443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 rot="20168869">
                <a:off x="5839816" y="3022943"/>
                <a:ext cx="504056" cy="288032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 descr="Legende carte esp nat et agri.jpg"/>
            <p:cNvPicPr>
              <a:picLocks noChangeAspect="1"/>
            </p:cNvPicPr>
            <p:nvPr/>
          </p:nvPicPr>
          <p:blipFill>
            <a:blip r:embed="rId5" cstate="print"/>
            <a:srcRect l="6043" t="4986" b="37894"/>
            <a:stretch>
              <a:fillRect/>
            </a:stretch>
          </p:blipFill>
          <p:spPr>
            <a:xfrm>
              <a:off x="7668344" y="5085184"/>
              <a:ext cx="1385074" cy="17008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87624" y="2780928"/>
            <a:ext cx="712946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L’exercice de la mise en œuvre des orientations</a:t>
            </a:r>
          </a:p>
          <a:p>
            <a:pPr lvl="2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méthodologie d’analyse de la compatibilité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Ø"/>
            </a:pPr>
            <a:r>
              <a:rPr lang="fr-FR" dirty="0" smtClean="0">
                <a:latin typeface="Helvetica Compressed" pitchFamily="34" charset="0"/>
              </a:rPr>
              <a:t> exemples de cas liés à la trame verte et bleue sur des avis rendus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… à la mise en œuvre dans les PLU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750" y="1268760"/>
            <a:ext cx="8136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Réalisation d’une grille méthodologique d’analyse de la compatibilité des POS/PLU avec le SCOT :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059832" y="2492896"/>
          <a:ext cx="1080120" cy="3384376"/>
        </p:xfrm>
        <a:graphic>
          <a:graphicData uri="http://schemas.openxmlformats.org/drawingml/2006/table">
            <a:tbl>
              <a:tblPr/>
              <a:tblGrid>
                <a:gridCol w="1080120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Pièce(s) du PLU à mobiliser</a:t>
                      </a:r>
                      <a:endParaRPr lang="fr-FR" sz="1100" b="1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2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4139952" y="2492896"/>
          <a:ext cx="1944216" cy="3384376"/>
        </p:xfrm>
        <a:graphic>
          <a:graphicData uri="http://schemas.openxmlformats.org/drawingml/2006/table">
            <a:tbl>
              <a:tblPr/>
              <a:tblGrid>
                <a:gridCol w="1944216"/>
              </a:tblGrid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Dispositions à prévoir / Recommandations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2">
                <a:tc>
                  <a:txBody>
                    <a:bodyPr/>
                    <a:lstStyle/>
                    <a:p>
                      <a:endParaRPr lang="fr-FR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6084168" y="2491440"/>
          <a:ext cx="2088232" cy="3385832"/>
        </p:xfrm>
        <a:graphic>
          <a:graphicData uri="http://schemas.openxmlformats.org/drawingml/2006/table">
            <a:tbl>
              <a:tblPr/>
              <a:tblGrid>
                <a:gridCol w="2088232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Appréciation de la compatibilité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9768">
                <a:tc>
                  <a:txBody>
                    <a:bodyPr/>
                    <a:lstStyle/>
                    <a:p>
                      <a:endParaRPr lang="fr-FR" sz="105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11560" y="2492896"/>
          <a:ext cx="792088" cy="3384376"/>
        </p:xfrm>
        <a:graphic>
          <a:graphicData uri="http://schemas.openxmlformats.org/drawingml/2006/table">
            <a:tbl>
              <a:tblPr/>
              <a:tblGrid>
                <a:gridCol w="792088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Chapitre du DOG</a:t>
                      </a:r>
                      <a:endParaRPr lang="fr-FR" sz="1100" b="1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2.1.1</a:t>
                      </a:r>
                    </a:p>
                    <a:p>
                      <a:endParaRPr lang="fr-FR" sz="1400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403648" y="2492896"/>
          <a:ext cx="1656184" cy="3384376"/>
        </p:xfrm>
        <a:graphic>
          <a:graphicData uri="http://schemas.openxmlformats.org/drawingml/2006/table">
            <a:tbl>
              <a:tblPr/>
              <a:tblGrid>
                <a:gridCol w="1656184"/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Orientation du SCOT</a:t>
                      </a:r>
                      <a:endParaRPr lang="fr-FR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2">
                <a:tc>
                  <a:txBody>
                    <a:bodyPr/>
                    <a:lstStyle/>
                    <a:p>
                      <a:endParaRPr lang="fr-FR" sz="11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675437" y="3645024"/>
            <a:ext cx="800219" cy="15121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000" b="1" dirty="0" smtClean="0">
                <a:latin typeface="Arial Narrow" pitchFamily="34" charset="0"/>
              </a:rPr>
              <a:t>PRESCRIPTION</a:t>
            </a:r>
          </a:p>
          <a:p>
            <a:pPr algn="ctr"/>
            <a:r>
              <a:rPr lang="fr-FR" sz="1000" b="1" dirty="0" smtClean="0">
                <a:latin typeface="Arial Narrow" pitchFamily="34" charset="0"/>
              </a:rPr>
              <a:t>OU</a:t>
            </a:r>
          </a:p>
          <a:p>
            <a:pPr algn="ctr"/>
            <a:r>
              <a:rPr lang="fr-FR" sz="1000" b="1" dirty="0" smtClean="0">
                <a:latin typeface="Arial Narrow" pitchFamily="34" charset="0"/>
              </a:rPr>
              <a:t>RECOMMANDATION</a:t>
            </a:r>
          </a:p>
          <a:p>
            <a:pPr algn="ctr"/>
            <a:endParaRPr lang="fr-FR" sz="1000" b="1" dirty="0" smtClean="0">
              <a:latin typeface="Arial Narrow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9552" y="1836113"/>
            <a:ext cx="6030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cap="all" dirty="0" smtClean="0">
                <a:latin typeface="Helvetica Compressed" pitchFamily="34" charset="0"/>
              </a:rPr>
              <a:t>grille d’analyse</a:t>
            </a:r>
          </a:p>
          <a:p>
            <a:r>
              <a:rPr lang="fr-FR" sz="1400" cap="all" dirty="0" smtClean="0">
                <a:solidFill>
                  <a:srgbClr val="B01821"/>
                </a:solidFill>
                <a:latin typeface="Helvetica Compressed" pitchFamily="34" charset="0"/>
              </a:rPr>
              <a:t>environnement et paysage : « offrir un cadre de vie de qualité »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7544" y="1772816"/>
            <a:ext cx="7920880" cy="4320480"/>
          </a:xfrm>
          <a:prstGeom prst="rect">
            <a:avLst/>
          </a:prstGeom>
          <a:noFill/>
          <a:ln w="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7504" y="2348880"/>
            <a:ext cx="369332" cy="2952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Arial Narrow" pitchFamily="34" charset="0"/>
              </a:rPr>
              <a:t>TRAME DU DOCUMENT GRILLE D’ANALYSE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11560" y="2416652"/>
          <a:ext cx="1224136" cy="3258362"/>
        </p:xfrm>
        <a:graphic>
          <a:graphicData uri="http://schemas.openxmlformats.org/drawingml/2006/table">
            <a:tbl>
              <a:tblPr/>
              <a:tblGrid>
                <a:gridCol w="1224136"/>
              </a:tblGrid>
              <a:tr h="6523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Chapitre du DOG</a:t>
                      </a:r>
                      <a:endParaRPr lang="fr-FR" sz="1400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2.1.1.2</a:t>
                      </a:r>
                    </a:p>
                    <a:p>
                      <a:endParaRPr lang="fr-FR" sz="1400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835696" y="2416653"/>
          <a:ext cx="6552728" cy="3259550"/>
        </p:xfrm>
        <a:graphic>
          <a:graphicData uri="http://schemas.openxmlformats.org/drawingml/2006/table">
            <a:tbl>
              <a:tblPr/>
              <a:tblGrid>
                <a:gridCol w="6552728"/>
              </a:tblGrid>
              <a:tr h="652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Orientation du SCOT</a:t>
                      </a:r>
                      <a:endParaRPr lang="fr-FR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Constructions et installations autorisées en espace agricole à protéger :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fr-F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constructions et installations liées et nécessaires à l’exploitation agricole sous conditions :</a:t>
                      </a: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r>
                        <a:rPr lang="fr-F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intégration paysagère optimale des bâtiments d’exploitation et réglementation des constructions neuves à usage résidentiel destinées aux exploitants agricoles ;</a:t>
                      </a: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600"/>
                        </a:spcAft>
                      </a:pPr>
                      <a:endParaRPr lang="fr-FR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700"/>
                        </a:lnSpc>
                        <a:spcAft>
                          <a:spcPts val="300"/>
                        </a:spcAft>
                      </a:pPr>
                      <a:r>
                        <a:rPr lang="fr-F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équipements sportifs, de loisirs de plein air et jardins familiaux sous conditions :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fr-F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fr-FR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fr-FR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aux emplacements localisés dans la carte de synthèse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fr-FR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 • </a:t>
                      </a:r>
                      <a:r>
                        <a:rPr lang="fr-FR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qu’ils restent d’ampleur limitée, que leur implantation soit en continuité des espaces urbanisés existants et que leur aménagement préserve un caractère paysager et </a:t>
                      </a:r>
                      <a:r>
                        <a:rPr lang="fr-FR" sz="12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végétalisé</a:t>
                      </a:r>
                      <a:r>
                        <a:rPr lang="fr-FR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750" y="1268760"/>
            <a:ext cx="8136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Réalisation d’une grille méthodologique d’analyse de la compatibilité des POS/PLU avec le SCOT :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… à la mise en œuvre dans les PLU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1866310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Exemple : espaces agricoles à protéger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034316" y="3789040"/>
            <a:ext cx="400110" cy="13681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400" b="1" dirty="0" smtClean="0">
                <a:latin typeface="Arial Narrow" pitchFamily="34" charset="0"/>
              </a:rPr>
              <a:t>PRESCRIPTION</a:t>
            </a:r>
            <a:endParaRPr lang="fr-FR" sz="1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750" y="1268760"/>
            <a:ext cx="8136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rgbClr val="B01821"/>
                </a:solidFill>
                <a:latin typeface="Helvetica Compressed" pitchFamily="34" charset="0"/>
              </a:rPr>
              <a:t>Réalisation d’une grille méthodologique d’analyse de la compatibilité des POS/PLU avec le SCOT :</a:t>
            </a:r>
            <a:endParaRPr lang="fr-FR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1438" y="21431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B01821"/>
                </a:solidFill>
                <a:latin typeface="Helvetica Compressed" pitchFamily="34" charset="0"/>
              </a:rPr>
              <a:t>… à la mise en œuvre dans les PLU</a:t>
            </a:r>
            <a:endParaRPr lang="fr-FR" sz="2800" b="1" dirty="0">
              <a:solidFill>
                <a:srgbClr val="B01821"/>
              </a:solidFill>
              <a:latin typeface="Helvetica Compress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1700808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Exemple : espaces agricoles à protéger</a:t>
            </a:r>
            <a:endParaRPr lang="fr-FR" sz="16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51520" y="2154192"/>
          <a:ext cx="1008112" cy="4011112"/>
        </p:xfrm>
        <a:graphic>
          <a:graphicData uri="http://schemas.openxmlformats.org/drawingml/2006/table">
            <a:tbl>
              <a:tblPr/>
              <a:tblGrid>
                <a:gridCol w="1008112"/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Pièce(s) à mobiliser</a:t>
                      </a:r>
                      <a:endParaRPr lang="fr-FR" sz="1300" b="1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Zonage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Règlement</a:t>
                      </a:r>
                    </a:p>
                    <a:p>
                      <a:endParaRPr lang="fr-FR" sz="1400" dirty="0"/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259632" y="2154192"/>
          <a:ext cx="4608512" cy="4020192"/>
        </p:xfrm>
        <a:graphic>
          <a:graphicData uri="http://schemas.openxmlformats.org/drawingml/2006/table">
            <a:tbl>
              <a:tblPr/>
              <a:tblGrid>
                <a:gridCol w="4608512"/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Dispositions à prévoir / Recommandations</a:t>
                      </a:r>
                      <a:endParaRPr lang="fr-FR" sz="13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3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 agricole :</a:t>
                      </a:r>
                      <a:r>
                        <a:rPr lang="fr-FR" sz="11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ou A avec indice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300" b="1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Zone d’équipements sportifs ou loisirs </a:t>
                      </a:r>
                      <a:r>
                        <a:rPr lang="fr-FR" sz="1150" b="1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fr-FR" sz="1150" b="0" kern="1200" spc="-3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N, U ou AU avec indice (l, s ,e …)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fr-FR" sz="115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Article 2 :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zone agricole, peuvent être autorisés :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 constructions nécessaires à l’exploitation agricole ;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aménagements liés à l’exploitation agricole, tels que gîtes ruraux ou locaux sur site permettant la vente des produits de la ferme ;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un seul logement par exploitant admis, l’habitation devant être implantée à proximité du siège d’activité de l’exploitation (150 m maxi).</a:t>
                      </a:r>
                    </a:p>
                    <a:p>
                      <a:pPr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zone d’équipements sportifs et/ou de loisirs : selon le projet et sa destination (construction, aires de jeux ..).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fr-FR" sz="115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Articles 11 et 13 : 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dispositions pour une bonne intégration paysagère des bâtiments (plantation de haies ou d’arbres, type de matériaux et clôtures, teintes ...)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5868144" y="2154192"/>
          <a:ext cx="3096344" cy="4011112"/>
        </p:xfrm>
        <a:graphic>
          <a:graphicData uri="http://schemas.openxmlformats.org/drawingml/2006/table">
            <a:tbl>
              <a:tblPr/>
              <a:tblGrid>
                <a:gridCol w="3096344"/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Appréciation de la compatibilité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3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3040">
                <a:tc>
                  <a:txBody>
                    <a:bodyPr/>
                    <a:lstStyle/>
                    <a:p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Intégration paysagère des bâtiments agricoles :</a:t>
                      </a:r>
                    </a:p>
                    <a:p>
                      <a:r>
                        <a:rPr lang="fr-FR" sz="115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minima, </a:t>
                      </a:r>
                      <a:r>
                        <a:rPr lang="fr-FR" sz="1150" kern="1200" spc="-1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végétalisation</a:t>
                      </a:r>
                      <a:r>
                        <a:rPr lang="fr-FR" sz="115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abords du ou des bâtiments, choix de couleurs voisines de celles qui dominent le paysage, matériaux naturels à privilégier, éviter l’implantation en ligne de crête.</a:t>
                      </a:r>
                    </a:p>
                    <a:p>
                      <a:endParaRPr lang="fr-FR" sz="115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3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Ampleur limitée : </a:t>
                      </a:r>
                    </a:p>
                    <a:p>
                      <a:r>
                        <a:rPr lang="fr-FR" sz="1150" kern="1200" spc="-1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emprise de l’ensemble des aménagements : </a:t>
                      </a:r>
                      <a:r>
                        <a:rPr lang="fr-FR" sz="1150" kern="1200" spc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aille d’un terrain de foot, soit 1 ha environ. </a:t>
                      </a:r>
                      <a:endParaRPr lang="fr-FR" sz="1150" kern="1200" spc="-1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1150" kern="1200" spc="-1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Pour les constructions : 100 m² de SHOB</a:t>
                      </a:r>
                    </a:p>
                    <a:p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même conditions d’intégration paysagère.</a:t>
                      </a:r>
                    </a:p>
                    <a:p>
                      <a:endParaRPr lang="fr-FR" sz="115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fr-FR" sz="1300" b="1" kern="1200" spc="-2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Continuité des espaces urbanisés existants :</a:t>
                      </a:r>
                    </a:p>
                    <a:p>
                      <a:r>
                        <a:rPr lang="fr-FR" sz="11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100 m maxi des espaces urbanisés existants.</a:t>
                      </a:r>
                    </a:p>
                  </a:txBody>
                  <a:tcPr marT="126000"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rama pour modele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Conception personnalisée">
  <a:themeElements>
    <a:clrScheme name="7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Modele Diaporama">
  <a:themeElements>
    <a:clrScheme name="12_Modele Diapora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Modele Diapora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Modele Diapora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4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5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7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8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9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0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1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2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3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4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5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6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7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Copie de 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_Copie de 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dele Diaporama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Conception personnalisée">
  <a:themeElements>
    <a:clrScheme name="6_Conception personnalisé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Conception personnalisé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nception personnalisé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Modele Diaporama">
  <a:themeElements>
    <a:clrScheme name="3_Modele Diapora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Modele Diapora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odele Diapora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Diaporama pour modele</Template>
  <TotalTime>1401</TotalTime>
  <Words>1600</Words>
  <Application>Microsoft Office PowerPoint</Application>
  <PresentationFormat>Affichage à l'écran (4:3)</PresentationFormat>
  <Paragraphs>238</Paragraphs>
  <Slides>24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35</vt:i4>
      </vt:variant>
      <vt:variant>
        <vt:lpstr>Titres des diapositives</vt:lpstr>
      </vt:variant>
      <vt:variant>
        <vt:i4>24</vt:i4>
      </vt:variant>
    </vt:vector>
  </HeadingPairs>
  <TitlesOfParts>
    <vt:vector size="59" baseType="lpstr">
      <vt:lpstr>Diaporama pour modele</vt:lpstr>
      <vt:lpstr>1_Conception personnalisée</vt:lpstr>
      <vt:lpstr>Conception personnalisée</vt:lpstr>
      <vt:lpstr>1_Modele Diaporama</vt:lpstr>
      <vt:lpstr>2_Modele Diaporama</vt:lpstr>
      <vt:lpstr>6_Conception personnalisée</vt:lpstr>
      <vt:lpstr>3_Modele Diaporama</vt:lpstr>
      <vt:lpstr>4_Modele Diaporama</vt:lpstr>
      <vt:lpstr>5_Modele Diaporama</vt:lpstr>
      <vt:lpstr>6_Modele Diaporama</vt:lpstr>
      <vt:lpstr>7_Modele Diaporama</vt:lpstr>
      <vt:lpstr>8_Modele Diaporama</vt:lpstr>
      <vt:lpstr>9_Modele Diaporama</vt:lpstr>
      <vt:lpstr>10_Modele Diaporama</vt:lpstr>
      <vt:lpstr>11_Modele Diaporama</vt:lpstr>
      <vt:lpstr>2_Conception personnalisée</vt:lpstr>
      <vt:lpstr>7_Conception personnalisée</vt:lpstr>
      <vt:lpstr>12_Modele Diaporama</vt:lpstr>
      <vt:lpstr>13_Modele Diaporama</vt:lpstr>
      <vt:lpstr>14_Modele Diaporama</vt:lpstr>
      <vt:lpstr>15_Modele Diaporama</vt:lpstr>
      <vt:lpstr>16_Modele Diaporama</vt:lpstr>
      <vt:lpstr>17_Modele Diaporama</vt:lpstr>
      <vt:lpstr>18_Modele Diaporama</vt:lpstr>
      <vt:lpstr>19_Modele Diaporama</vt:lpstr>
      <vt:lpstr>20_Modele Diaporama</vt:lpstr>
      <vt:lpstr>21_Modele Diaporama</vt:lpstr>
      <vt:lpstr>22_Modele Diaporama</vt:lpstr>
      <vt:lpstr>23_Modele Diaporama</vt:lpstr>
      <vt:lpstr>24_Modele Diaporama</vt:lpstr>
      <vt:lpstr>25_Modele Diaporama</vt:lpstr>
      <vt:lpstr>26_Modele Diaporama</vt:lpstr>
      <vt:lpstr>27_Modele Diaporama</vt:lpstr>
      <vt:lpstr>Copie de Modele Diaporama</vt:lpstr>
      <vt:lpstr>1_Copie de Modele Diaporama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Cécile</dc:creator>
  <cp:lastModifiedBy>Roxane</cp:lastModifiedBy>
  <cp:revision>130</cp:revision>
  <dcterms:created xsi:type="dcterms:W3CDTF">2010-04-23T14:55:57Z</dcterms:created>
  <dcterms:modified xsi:type="dcterms:W3CDTF">2010-11-04T16:18:28Z</dcterms:modified>
</cp:coreProperties>
</file>