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41" r:id="rId2"/>
    <p:sldId id="343" r:id="rId3"/>
    <p:sldId id="344" r:id="rId4"/>
    <p:sldId id="345" r:id="rId5"/>
    <p:sldId id="347" r:id="rId6"/>
    <p:sldId id="346" r:id="rId7"/>
    <p:sldId id="348" r:id="rId8"/>
    <p:sldId id="349" r:id="rId9"/>
    <p:sldId id="351" r:id="rId10"/>
    <p:sldId id="350" r:id="rId11"/>
    <p:sldId id="352" r:id="rId12"/>
    <p:sldId id="353" r:id="rId13"/>
    <p:sldId id="354" r:id="rId14"/>
    <p:sldId id="355" r:id="rId15"/>
    <p:sldId id="356" r:id="rId16"/>
    <p:sldId id="357" r:id="rId17"/>
    <p:sldId id="358" r:id="rId18"/>
  </p:sldIdLst>
  <p:sldSz cx="9144000" cy="6858000" type="screen4x3"/>
  <p:notesSz cx="6669088" cy="9926638"/>
  <p:defaultTextStyle>
    <a:defPPr>
      <a:defRPr lang="fr-FR"/>
    </a:defPPr>
    <a:lvl1pPr algn="l" rtl="0" fontAlgn="base">
      <a:spcBef>
        <a:spcPct val="0"/>
      </a:spcBef>
      <a:spcAft>
        <a:spcPct val="0"/>
      </a:spcAft>
      <a:defRPr sz="2400" b="1" kern="1200">
        <a:solidFill>
          <a:schemeClr val="tx1"/>
        </a:solidFill>
        <a:latin typeface="Times" pitchFamily="18" charset="0"/>
        <a:ea typeface="+mn-ea"/>
        <a:cs typeface="+mn-cs"/>
      </a:defRPr>
    </a:lvl1pPr>
    <a:lvl2pPr marL="457200" algn="l" rtl="0" fontAlgn="base">
      <a:spcBef>
        <a:spcPct val="0"/>
      </a:spcBef>
      <a:spcAft>
        <a:spcPct val="0"/>
      </a:spcAft>
      <a:defRPr sz="2400" b="1" kern="1200">
        <a:solidFill>
          <a:schemeClr val="tx1"/>
        </a:solidFill>
        <a:latin typeface="Times" pitchFamily="18" charset="0"/>
        <a:ea typeface="+mn-ea"/>
        <a:cs typeface="+mn-cs"/>
      </a:defRPr>
    </a:lvl2pPr>
    <a:lvl3pPr marL="914400" algn="l" rtl="0" fontAlgn="base">
      <a:spcBef>
        <a:spcPct val="0"/>
      </a:spcBef>
      <a:spcAft>
        <a:spcPct val="0"/>
      </a:spcAft>
      <a:defRPr sz="2400" b="1" kern="1200">
        <a:solidFill>
          <a:schemeClr val="tx1"/>
        </a:solidFill>
        <a:latin typeface="Times" pitchFamily="18" charset="0"/>
        <a:ea typeface="+mn-ea"/>
        <a:cs typeface="+mn-cs"/>
      </a:defRPr>
    </a:lvl3pPr>
    <a:lvl4pPr marL="1371600" algn="l" rtl="0" fontAlgn="base">
      <a:spcBef>
        <a:spcPct val="0"/>
      </a:spcBef>
      <a:spcAft>
        <a:spcPct val="0"/>
      </a:spcAft>
      <a:defRPr sz="2400" b="1" kern="1200">
        <a:solidFill>
          <a:schemeClr val="tx1"/>
        </a:solidFill>
        <a:latin typeface="Times" pitchFamily="18" charset="0"/>
        <a:ea typeface="+mn-ea"/>
        <a:cs typeface="+mn-cs"/>
      </a:defRPr>
    </a:lvl4pPr>
    <a:lvl5pPr marL="1828800" algn="l" rtl="0" fontAlgn="base">
      <a:spcBef>
        <a:spcPct val="0"/>
      </a:spcBef>
      <a:spcAft>
        <a:spcPct val="0"/>
      </a:spcAft>
      <a:defRPr sz="2400" b="1" kern="1200">
        <a:solidFill>
          <a:schemeClr val="tx1"/>
        </a:solidFill>
        <a:latin typeface="Times" pitchFamily="18" charset="0"/>
        <a:ea typeface="+mn-ea"/>
        <a:cs typeface="+mn-cs"/>
      </a:defRPr>
    </a:lvl5pPr>
    <a:lvl6pPr marL="2286000" algn="l" defTabSz="914400" rtl="0" eaLnBrk="1" latinLnBrk="0" hangingPunct="1">
      <a:defRPr sz="2400" b="1" kern="1200">
        <a:solidFill>
          <a:schemeClr val="tx1"/>
        </a:solidFill>
        <a:latin typeface="Times" pitchFamily="18" charset="0"/>
        <a:ea typeface="+mn-ea"/>
        <a:cs typeface="+mn-cs"/>
      </a:defRPr>
    </a:lvl6pPr>
    <a:lvl7pPr marL="2743200" algn="l" defTabSz="914400" rtl="0" eaLnBrk="1" latinLnBrk="0" hangingPunct="1">
      <a:defRPr sz="2400" b="1" kern="1200">
        <a:solidFill>
          <a:schemeClr val="tx1"/>
        </a:solidFill>
        <a:latin typeface="Times" pitchFamily="18" charset="0"/>
        <a:ea typeface="+mn-ea"/>
        <a:cs typeface="+mn-cs"/>
      </a:defRPr>
    </a:lvl7pPr>
    <a:lvl8pPr marL="3200400" algn="l" defTabSz="914400" rtl="0" eaLnBrk="1" latinLnBrk="0" hangingPunct="1">
      <a:defRPr sz="2400" b="1" kern="1200">
        <a:solidFill>
          <a:schemeClr val="tx1"/>
        </a:solidFill>
        <a:latin typeface="Times" pitchFamily="18" charset="0"/>
        <a:ea typeface="+mn-ea"/>
        <a:cs typeface="+mn-cs"/>
      </a:defRPr>
    </a:lvl8pPr>
    <a:lvl9pPr marL="3657600" algn="l" defTabSz="914400" rtl="0" eaLnBrk="1" latinLnBrk="0" hangingPunct="1">
      <a:defRPr sz="2400" b="1"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E98"/>
    <a:srgbClr val="0080E6"/>
    <a:srgbClr val="B2B2B2"/>
    <a:srgbClr val="6CFCA6"/>
    <a:srgbClr val="990099"/>
    <a:srgbClr val="0099FF"/>
    <a:srgbClr val="00FF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547" autoAdjust="0"/>
  </p:normalViewPr>
  <p:slideViewPr>
    <p:cSldViewPr>
      <p:cViewPr>
        <p:scale>
          <a:sx n="80" d="100"/>
          <a:sy n="80" d="100"/>
        </p:scale>
        <p:origin x="-864"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536" y="-84"/>
      </p:cViewPr>
      <p:guideLst>
        <p:guide orient="horz" pos="3126"/>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eaLnBrk="0" hangingPunct="0">
              <a:defRPr sz="1200" b="0"/>
            </a:lvl1pPr>
          </a:lstStyle>
          <a:p>
            <a:pPr>
              <a:defRPr/>
            </a:pPr>
            <a:endParaRPr lang="fr-FR"/>
          </a:p>
        </p:txBody>
      </p:sp>
      <p:sp>
        <p:nvSpPr>
          <p:cNvPr id="35843"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eaLnBrk="0" hangingPunct="0">
              <a:defRPr sz="1200" b="0"/>
            </a:lvl1pPr>
          </a:lstStyle>
          <a:p>
            <a:pPr>
              <a:defRPr/>
            </a:pPr>
            <a:endParaRPr lang="fr-FR"/>
          </a:p>
        </p:txBody>
      </p:sp>
      <p:sp>
        <p:nvSpPr>
          <p:cNvPr id="35844"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eaLnBrk="0" hangingPunct="0">
              <a:defRPr sz="1200" b="0"/>
            </a:lvl1pPr>
          </a:lstStyle>
          <a:p>
            <a:pPr>
              <a:defRPr/>
            </a:pPr>
            <a:endParaRPr lang="fr-FR"/>
          </a:p>
        </p:txBody>
      </p:sp>
      <p:sp>
        <p:nvSpPr>
          <p:cNvPr id="35845"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eaLnBrk="0" hangingPunct="0">
              <a:defRPr sz="1200" b="0"/>
            </a:lvl1pPr>
          </a:lstStyle>
          <a:p>
            <a:pPr>
              <a:defRPr/>
            </a:pPr>
            <a:fld id="{6052EC67-5240-46C3-A454-A8D3D85BB309}"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eaLnBrk="0" hangingPunct="0">
              <a:defRPr sz="1200" b="0"/>
            </a:lvl1pPr>
          </a:lstStyle>
          <a:p>
            <a:pPr>
              <a:defRPr/>
            </a:pPr>
            <a:endParaRPr lang="fr-FR"/>
          </a:p>
        </p:txBody>
      </p:sp>
      <p:sp>
        <p:nvSpPr>
          <p:cNvPr id="22531"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eaLnBrk="0" hangingPunct="0">
              <a:defRPr sz="1200" b="0"/>
            </a:lvl1pPr>
          </a:lstStyle>
          <a:p>
            <a:pPr>
              <a:defRPr/>
            </a:pPr>
            <a:endParaRPr lang="fr-FR"/>
          </a:p>
        </p:txBody>
      </p:sp>
      <p:sp>
        <p:nvSpPr>
          <p:cNvPr id="20484"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2534"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eaLnBrk="0" hangingPunct="0">
              <a:defRPr sz="1200" b="0"/>
            </a:lvl1pPr>
          </a:lstStyle>
          <a:p>
            <a:pPr>
              <a:defRPr/>
            </a:pPr>
            <a:endParaRPr lang="fr-FR"/>
          </a:p>
        </p:txBody>
      </p:sp>
      <p:sp>
        <p:nvSpPr>
          <p:cNvPr id="22535"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eaLnBrk="0" hangingPunct="0">
              <a:defRPr sz="1200" b="0"/>
            </a:lvl1pPr>
          </a:lstStyle>
          <a:p>
            <a:pPr>
              <a:defRPr/>
            </a:pPr>
            <a:fld id="{616272F0-D986-4DC9-B002-A27F740CDE5E}"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5E15A9E-B0D5-431D-9381-55AD2A38BFFF}" type="slidenum">
              <a:rPr lang="fr-FR" smtClean="0"/>
              <a:pPr/>
              <a:t>2</a:t>
            </a:fld>
            <a:endParaRPr lang="fr-FR"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82980A3-F6B7-41A4-9091-D1C3EA8B4537}" type="slidenum">
              <a:rPr lang="fr-FR" smtClean="0"/>
              <a:pPr/>
              <a:t>3</a:t>
            </a:fld>
            <a:endParaRPr lang="fr-FR"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B15CEE4-D3A8-4131-A3E4-3D7D812C308E}" type="slidenum">
              <a:rPr lang="fr-FR" smtClean="0"/>
              <a:pPr/>
              <a:t>4</a:t>
            </a:fld>
            <a:endParaRPr lang="fr-FR"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93C970C-0ECC-40F0-BB9E-6EF2C9F66399}" type="slidenum">
              <a:rPr lang="fr-FR" smtClean="0"/>
              <a:pPr/>
              <a:t>5</a:t>
            </a:fld>
            <a:endParaRPr lang="fr-FR"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3CBED73-A9CE-42AE-8641-79C7303D0AD9}" type="slidenum">
              <a:rPr lang="fr-FR" smtClean="0"/>
              <a:pPr/>
              <a:t>6</a:t>
            </a:fld>
            <a:endParaRPr lang="fr-FR"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9B92E67-199B-4E2B-AE8C-9B63CB6A85C4}" type="slidenum">
              <a:rPr lang="fr-FR" smtClean="0"/>
              <a:pPr/>
              <a:t>7</a:t>
            </a:fld>
            <a:endParaRPr lang="fr-FR"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DEF795E-6C59-4DBC-A7B0-7D84262C08F6}" type="slidenum">
              <a:rPr lang="fr-FR" smtClean="0"/>
              <a:pPr/>
              <a:t>8</a:t>
            </a:fld>
            <a:endParaRPr lang="fr-FR"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7BECC82-4464-4ADB-8BBC-7AD9E644FA2B}" type="slidenum">
              <a:rPr lang="fr-FR" smtClean="0"/>
              <a:pPr/>
              <a:t>9</a:t>
            </a:fld>
            <a:endParaRPr lang="fr-F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39AB58A-AEA2-4374-A590-0B3994628E99}" type="slidenum">
              <a:rPr lang="fr-FR" smtClean="0"/>
              <a:pPr/>
              <a:t>10</a:t>
            </a:fld>
            <a:endParaRPr lang="fr-FR"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19"/>
          <p:cNvSpPr>
            <a:spLocks noGrp="1" noChangeArrowheads="1"/>
          </p:cNvSpPr>
          <p:nvPr>
            <p:ph type="sldNum" sz="quarter" idx="10"/>
          </p:nvPr>
        </p:nvSpPr>
        <p:spPr>
          <a:ln/>
        </p:spPr>
        <p:txBody>
          <a:bodyPr/>
          <a:lstStyle>
            <a:lvl1pPr>
              <a:defRPr/>
            </a:lvl1pPr>
          </a:lstStyle>
          <a:p>
            <a:pPr>
              <a:defRPr/>
            </a:pPr>
            <a:fld id="{E23902AB-9E83-4483-A8C2-19F1C5D268D4}"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9"/>
          <p:cNvSpPr>
            <a:spLocks noGrp="1" noChangeArrowheads="1"/>
          </p:cNvSpPr>
          <p:nvPr>
            <p:ph type="sldNum" sz="quarter" idx="10"/>
          </p:nvPr>
        </p:nvSpPr>
        <p:spPr>
          <a:ln/>
        </p:spPr>
        <p:txBody>
          <a:bodyPr/>
          <a:lstStyle>
            <a:lvl1pPr>
              <a:defRPr/>
            </a:lvl1pPr>
          </a:lstStyle>
          <a:p>
            <a:pPr>
              <a:defRPr/>
            </a:pPr>
            <a:fld id="{8C14E9A7-2A0A-4C56-9134-B2E2C702F727}"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96100" y="762000"/>
            <a:ext cx="1562100" cy="5410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209800" y="762000"/>
            <a:ext cx="4533900" cy="5410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9"/>
          <p:cNvSpPr>
            <a:spLocks noGrp="1" noChangeArrowheads="1"/>
          </p:cNvSpPr>
          <p:nvPr>
            <p:ph type="sldNum" sz="quarter" idx="10"/>
          </p:nvPr>
        </p:nvSpPr>
        <p:spPr>
          <a:ln/>
        </p:spPr>
        <p:txBody>
          <a:bodyPr/>
          <a:lstStyle>
            <a:lvl1pPr>
              <a:defRPr/>
            </a:lvl1pPr>
          </a:lstStyle>
          <a:p>
            <a:pPr>
              <a:defRPr/>
            </a:pPr>
            <a:fld id="{68615AEF-E1A5-4469-9B5E-D24A7DF88C5C}"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2209800" y="762000"/>
            <a:ext cx="6248400" cy="5410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19"/>
          <p:cNvSpPr>
            <a:spLocks noGrp="1" noChangeArrowheads="1"/>
          </p:cNvSpPr>
          <p:nvPr>
            <p:ph type="sldNum" sz="quarter" idx="10"/>
          </p:nvPr>
        </p:nvSpPr>
        <p:spPr>
          <a:ln/>
        </p:spPr>
        <p:txBody>
          <a:bodyPr/>
          <a:lstStyle>
            <a:lvl1pPr>
              <a:defRPr/>
            </a:lvl1pPr>
          </a:lstStyle>
          <a:p>
            <a:pPr>
              <a:defRPr/>
            </a:pPr>
            <a:fld id="{9F4F80A1-6ABD-4A26-AAC5-A5E2D6F9800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9"/>
          <p:cNvSpPr>
            <a:spLocks noGrp="1" noChangeArrowheads="1"/>
          </p:cNvSpPr>
          <p:nvPr>
            <p:ph type="sldNum" sz="quarter" idx="10"/>
          </p:nvPr>
        </p:nvSpPr>
        <p:spPr/>
        <p:txBody>
          <a:bodyPr/>
          <a:lstStyle>
            <a:lvl1pPr>
              <a:buFontTx/>
              <a:buBlip>
                <a:blip r:embed="rId2"/>
              </a:buBlip>
              <a:defRPr/>
            </a:lvl1pPr>
          </a:lstStyle>
          <a:p>
            <a:pPr>
              <a:defRPr/>
            </a:pPr>
            <a:r>
              <a:rPr lang="fr-FR"/>
              <a:t> </a:t>
            </a:r>
            <a:fld id="{66E5052B-E215-4E4F-87D9-9B101FF204CD}"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9"/>
          <p:cNvSpPr>
            <a:spLocks noGrp="1" noChangeArrowheads="1"/>
          </p:cNvSpPr>
          <p:nvPr>
            <p:ph type="sldNum" sz="quarter" idx="10"/>
          </p:nvPr>
        </p:nvSpPr>
        <p:spPr>
          <a:ln/>
        </p:spPr>
        <p:txBody>
          <a:bodyPr/>
          <a:lstStyle>
            <a:lvl1pPr>
              <a:defRPr/>
            </a:lvl1pPr>
          </a:lstStyle>
          <a:p>
            <a:pPr>
              <a:defRPr/>
            </a:pPr>
            <a:fld id="{D10CA578-E030-4E3C-9157-D2D79868829E}"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209800" y="2514600"/>
            <a:ext cx="3048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410200" y="2514600"/>
            <a:ext cx="3048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9"/>
          <p:cNvSpPr>
            <a:spLocks noGrp="1" noChangeArrowheads="1"/>
          </p:cNvSpPr>
          <p:nvPr>
            <p:ph type="sldNum" sz="quarter" idx="10"/>
          </p:nvPr>
        </p:nvSpPr>
        <p:spPr>
          <a:ln/>
        </p:spPr>
        <p:txBody>
          <a:bodyPr/>
          <a:lstStyle>
            <a:lvl1pPr>
              <a:defRPr/>
            </a:lvl1pPr>
          </a:lstStyle>
          <a:p>
            <a:pPr>
              <a:defRPr/>
            </a:pPr>
            <a:fld id="{8CDCE48E-ED21-41F9-9866-3DCAE752CDAF}"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9"/>
          <p:cNvSpPr>
            <a:spLocks noGrp="1" noChangeArrowheads="1"/>
          </p:cNvSpPr>
          <p:nvPr>
            <p:ph type="sldNum" sz="quarter" idx="10"/>
          </p:nvPr>
        </p:nvSpPr>
        <p:spPr>
          <a:ln/>
        </p:spPr>
        <p:txBody>
          <a:bodyPr/>
          <a:lstStyle>
            <a:lvl1pPr>
              <a:defRPr/>
            </a:lvl1pPr>
          </a:lstStyle>
          <a:p>
            <a:pPr>
              <a:defRPr/>
            </a:pPr>
            <a:fld id="{45EBA5F3-CFAD-471C-9497-4719CE3B22D4}"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9"/>
          <p:cNvSpPr>
            <a:spLocks noGrp="1" noChangeArrowheads="1"/>
          </p:cNvSpPr>
          <p:nvPr>
            <p:ph type="sldNum" sz="quarter" idx="10"/>
          </p:nvPr>
        </p:nvSpPr>
        <p:spPr>
          <a:ln/>
        </p:spPr>
        <p:txBody>
          <a:bodyPr/>
          <a:lstStyle>
            <a:lvl1pPr>
              <a:defRPr/>
            </a:lvl1pPr>
          </a:lstStyle>
          <a:p>
            <a:pPr>
              <a:defRPr/>
            </a:pPr>
            <a:fld id="{01B581E4-279D-4CD4-9320-755AD8A54F9C}"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pPr>
              <a:defRPr/>
            </a:pPr>
            <a:fld id="{02A1FD56-AF93-4117-9ADE-5C42D678C8F7}"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9"/>
          <p:cNvSpPr>
            <a:spLocks noGrp="1" noChangeArrowheads="1"/>
          </p:cNvSpPr>
          <p:nvPr>
            <p:ph type="sldNum" sz="quarter" idx="10"/>
          </p:nvPr>
        </p:nvSpPr>
        <p:spPr>
          <a:ln/>
        </p:spPr>
        <p:txBody>
          <a:bodyPr/>
          <a:lstStyle>
            <a:lvl1pPr>
              <a:defRPr/>
            </a:lvl1pPr>
          </a:lstStyle>
          <a:p>
            <a:pPr>
              <a:defRPr/>
            </a:pPr>
            <a:fld id="{9B498189-FF88-4D13-855B-7C322E35E2BD}"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9"/>
          <p:cNvSpPr>
            <a:spLocks noGrp="1" noChangeArrowheads="1"/>
          </p:cNvSpPr>
          <p:nvPr>
            <p:ph type="sldNum" sz="quarter" idx="10"/>
          </p:nvPr>
        </p:nvSpPr>
        <p:spPr>
          <a:ln/>
        </p:spPr>
        <p:txBody>
          <a:bodyPr/>
          <a:lstStyle>
            <a:lvl1pPr>
              <a:defRPr/>
            </a:lvl1pPr>
          </a:lstStyle>
          <a:p>
            <a:pPr>
              <a:defRPr/>
            </a:pPr>
            <a:fld id="{C0619451-DE89-4609-A7FE-BD0D6848943A}"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9800" y="762000"/>
            <a:ext cx="6248400" cy="1752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Rectangle 3"/>
          <p:cNvSpPr>
            <a:spLocks noGrp="1" noChangeArrowheads="1"/>
          </p:cNvSpPr>
          <p:nvPr>
            <p:ph type="body" idx="1"/>
          </p:nvPr>
        </p:nvSpPr>
        <p:spPr bwMode="auto">
          <a:xfrm>
            <a:off x="2209800" y="2514600"/>
            <a:ext cx="6248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1" name="Text Box 18"/>
          <p:cNvSpPr txBox="1">
            <a:spLocks noChangeArrowheads="1"/>
          </p:cNvSpPr>
          <p:nvPr userDrawn="1"/>
        </p:nvSpPr>
        <p:spPr bwMode="auto">
          <a:xfrm>
            <a:off x="7380288" y="6237288"/>
            <a:ext cx="1223962" cy="457200"/>
          </a:xfrm>
          <a:prstGeom prst="rect">
            <a:avLst/>
          </a:prstGeom>
          <a:noFill/>
          <a:ln>
            <a:noFill/>
          </a:ln>
          <a:extLst/>
        </p:spPr>
        <p:txBody>
          <a:bodyPr>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eaLnBrk="0" hangingPunct="0">
              <a:spcBef>
                <a:spcPct val="50000"/>
              </a:spcBef>
              <a:defRPr/>
            </a:pPr>
            <a:endParaRPr lang="fr-FR" b="0" smtClean="0"/>
          </a:p>
        </p:txBody>
      </p:sp>
      <p:sp>
        <p:nvSpPr>
          <p:cNvPr id="1043" name="Rectangle 1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charset="0"/>
              </a:defRPr>
            </a:lvl1pPr>
          </a:lstStyle>
          <a:p>
            <a:pPr>
              <a:defRPr/>
            </a:pPr>
            <a:fld id="{2C6C369B-58A6-4B9A-BB03-A892BDE75D3F}" type="slidenum">
              <a:rPr lang="fr-FR"/>
              <a:pPr>
                <a:defRPr/>
              </a:pPr>
              <a:t>‹N°›</a:t>
            </a:fld>
            <a:endParaRPr lang="fr-FR"/>
          </a:p>
        </p:txBody>
      </p:sp>
      <p:pic>
        <p:nvPicPr>
          <p:cNvPr id="1030" name="Image 8" descr="bandeau diaporama.jpg"/>
          <p:cNvPicPr>
            <a:picLocks noChangeAspect="1"/>
          </p:cNvPicPr>
          <p:nvPr userDrawn="1"/>
        </p:nvPicPr>
        <p:blipFill>
          <a:blip r:embed="rId14" cstate="print"/>
          <a:srcRect/>
          <a:stretch>
            <a:fillRect/>
          </a:stretch>
        </p:blipFill>
        <p:spPr bwMode="auto">
          <a:xfrm>
            <a:off x="0" y="0"/>
            <a:ext cx="9144000" cy="723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 id="2147483675" r:id="rId12"/>
  </p:sldLayoutIdLst>
  <p:hf hdr="0" ftr="0" dt="0"/>
  <p:txStyles>
    <p:titleStyle>
      <a:lvl1pPr algn="l" rtl="0" eaLnBrk="0" fontAlgn="base" hangingPunct="0">
        <a:spcBef>
          <a:spcPct val="0"/>
        </a:spcBef>
        <a:spcAft>
          <a:spcPct val="0"/>
        </a:spcAft>
        <a:defRPr sz="2400">
          <a:solidFill>
            <a:srgbClr val="0099FF"/>
          </a:solidFill>
          <a:latin typeface="+mj-lt"/>
          <a:ea typeface="+mj-ea"/>
          <a:cs typeface="+mj-cs"/>
        </a:defRPr>
      </a:lvl1pPr>
      <a:lvl2pPr algn="l" rtl="0" eaLnBrk="0" fontAlgn="base" hangingPunct="0">
        <a:spcBef>
          <a:spcPct val="0"/>
        </a:spcBef>
        <a:spcAft>
          <a:spcPct val="0"/>
        </a:spcAft>
        <a:defRPr sz="2400">
          <a:solidFill>
            <a:srgbClr val="0099FF"/>
          </a:solidFill>
          <a:latin typeface="Verdana" pitchFamily="34" charset="0"/>
        </a:defRPr>
      </a:lvl2pPr>
      <a:lvl3pPr algn="l" rtl="0" eaLnBrk="0" fontAlgn="base" hangingPunct="0">
        <a:spcBef>
          <a:spcPct val="0"/>
        </a:spcBef>
        <a:spcAft>
          <a:spcPct val="0"/>
        </a:spcAft>
        <a:defRPr sz="2400">
          <a:solidFill>
            <a:srgbClr val="0099FF"/>
          </a:solidFill>
          <a:latin typeface="Verdana" pitchFamily="34" charset="0"/>
        </a:defRPr>
      </a:lvl3pPr>
      <a:lvl4pPr algn="l" rtl="0" eaLnBrk="0" fontAlgn="base" hangingPunct="0">
        <a:spcBef>
          <a:spcPct val="0"/>
        </a:spcBef>
        <a:spcAft>
          <a:spcPct val="0"/>
        </a:spcAft>
        <a:defRPr sz="2400">
          <a:solidFill>
            <a:srgbClr val="0099FF"/>
          </a:solidFill>
          <a:latin typeface="Verdana" pitchFamily="34" charset="0"/>
        </a:defRPr>
      </a:lvl4pPr>
      <a:lvl5pPr algn="l" rtl="0" eaLnBrk="0" fontAlgn="base" hangingPunct="0">
        <a:spcBef>
          <a:spcPct val="0"/>
        </a:spcBef>
        <a:spcAft>
          <a:spcPct val="0"/>
        </a:spcAft>
        <a:defRPr sz="2400">
          <a:solidFill>
            <a:srgbClr val="0099FF"/>
          </a:solidFill>
          <a:latin typeface="Verdana" pitchFamily="34" charset="0"/>
        </a:defRPr>
      </a:lvl5pPr>
      <a:lvl6pPr marL="457200" algn="l" rtl="0" fontAlgn="base">
        <a:spcBef>
          <a:spcPct val="0"/>
        </a:spcBef>
        <a:spcAft>
          <a:spcPct val="0"/>
        </a:spcAft>
        <a:defRPr sz="2400">
          <a:solidFill>
            <a:srgbClr val="0099FF"/>
          </a:solidFill>
          <a:latin typeface="Verdana" pitchFamily="34" charset="0"/>
        </a:defRPr>
      </a:lvl6pPr>
      <a:lvl7pPr marL="914400" algn="l" rtl="0" fontAlgn="base">
        <a:spcBef>
          <a:spcPct val="0"/>
        </a:spcBef>
        <a:spcAft>
          <a:spcPct val="0"/>
        </a:spcAft>
        <a:defRPr sz="2400">
          <a:solidFill>
            <a:srgbClr val="0099FF"/>
          </a:solidFill>
          <a:latin typeface="Verdana" pitchFamily="34" charset="0"/>
        </a:defRPr>
      </a:lvl7pPr>
      <a:lvl8pPr marL="1371600" algn="l" rtl="0" fontAlgn="base">
        <a:spcBef>
          <a:spcPct val="0"/>
        </a:spcBef>
        <a:spcAft>
          <a:spcPct val="0"/>
        </a:spcAft>
        <a:defRPr sz="2400">
          <a:solidFill>
            <a:srgbClr val="0099FF"/>
          </a:solidFill>
          <a:latin typeface="Verdana" pitchFamily="34" charset="0"/>
        </a:defRPr>
      </a:lvl8pPr>
      <a:lvl9pPr marL="1828800" algn="l" rtl="0" fontAlgn="base">
        <a:spcBef>
          <a:spcPct val="0"/>
        </a:spcBef>
        <a:spcAft>
          <a:spcPct val="0"/>
        </a:spcAft>
        <a:defRPr sz="2400">
          <a:solidFill>
            <a:srgbClr val="0099FF"/>
          </a:solidFill>
          <a:latin typeface="Verdana" pitchFamily="34" charset="0"/>
        </a:defRPr>
      </a:lvl9pPr>
    </p:titleStyle>
    <p:bodyStyle>
      <a:lvl1pPr marL="304800" indent="-304800" algn="l" rtl="0" eaLnBrk="0" fontAlgn="base" hangingPunct="0">
        <a:spcBef>
          <a:spcPct val="20000"/>
        </a:spcBef>
        <a:spcAft>
          <a:spcPct val="0"/>
        </a:spcAft>
        <a:defRPr sz="1600">
          <a:solidFill>
            <a:schemeClr val="tx1"/>
          </a:solidFill>
          <a:latin typeface="+mn-lt"/>
          <a:ea typeface="+mn-ea"/>
          <a:cs typeface="+mn-cs"/>
        </a:defRPr>
      </a:lvl1pPr>
      <a:lvl2pPr marL="495300" indent="-304800" algn="l" rtl="0" eaLnBrk="0" fontAlgn="base" hangingPunct="0">
        <a:spcBef>
          <a:spcPct val="20000"/>
        </a:spcBef>
        <a:spcAft>
          <a:spcPct val="0"/>
        </a:spcAft>
        <a:buClr>
          <a:srgbClr val="0080E6"/>
        </a:buClr>
        <a:buFont typeface="Wingdings" pitchFamily="2" charset="2"/>
        <a:buChar char="§"/>
        <a:defRPr sz="1600">
          <a:solidFill>
            <a:schemeClr val="tx1"/>
          </a:solidFill>
          <a:latin typeface="+mn-lt"/>
        </a:defRPr>
      </a:lvl2pPr>
      <a:lvl3pPr marL="685800" indent="-304800" algn="l" rtl="0" eaLnBrk="0" fontAlgn="base" hangingPunct="0">
        <a:spcBef>
          <a:spcPct val="20000"/>
        </a:spcBef>
        <a:spcAft>
          <a:spcPct val="0"/>
        </a:spcAft>
        <a:buClr>
          <a:srgbClr val="0080E6"/>
        </a:buClr>
        <a:buFont typeface="Times" pitchFamily="18" charset="0"/>
        <a:buAutoNum type="alphaLcParenR"/>
        <a:defRPr sz="1600">
          <a:solidFill>
            <a:schemeClr val="tx1"/>
          </a:solidFill>
          <a:latin typeface="+mn-lt"/>
        </a:defRPr>
      </a:lvl3pPr>
      <a:lvl4pPr marL="1677988" indent="-304800" algn="l" rtl="0" eaLnBrk="0" fontAlgn="base" hangingPunct="0">
        <a:spcBef>
          <a:spcPct val="20000"/>
        </a:spcBef>
        <a:spcAft>
          <a:spcPct val="0"/>
        </a:spcAft>
        <a:buChar char="–"/>
        <a:defRPr sz="1600">
          <a:solidFill>
            <a:schemeClr val="tx1"/>
          </a:solidFill>
          <a:latin typeface="+mn-lt"/>
        </a:defRPr>
      </a:lvl4pPr>
      <a:lvl5pPr marL="2133600" indent="-304800" algn="l" rtl="0" eaLnBrk="0" fontAlgn="base" hangingPunct="0">
        <a:spcBef>
          <a:spcPct val="20000"/>
        </a:spcBef>
        <a:spcAft>
          <a:spcPct val="0"/>
        </a:spcAft>
        <a:buChar char="»"/>
        <a:defRPr sz="1600">
          <a:solidFill>
            <a:schemeClr val="tx1"/>
          </a:solidFill>
          <a:latin typeface="+mn-lt"/>
        </a:defRPr>
      </a:lvl5pPr>
      <a:lvl6pPr marL="2590800" indent="-304800" algn="l" rtl="0" fontAlgn="base">
        <a:spcBef>
          <a:spcPct val="20000"/>
        </a:spcBef>
        <a:spcAft>
          <a:spcPct val="0"/>
        </a:spcAft>
        <a:buChar char="»"/>
        <a:defRPr sz="1600">
          <a:solidFill>
            <a:schemeClr val="tx1"/>
          </a:solidFill>
          <a:latin typeface="+mn-lt"/>
        </a:defRPr>
      </a:lvl6pPr>
      <a:lvl7pPr marL="3048000" indent="-304800" algn="l" rtl="0" fontAlgn="base">
        <a:spcBef>
          <a:spcPct val="20000"/>
        </a:spcBef>
        <a:spcAft>
          <a:spcPct val="0"/>
        </a:spcAft>
        <a:buChar char="»"/>
        <a:defRPr sz="1600">
          <a:solidFill>
            <a:schemeClr val="tx1"/>
          </a:solidFill>
          <a:latin typeface="+mn-lt"/>
        </a:defRPr>
      </a:lvl7pPr>
      <a:lvl8pPr marL="3505200" indent="-304800" algn="l" rtl="0" fontAlgn="base">
        <a:spcBef>
          <a:spcPct val="20000"/>
        </a:spcBef>
        <a:spcAft>
          <a:spcPct val="0"/>
        </a:spcAft>
        <a:buChar char="»"/>
        <a:defRPr sz="1600">
          <a:solidFill>
            <a:schemeClr val="tx1"/>
          </a:solidFill>
          <a:latin typeface="+mn-lt"/>
        </a:defRPr>
      </a:lvl8pPr>
      <a:lvl9pPr marL="3962400" indent="-304800" algn="l" rtl="0" fontAlgn="base">
        <a:spcBef>
          <a:spcPct val="20000"/>
        </a:spcBef>
        <a:spcAft>
          <a:spcPct val="0"/>
        </a:spcAft>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Belfort2.jpg"/>
          <p:cNvPicPr>
            <a:picLocks noChangeAspect="1"/>
          </p:cNvPicPr>
          <p:nvPr/>
        </p:nvPicPr>
        <p:blipFill>
          <a:blip r:embed="rId2" cstate="print"/>
          <a:srcRect l="9901" r="16828" b="3798"/>
          <a:stretch>
            <a:fillRect/>
          </a:stretch>
        </p:blipFill>
        <p:spPr>
          <a:xfrm>
            <a:off x="0" y="692150"/>
            <a:ext cx="9144000" cy="6165850"/>
          </a:xfrm>
          <a:prstGeom prst="rect">
            <a:avLst/>
          </a:prstGeom>
          <a:ln w="0" cap="sq">
            <a:solidFill>
              <a:srgbClr val="000000"/>
            </a:solidFill>
            <a:prstDash val="solid"/>
            <a:miter lim="800000"/>
          </a:ln>
          <a:effectLst>
            <a:outerShdw blurRad="50800" dist="38100" dir="2700000" algn="tl" rotWithShape="0">
              <a:srgbClr val="000000">
                <a:alpha val="43000"/>
              </a:srgbClr>
            </a:outerShdw>
          </a:effectLst>
        </p:spPr>
      </p:pic>
      <p:sp>
        <p:nvSpPr>
          <p:cNvPr id="3075" name="Espace réservé du numéro de diapositive 1"/>
          <p:cNvSpPr>
            <a:spLocks noGrp="1"/>
          </p:cNvSpPr>
          <p:nvPr>
            <p:ph type="sldNum" sz="quarter" idx="10"/>
          </p:nvPr>
        </p:nvSpPr>
        <p:spPr>
          <a:noFill/>
        </p:spPr>
        <p:txBody>
          <a:bodyPr/>
          <a:lstStyle/>
          <a:p>
            <a:fld id="{EDBF8DA2-237E-43FF-970B-83F14712B498}" type="slidenum">
              <a:rPr lang="fr-FR" smtClean="0"/>
              <a:pPr/>
              <a:t>1</a:t>
            </a:fld>
            <a:endParaRPr lang="fr-FR" smtClean="0"/>
          </a:p>
        </p:txBody>
      </p:sp>
      <p:sp>
        <p:nvSpPr>
          <p:cNvPr id="2051" name="Rectangle 5"/>
          <p:cNvSpPr>
            <a:spLocks noChangeArrowheads="1"/>
          </p:cNvSpPr>
          <p:nvPr/>
        </p:nvSpPr>
        <p:spPr bwMode="auto">
          <a:xfrm>
            <a:off x="0" y="3095625"/>
            <a:ext cx="6634163" cy="765175"/>
          </a:xfrm>
          <a:prstGeom prst="rect">
            <a:avLst/>
          </a:prstGeom>
          <a:solidFill>
            <a:schemeClr val="tx1"/>
          </a:solidFill>
          <a:ln w="9525">
            <a:noFill/>
            <a:miter lim="800000"/>
            <a:headEnd/>
            <a:tailEnd/>
          </a:ln>
        </p:spPr>
        <p:txBody>
          <a:bodyPr wrap="none" anchor="ctr"/>
          <a:lstStyle/>
          <a:p>
            <a:pPr eaLnBrk="0" hangingPunct="0">
              <a:lnSpc>
                <a:spcPts val="2300"/>
              </a:lnSpc>
              <a:defRPr/>
            </a:pPr>
            <a:r>
              <a:rPr lang="fr-FR" dirty="0">
                <a:solidFill>
                  <a:schemeClr val="bg1">
                    <a:lumMod val="65000"/>
                  </a:schemeClr>
                </a:solidFill>
                <a:latin typeface="Trebuchet MS" pitchFamily="34" charset="0"/>
              </a:rPr>
              <a:t>	Urbanisme commercial - Belfort</a:t>
            </a:r>
          </a:p>
        </p:txBody>
      </p:sp>
      <p:pic>
        <p:nvPicPr>
          <p:cNvPr id="3077" name="Image 7" descr="page couv diaporama.jpg"/>
          <p:cNvPicPr>
            <a:picLocks noChangeAspect="1"/>
          </p:cNvPicPr>
          <p:nvPr/>
        </p:nvPicPr>
        <p:blipFill>
          <a:blip r:embed="rId3" cstate="print"/>
          <a:srcRect/>
          <a:stretch>
            <a:fillRect/>
          </a:stretch>
        </p:blipFill>
        <p:spPr bwMode="auto">
          <a:xfrm>
            <a:off x="0" y="0"/>
            <a:ext cx="9144000" cy="1636713"/>
          </a:xfrm>
          <a:prstGeom prst="rect">
            <a:avLst/>
          </a:prstGeom>
          <a:noFill/>
          <a:ln w="9525">
            <a:noFill/>
            <a:miter lim="800000"/>
            <a:headEnd/>
            <a:tailEnd/>
          </a:ln>
        </p:spPr>
      </p:pic>
      <p:sp>
        <p:nvSpPr>
          <p:cNvPr id="3078" name="ZoneTexte 8"/>
          <p:cNvSpPr txBox="1">
            <a:spLocks noChangeArrowheads="1"/>
          </p:cNvSpPr>
          <p:nvPr/>
        </p:nvSpPr>
        <p:spPr bwMode="auto">
          <a:xfrm>
            <a:off x="6443663" y="1074738"/>
            <a:ext cx="2700337" cy="338137"/>
          </a:xfrm>
          <a:prstGeom prst="rect">
            <a:avLst/>
          </a:prstGeom>
          <a:noFill/>
          <a:ln w="9525">
            <a:noFill/>
            <a:miter lim="800000"/>
            <a:headEnd/>
            <a:tailEnd/>
          </a:ln>
        </p:spPr>
        <p:txBody>
          <a:bodyPr>
            <a:spAutoFit/>
          </a:bodyPr>
          <a:lstStyle/>
          <a:p>
            <a:pPr eaLnBrk="0" hangingPunct="0"/>
            <a:r>
              <a:rPr lang="fr-FR" sz="1600">
                <a:latin typeface="Trebuchet MS" pitchFamily="34" charset="0"/>
              </a:rPr>
              <a:t>Mardi 25 janvier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3"/>
          <p:cNvSpPr>
            <a:spLocks noGrp="1"/>
          </p:cNvSpPr>
          <p:nvPr>
            <p:ph type="sldNum" sz="quarter" idx="10"/>
          </p:nvPr>
        </p:nvSpPr>
        <p:spPr>
          <a:noFill/>
        </p:spPr>
        <p:txBody>
          <a:bodyPr/>
          <a:lstStyle/>
          <a:p>
            <a:r>
              <a:rPr lang="fr-FR" smtClean="0">
                <a:latin typeface="Trebuchet MS" pitchFamily="34" charset="0"/>
              </a:rPr>
              <a:t> </a:t>
            </a:r>
            <a:fld id="{40C957F3-76CE-4C28-9512-C1ADF7923EA2}" type="slidenum">
              <a:rPr lang="fr-FR" smtClean="0">
                <a:latin typeface="Trebuchet MS" pitchFamily="34" charset="0"/>
              </a:rPr>
              <a:pPr/>
              <a:t>10</a:t>
            </a:fld>
            <a:endParaRPr lang="fr-FR" smtClean="0">
              <a:latin typeface="Trebuchet MS" pitchFamily="34" charset="0"/>
            </a:endParaRPr>
          </a:p>
        </p:txBody>
      </p:sp>
      <p:sp>
        <p:nvSpPr>
          <p:cNvPr id="11267" name="Text Box 10"/>
          <p:cNvSpPr txBox="1">
            <a:spLocks noChangeArrowheads="1"/>
          </p:cNvSpPr>
          <p:nvPr/>
        </p:nvSpPr>
        <p:spPr bwMode="auto">
          <a:xfrm>
            <a:off x="250825" y="147638"/>
            <a:ext cx="8497888" cy="461962"/>
          </a:xfrm>
          <a:prstGeom prst="rect">
            <a:avLst/>
          </a:prstGeom>
          <a:noFill/>
          <a:ln w="9525">
            <a:noFill/>
            <a:miter lim="800000"/>
            <a:headEnd/>
            <a:tailEnd/>
          </a:ln>
        </p:spPr>
        <p:txBody>
          <a:bodyPr anchor="ctr">
            <a:spAutoFit/>
          </a:bodyPr>
          <a:lstStyle/>
          <a:p>
            <a:pPr eaLnBrk="0" hangingPunct="0">
              <a:spcBef>
                <a:spcPct val="50000"/>
              </a:spcBef>
              <a:defRPr/>
            </a:pPr>
            <a:r>
              <a:rPr lang="fr-FR" dirty="0">
                <a:solidFill>
                  <a:schemeClr val="bg1">
                    <a:lumMod val="50000"/>
                  </a:schemeClr>
                </a:solidFill>
                <a:latin typeface="Trebuchet MS" pitchFamily="34" charset="0"/>
              </a:rPr>
              <a:t>Quel regard sur notre DACOM …</a:t>
            </a:r>
          </a:p>
        </p:txBody>
      </p:sp>
      <p:sp>
        <p:nvSpPr>
          <p:cNvPr id="12292" name="ZoneTexte 12"/>
          <p:cNvSpPr txBox="1">
            <a:spLocks noChangeArrowheads="1"/>
          </p:cNvSpPr>
          <p:nvPr/>
        </p:nvSpPr>
        <p:spPr bwMode="auto">
          <a:xfrm>
            <a:off x="323850" y="1285875"/>
            <a:ext cx="8496300" cy="4432300"/>
          </a:xfrm>
          <a:prstGeom prst="rect">
            <a:avLst/>
          </a:prstGeom>
          <a:noFill/>
          <a:ln w="9525">
            <a:noFill/>
            <a:miter lim="800000"/>
            <a:headEnd/>
            <a:tailEnd/>
          </a:ln>
        </p:spPr>
        <p:txBody>
          <a:bodyPr>
            <a:spAutoFit/>
          </a:bodyPr>
          <a:lstStyle/>
          <a:p>
            <a:pPr eaLnBrk="0" hangingPunct="0"/>
            <a:endParaRPr lang="fr-FR" sz="1600">
              <a:latin typeface="Trebuchet MS" pitchFamily="34" charset="0"/>
            </a:endParaRPr>
          </a:p>
          <a:p>
            <a:pPr eaLnBrk="0" hangingPunct="0"/>
            <a:r>
              <a:rPr lang="fr-FR" sz="1600">
                <a:latin typeface="Trebuchet MS" pitchFamily="34" charset="0"/>
              </a:rPr>
              <a:t> </a:t>
            </a:r>
          </a:p>
          <a:p>
            <a:pPr eaLnBrk="0" hangingPunct="0"/>
            <a:r>
              <a:rPr lang="fr-FR" sz="1600">
                <a:latin typeface="Trebuchet MS" pitchFamily="34" charset="0"/>
              </a:rPr>
              <a:t>Une vision long terme pour le moment absente de notre document… </a:t>
            </a:r>
          </a:p>
          <a:p>
            <a:pPr eaLnBrk="0" hangingPunct="0"/>
            <a:r>
              <a:rPr lang="fr-FR" sz="1600">
                <a:latin typeface="Trebuchet MS" pitchFamily="34" charset="0"/>
              </a:rPr>
              <a:t>une évolution nécessaire vers une vision à 20-25 ans</a:t>
            </a:r>
          </a:p>
          <a:p>
            <a:pPr eaLnBrk="0" hangingPunct="0"/>
            <a:endParaRPr lang="fr-FR" sz="1600">
              <a:latin typeface="Trebuchet MS" pitchFamily="34" charset="0"/>
            </a:endParaRPr>
          </a:p>
          <a:p>
            <a:pPr eaLnBrk="0" hangingPunct="0">
              <a:buFont typeface="Wingdings" pitchFamily="2" charset="2"/>
              <a:buChar char="q"/>
            </a:pPr>
            <a:endParaRPr lang="fr-FR" sz="1400">
              <a:latin typeface="Trebuchet MS" pitchFamily="34" charset="0"/>
            </a:endParaRPr>
          </a:p>
          <a:p>
            <a:pPr eaLnBrk="0" hangingPunct="0"/>
            <a:r>
              <a:rPr lang="fr-FR" sz="1600">
                <a:latin typeface="Trebuchet MS" pitchFamily="34" charset="0"/>
              </a:rPr>
              <a:t>Une absence de typologie des zones commerciales actuelles et à venir</a:t>
            </a:r>
          </a:p>
          <a:p>
            <a:pPr eaLnBrk="0" hangingPunct="0"/>
            <a:endParaRPr lang="fr-FR" sz="1600">
              <a:latin typeface="Trebuchet MS" pitchFamily="34" charset="0"/>
            </a:endParaRPr>
          </a:p>
          <a:p>
            <a:pPr eaLnBrk="0" hangingPunct="0"/>
            <a:endParaRPr lang="fr-FR" sz="1600">
              <a:latin typeface="Trebuchet MS" pitchFamily="34" charset="0"/>
            </a:endParaRPr>
          </a:p>
          <a:p>
            <a:pPr eaLnBrk="0" hangingPunct="0"/>
            <a:r>
              <a:rPr lang="fr-FR" sz="1600">
                <a:latin typeface="Trebuchet MS" pitchFamily="34" charset="0"/>
              </a:rPr>
              <a:t>Des interrogations sur la nécessité et la possibilité d’aborder le DAC sous des aspects quantitatifs (surfaces commerciales autorisées, ZACOM…)</a:t>
            </a:r>
          </a:p>
          <a:p>
            <a:pPr eaLnBrk="0" hangingPunct="0"/>
            <a:endParaRPr lang="fr-FR" sz="1600">
              <a:latin typeface="Trebuchet MS" pitchFamily="34" charset="0"/>
            </a:endParaRPr>
          </a:p>
          <a:p>
            <a:pPr eaLnBrk="0" hangingPunct="0"/>
            <a:r>
              <a:rPr lang="fr-FR" sz="1600">
                <a:latin typeface="Trebuchet MS" pitchFamily="34" charset="0"/>
              </a:rPr>
              <a:t> </a:t>
            </a:r>
          </a:p>
          <a:p>
            <a:pPr lvl="1" eaLnBrk="0" hangingPunct="0"/>
            <a:endParaRPr lang="fr-FR" sz="1400">
              <a:latin typeface="Trebuchet MS" pitchFamily="34" charset="0"/>
            </a:endParaRPr>
          </a:p>
          <a:p>
            <a:pPr lvl="1" eaLnBrk="0" hangingPunct="0"/>
            <a:endParaRPr lang="fr-FR" sz="1400">
              <a:latin typeface="Trebuchet MS" pitchFamily="34" charset="0"/>
            </a:endParaRPr>
          </a:p>
          <a:p>
            <a:pPr eaLnBrk="0" hangingPunct="0"/>
            <a:endParaRPr lang="fr-FR" sz="1600">
              <a:latin typeface="Trebuchet MS" pitchFamily="34" charset="0"/>
            </a:endParaRPr>
          </a:p>
          <a:p>
            <a:pPr eaLnBrk="0" hangingPunct="0"/>
            <a:endParaRPr lang="fr-FR" sz="1600">
              <a:latin typeface="Trebuchet MS" pitchFamily="34" charset="0"/>
            </a:endParaRPr>
          </a:p>
          <a:p>
            <a:pPr eaLnBrk="0" hangingPunct="0"/>
            <a:endParaRPr lang="fr-FR" sz="1600">
              <a:latin typeface="Trebuchet MS" pitchFamily="34" charset="0"/>
            </a:endParaRPr>
          </a:p>
        </p:txBody>
      </p:sp>
      <p:pic>
        <p:nvPicPr>
          <p:cNvPr id="12293" name="Picture 5"/>
          <p:cNvPicPr>
            <a:picLocks noChangeAspect="1" noChangeArrowheads="1"/>
          </p:cNvPicPr>
          <p:nvPr/>
        </p:nvPicPr>
        <p:blipFill>
          <a:blip r:embed="rId3" cstate="print"/>
          <a:srcRect l="51042" t="65834" r="33333" b="24998"/>
          <a:stretch>
            <a:fillRect/>
          </a:stretch>
        </p:blipFill>
        <p:spPr bwMode="auto">
          <a:xfrm>
            <a:off x="4572000" y="4797425"/>
            <a:ext cx="2143125" cy="785813"/>
          </a:xfrm>
          <a:prstGeom prst="rect">
            <a:avLst/>
          </a:prstGeom>
          <a:noFill/>
          <a:ln w="9525">
            <a:noFill/>
            <a:miter lim="800000"/>
            <a:headEnd/>
            <a:tailEnd/>
          </a:ln>
        </p:spPr>
      </p:pic>
      <p:pic>
        <p:nvPicPr>
          <p:cNvPr id="12294" name="Picture 5"/>
          <p:cNvPicPr>
            <a:picLocks noChangeAspect="1" noChangeArrowheads="1"/>
          </p:cNvPicPr>
          <p:nvPr/>
        </p:nvPicPr>
        <p:blipFill>
          <a:blip r:embed="rId3" cstate="print"/>
          <a:srcRect l="34895" t="17500" r="48958" b="73334"/>
          <a:stretch>
            <a:fillRect/>
          </a:stretch>
        </p:blipFill>
        <p:spPr bwMode="auto">
          <a:xfrm>
            <a:off x="1042988" y="5300663"/>
            <a:ext cx="2214562" cy="785812"/>
          </a:xfrm>
          <a:prstGeom prst="rect">
            <a:avLst/>
          </a:prstGeom>
          <a:noFill/>
          <a:ln w="9525">
            <a:noFill/>
            <a:miter lim="800000"/>
            <a:headEnd/>
            <a:tailEnd/>
          </a:ln>
        </p:spPr>
      </p:pic>
      <p:sp>
        <p:nvSpPr>
          <p:cNvPr id="9" name="ZoneTexte 8"/>
          <p:cNvSpPr txBox="1"/>
          <p:nvPr/>
        </p:nvSpPr>
        <p:spPr>
          <a:xfrm>
            <a:off x="6227763" y="6278563"/>
            <a:ext cx="2089150" cy="260350"/>
          </a:xfrm>
          <a:prstGeom prst="rect">
            <a:avLst/>
          </a:prstGeom>
          <a:noFill/>
        </p:spPr>
        <p:txBody>
          <a:bodyPr anchor="ctr">
            <a:spAutoFit/>
          </a:bodyPr>
          <a:lstStyle/>
          <a:p>
            <a:pPr algn="r" eaLnBrk="0" hangingPunct="0">
              <a:defRPr/>
            </a:pPr>
            <a:r>
              <a:rPr lang="fr-FR" sz="1100" dirty="0">
                <a:solidFill>
                  <a:schemeClr val="bg1">
                    <a:lumMod val="50000"/>
                  </a:schemeClr>
                </a:solidFill>
                <a:latin typeface="Trebuchet MS" pitchFamily="34" charset="0"/>
              </a:rPr>
              <a:t>Mardi 25 janvier 2011</a:t>
            </a:r>
            <a:endParaRPr lang="fr-FR"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0"/>
            <a:ext cx="8121650" cy="836613"/>
          </a:xfrm>
        </p:spPr>
        <p:txBody>
          <a:bodyPr/>
          <a:lstStyle/>
          <a:p>
            <a:pPr>
              <a:defRPr/>
            </a:pPr>
            <a:r>
              <a:rPr lang="fr-FR" b="1" dirty="0" smtClean="0">
                <a:solidFill>
                  <a:schemeClr val="bg1">
                    <a:lumMod val="50000"/>
                  </a:schemeClr>
                </a:solidFill>
                <a:latin typeface="Trebuchet MS" pitchFamily="34" charset="0"/>
              </a:rPr>
              <a:t>Le DACOM, les évolutions à venir…</a:t>
            </a:r>
          </a:p>
        </p:txBody>
      </p:sp>
      <p:sp>
        <p:nvSpPr>
          <p:cNvPr id="13315" name="Text Box 4"/>
          <p:cNvSpPr txBox="1">
            <a:spLocks noChangeArrowheads="1"/>
          </p:cNvSpPr>
          <p:nvPr/>
        </p:nvSpPr>
        <p:spPr bwMode="auto">
          <a:xfrm>
            <a:off x="323850" y="1341438"/>
            <a:ext cx="8351838" cy="457200"/>
          </a:xfrm>
          <a:prstGeom prst="rect">
            <a:avLst/>
          </a:prstGeom>
          <a:noFill/>
          <a:ln w="9525">
            <a:noFill/>
            <a:miter lim="800000"/>
            <a:headEnd/>
            <a:tailEnd/>
          </a:ln>
        </p:spPr>
        <p:txBody>
          <a:bodyPr>
            <a:spAutoFit/>
          </a:bodyPr>
          <a:lstStyle/>
          <a:p>
            <a:pPr eaLnBrk="0" hangingPunct="0">
              <a:spcBef>
                <a:spcPct val="50000"/>
              </a:spcBef>
            </a:pPr>
            <a:endParaRPr lang="fr-FR"/>
          </a:p>
        </p:txBody>
      </p:sp>
      <p:sp>
        <p:nvSpPr>
          <p:cNvPr id="13316" name="ZoneTexte 12"/>
          <p:cNvSpPr txBox="1">
            <a:spLocks noChangeArrowheads="1"/>
          </p:cNvSpPr>
          <p:nvPr/>
        </p:nvSpPr>
        <p:spPr bwMode="auto">
          <a:xfrm>
            <a:off x="1979613" y="1700213"/>
            <a:ext cx="5113337" cy="4492625"/>
          </a:xfrm>
          <a:prstGeom prst="rect">
            <a:avLst/>
          </a:prstGeom>
          <a:noFill/>
          <a:ln w="9525">
            <a:noFill/>
            <a:miter lim="800000"/>
            <a:headEnd/>
            <a:tailEnd/>
          </a:ln>
        </p:spPr>
        <p:txBody>
          <a:bodyPr>
            <a:spAutoFit/>
          </a:bodyPr>
          <a:lstStyle/>
          <a:p>
            <a:pPr eaLnBrk="0" hangingPunct="0"/>
            <a:endParaRPr lang="fr-FR" sz="1600">
              <a:latin typeface="Trebuchet MS" pitchFamily="34" charset="0"/>
            </a:endParaRPr>
          </a:p>
          <a:p>
            <a:pPr eaLnBrk="0" hangingPunct="0"/>
            <a:r>
              <a:rPr lang="fr-FR" sz="1600">
                <a:latin typeface="Trebuchet MS" pitchFamily="34" charset="0"/>
              </a:rPr>
              <a:t> Le DACOM de l’agglomération Bisontine a une validité de 2 ans, il prendra fin le 16 juin 2011.</a:t>
            </a:r>
          </a:p>
          <a:p>
            <a:pPr algn="just" eaLnBrk="0" hangingPunct="0"/>
            <a:endParaRPr lang="fr-FR" sz="1600">
              <a:latin typeface="Trebuchet MS" pitchFamily="34" charset="0"/>
            </a:endParaRPr>
          </a:p>
          <a:p>
            <a:pPr algn="just" eaLnBrk="0" hangingPunct="0"/>
            <a:r>
              <a:rPr lang="fr-FR" sz="1600">
                <a:latin typeface="Trebuchet MS" pitchFamily="34" charset="0"/>
              </a:rPr>
              <a:t>Le SCOT comporte un volet commercial. Arrêté le 20 octobre 2010, son approbation est prévue fin 2011.</a:t>
            </a:r>
          </a:p>
          <a:p>
            <a:pPr algn="just" eaLnBrk="0" hangingPunct="0"/>
            <a:endParaRPr lang="fr-FR" sz="1600">
              <a:latin typeface="Trebuchet MS" pitchFamily="34" charset="0"/>
            </a:endParaRPr>
          </a:p>
          <a:p>
            <a:pPr algn="just" eaLnBrk="0" hangingPunct="0"/>
            <a:r>
              <a:rPr lang="fr-FR" sz="1600">
                <a:latin typeface="Trebuchet MS" pitchFamily="34" charset="0"/>
              </a:rPr>
              <a:t>Avec la loi LME, intégration de l’urbanisme commercial au droit commun de l’urbanisme. Désormais une seule autorisation, le permis de construire, sera nécessaire. </a:t>
            </a:r>
          </a:p>
          <a:p>
            <a:pPr algn="just" eaLnBrk="0" hangingPunct="0"/>
            <a:endParaRPr lang="fr-FR" sz="1600">
              <a:latin typeface="Trebuchet MS" pitchFamily="34" charset="0"/>
            </a:endParaRPr>
          </a:p>
          <a:p>
            <a:pPr algn="just" eaLnBrk="0" hangingPunct="0"/>
            <a:r>
              <a:rPr lang="fr-FR" sz="1600">
                <a:latin typeface="Trebuchet MS" pitchFamily="34" charset="0"/>
              </a:rPr>
              <a:t>La loi LME prévoit que les SCOT approuvés avant l’entrée en vigueur de la loi ou un an après, ont 3 ans pour comprendre un DAC.</a:t>
            </a:r>
          </a:p>
          <a:p>
            <a:pPr algn="just" eaLnBrk="0" hangingPunct="0"/>
            <a:endParaRPr lang="fr-FR" sz="1600">
              <a:latin typeface="Trebuchet MS" pitchFamily="34" charset="0"/>
            </a:endParaRPr>
          </a:p>
          <a:p>
            <a:pPr eaLnBrk="0" hangingPunct="0"/>
            <a:endParaRPr lang="fr-FR" sz="1600">
              <a:latin typeface="Trebuchet MS" pitchFamily="34" charset="0"/>
            </a:endParaRPr>
          </a:p>
        </p:txBody>
      </p:sp>
      <p:sp>
        <p:nvSpPr>
          <p:cNvPr id="13317" name="Espace réservé du numéro de diapositive 3"/>
          <p:cNvSpPr>
            <a:spLocks noGrp="1"/>
          </p:cNvSpPr>
          <p:nvPr>
            <p:ph type="sldNum" sz="quarter" idx="10"/>
          </p:nvPr>
        </p:nvSpPr>
        <p:spPr>
          <a:noFill/>
        </p:spPr>
        <p:txBody>
          <a:bodyPr/>
          <a:lstStyle/>
          <a:p>
            <a:r>
              <a:rPr lang="fr-FR" smtClean="0">
                <a:latin typeface="Trebuchet MS" pitchFamily="34" charset="0"/>
              </a:rPr>
              <a:t> </a:t>
            </a:r>
            <a:fld id="{D2E23B98-A6FE-4DA0-ADD8-59C024A0CBAA}" type="slidenum">
              <a:rPr lang="fr-FR" smtClean="0">
                <a:latin typeface="Trebuchet MS" pitchFamily="34" charset="0"/>
              </a:rPr>
              <a:pPr/>
              <a:t>11</a:t>
            </a:fld>
            <a:endParaRPr lang="fr-FR" smtClean="0">
              <a:latin typeface="Trebuchet MS" pitchFamily="34" charset="0"/>
            </a:endParaRPr>
          </a:p>
        </p:txBody>
      </p:sp>
      <p:sp>
        <p:nvSpPr>
          <p:cNvPr id="8" name="ZoneTexte 7"/>
          <p:cNvSpPr txBox="1"/>
          <p:nvPr/>
        </p:nvSpPr>
        <p:spPr>
          <a:xfrm>
            <a:off x="6227763" y="6278563"/>
            <a:ext cx="2089150" cy="260350"/>
          </a:xfrm>
          <a:prstGeom prst="rect">
            <a:avLst/>
          </a:prstGeom>
          <a:noFill/>
        </p:spPr>
        <p:txBody>
          <a:bodyPr anchor="ctr">
            <a:spAutoFit/>
          </a:bodyPr>
          <a:lstStyle/>
          <a:p>
            <a:pPr algn="r" eaLnBrk="0" hangingPunct="0">
              <a:defRPr/>
            </a:pPr>
            <a:r>
              <a:rPr lang="fr-FR" sz="1100" dirty="0">
                <a:solidFill>
                  <a:schemeClr val="bg1">
                    <a:lumMod val="50000"/>
                  </a:schemeClr>
                </a:solidFill>
                <a:latin typeface="Trebuchet MS" pitchFamily="34" charset="0"/>
              </a:rPr>
              <a:t>Mardi 25 janvier 2011</a:t>
            </a:r>
            <a:endParaRPr lang="fr-FR"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oneTexte 12"/>
          <p:cNvSpPr txBox="1">
            <a:spLocks noChangeArrowheads="1"/>
          </p:cNvSpPr>
          <p:nvPr/>
        </p:nvSpPr>
        <p:spPr bwMode="auto">
          <a:xfrm>
            <a:off x="395288" y="1614488"/>
            <a:ext cx="8353425" cy="3478212"/>
          </a:xfrm>
          <a:prstGeom prst="rect">
            <a:avLst/>
          </a:prstGeom>
          <a:noFill/>
          <a:ln w="9525">
            <a:noFill/>
            <a:miter lim="800000"/>
            <a:headEnd/>
            <a:tailEnd/>
          </a:ln>
        </p:spPr>
        <p:txBody>
          <a:bodyPr>
            <a:spAutoFit/>
          </a:bodyPr>
          <a:lstStyle/>
          <a:p>
            <a:pPr algn="just" eaLnBrk="0" hangingPunct="0">
              <a:buSzPct val="80000"/>
            </a:pPr>
            <a:r>
              <a:rPr lang="fr-FR" sz="1600">
                <a:latin typeface="Trebuchet MS" pitchFamily="34" charset="0"/>
              </a:rPr>
              <a:t>Le DACOM délimite les zones d’aménagement commercial :</a:t>
            </a:r>
          </a:p>
          <a:p>
            <a:pPr algn="just" eaLnBrk="0" hangingPunct="0">
              <a:buSzPct val="80000"/>
              <a:buFontTx/>
              <a:buBlip>
                <a:blip r:embed="rId2"/>
              </a:buBlip>
            </a:pPr>
            <a:r>
              <a:rPr lang="fr-FR" sz="1600">
                <a:latin typeface="Trebuchet MS" pitchFamily="34" charset="0"/>
              </a:rPr>
              <a:t> les centralités urbaines ;</a:t>
            </a:r>
          </a:p>
          <a:p>
            <a:pPr algn="just" eaLnBrk="0" hangingPunct="0">
              <a:buSzPct val="80000"/>
              <a:buFontTx/>
              <a:buBlip>
                <a:blip r:embed="rId2"/>
              </a:buBlip>
            </a:pPr>
            <a:r>
              <a:rPr lang="fr-FR" sz="1600">
                <a:latin typeface="Trebuchet MS" pitchFamily="34" charset="0"/>
              </a:rPr>
              <a:t> en dehors des centralités urbaines, les secteurs, où sous certaines conditions, les implantations commerciales de plus de 1000 m² de </a:t>
            </a:r>
            <a:r>
              <a:rPr lang="fr-FR" sz="1600">
                <a:solidFill>
                  <a:srgbClr val="FF0000"/>
                </a:solidFill>
                <a:latin typeface="Trebuchet MS" pitchFamily="34" charset="0"/>
              </a:rPr>
              <a:t>SHON</a:t>
            </a:r>
            <a:r>
              <a:rPr lang="fr-FR" sz="1600">
                <a:latin typeface="Trebuchet MS" pitchFamily="34" charset="0"/>
              </a:rPr>
              <a:t> sont autorisées.</a:t>
            </a:r>
          </a:p>
          <a:p>
            <a:pPr algn="just" eaLnBrk="0" hangingPunct="0">
              <a:buSzPct val="80000"/>
            </a:pPr>
            <a:endParaRPr lang="fr-FR" sz="1600">
              <a:latin typeface="Trebuchet MS" pitchFamily="34" charset="0"/>
            </a:endParaRPr>
          </a:p>
          <a:p>
            <a:pPr algn="just" eaLnBrk="0" hangingPunct="0">
              <a:buSzPct val="80000"/>
            </a:pPr>
            <a:r>
              <a:rPr lang="fr-FR" sz="1600">
                <a:latin typeface="Trebuchet MS" pitchFamily="34" charset="0"/>
              </a:rPr>
              <a:t>Les conditions d’implantation portent sur : une localisation préférentielle selon </a:t>
            </a:r>
            <a:r>
              <a:rPr lang="fr-FR" sz="1600">
                <a:solidFill>
                  <a:srgbClr val="FF0000"/>
                </a:solidFill>
                <a:latin typeface="Trebuchet MS" pitchFamily="34" charset="0"/>
              </a:rPr>
              <a:t>une typologie (différenciation commerce de détails – alimentaires, équipements de la personne….) ; </a:t>
            </a:r>
            <a:r>
              <a:rPr lang="fr-FR" sz="1600">
                <a:latin typeface="Trebuchet MS" pitchFamily="34" charset="0"/>
              </a:rPr>
              <a:t>la diversité fonction urbaine…</a:t>
            </a:r>
          </a:p>
          <a:p>
            <a:pPr algn="just" eaLnBrk="0" hangingPunct="0">
              <a:buSzPct val="80000"/>
            </a:pPr>
            <a:endParaRPr lang="fr-FR" sz="1600">
              <a:latin typeface="Trebuchet MS" pitchFamily="34" charset="0"/>
            </a:endParaRPr>
          </a:p>
          <a:p>
            <a:pPr algn="just" eaLnBrk="0" hangingPunct="0">
              <a:buSzPct val="80000"/>
            </a:pPr>
            <a:endParaRPr lang="fr-FR" sz="1600">
              <a:latin typeface="Trebuchet MS" pitchFamily="34" charset="0"/>
            </a:endParaRPr>
          </a:p>
          <a:p>
            <a:pPr algn="just" eaLnBrk="0" hangingPunct="0">
              <a:buSzPct val="80000"/>
              <a:buFontTx/>
              <a:buBlip>
                <a:blip r:embed="rId2"/>
              </a:buBlip>
            </a:pPr>
            <a:r>
              <a:rPr lang="fr-FR" sz="1600">
                <a:latin typeface="Trebuchet MS" pitchFamily="34" charset="0"/>
              </a:rPr>
              <a:t> en dehors des centralités urbaines et secteurs définis ci dessus, les surfaces commerciales de plus de 1000 m² sont interdites.</a:t>
            </a:r>
          </a:p>
          <a:p>
            <a:pPr algn="just" eaLnBrk="0" hangingPunct="0">
              <a:buSzPct val="80000"/>
              <a:buFontTx/>
              <a:buChar char="•"/>
            </a:pPr>
            <a:endParaRPr lang="fr-FR" sz="1600">
              <a:latin typeface="Trebuchet MS" pitchFamily="34" charset="0"/>
            </a:endParaRPr>
          </a:p>
          <a:p>
            <a:pPr algn="just" eaLnBrk="0" hangingPunct="0">
              <a:buSzPct val="80000"/>
            </a:pPr>
            <a:r>
              <a:rPr lang="fr-FR" sz="1200">
                <a:solidFill>
                  <a:srgbClr val="FF0000"/>
                </a:solidFill>
                <a:latin typeface="Trebuchet MS" pitchFamily="34" charset="0"/>
              </a:rPr>
              <a:t>* Dispositions issues des amendements du 15 decembre 2010</a:t>
            </a:r>
          </a:p>
        </p:txBody>
      </p:sp>
      <p:sp>
        <p:nvSpPr>
          <p:cNvPr id="13315" name="Rectangle 5"/>
          <p:cNvSpPr>
            <a:spLocks noGrp="1" noChangeArrowheads="1"/>
          </p:cNvSpPr>
          <p:nvPr>
            <p:ph type="title"/>
          </p:nvPr>
        </p:nvSpPr>
        <p:spPr>
          <a:xfrm>
            <a:off x="250825" y="0"/>
            <a:ext cx="8193088" cy="836613"/>
          </a:xfrm>
        </p:spPr>
        <p:txBody>
          <a:bodyPr/>
          <a:lstStyle/>
          <a:p>
            <a:pPr>
              <a:defRPr/>
            </a:pPr>
            <a:r>
              <a:rPr lang="fr-FR" b="1" dirty="0" smtClean="0">
                <a:solidFill>
                  <a:schemeClr val="bg1">
                    <a:lumMod val="50000"/>
                  </a:schemeClr>
                </a:solidFill>
                <a:latin typeface="Trebuchet MS" pitchFamily="34" charset="0"/>
              </a:rPr>
              <a:t>Le DACOM, les évolutions à venir…</a:t>
            </a:r>
          </a:p>
        </p:txBody>
      </p:sp>
      <p:sp>
        <p:nvSpPr>
          <p:cNvPr id="14340" name="Espace réservé du numéro de diapositive 3"/>
          <p:cNvSpPr>
            <a:spLocks noGrp="1"/>
          </p:cNvSpPr>
          <p:nvPr>
            <p:ph type="sldNum" sz="quarter" idx="10"/>
          </p:nvPr>
        </p:nvSpPr>
        <p:spPr>
          <a:noFill/>
        </p:spPr>
        <p:txBody>
          <a:bodyPr/>
          <a:lstStyle/>
          <a:p>
            <a:r>
              <a:rPr lang="fr-FR" smtClean="0">
                <a:latin typeface="Trebuchet MS" pitchFamily="34" charset="0"/>
              </a:rPr>
              <a:t> </a:t>
            </a:r>
            <a:fld id="{E52060FA-0BE8-423C-BEBE-C6A794E71E0B}" type="slidenum">
              <a:rPr lang="fr-FR" smtClean="0">
                <a:latin typeface="Trebuchet MS" pitchFamily="34" charset="0"/>
              </a:rPr>
              <a:pPr/>
              <a:t>12</a:t>
            </a:fld>
            <a:endParaRPr lang="fr-FR" smtClean="0">
              <a:latin typeface="Trebuchet MS" pitchFamily="34" charset="0"/>
            </a:endParaRPr>
          </a:p>
        </p:txBody>
      </p:sp>
      <p:sp>
        <p:nvSpPr>
          <p:cNvPr id="5" name="ZoneTexte 4"/>
          <p:cNvSpPr txBox="1"/>
          <p:nvPr/>
        </p:nvSpPr>
        <p:spPr>
          <a:xfrm>
            <a:off x="6227763" y="6278563"/>
            <a:ext cx="2089150" cy="260350"/>
          </a:xfrm>
          <a:prstGeom prst="rect">
            <a:avLst/>
          </a:prstGeom>
          <a:noFill/>
        </p:spPr>
        <p:txBody>
          <a:bodyPr anchor="ctr">
            <a:spAutoFit/>
          </a:bodyPr>
          <a:lstStyle/>
          <a:p>
            <a:pPr algn="r" eaLnBrk="0" hangingPunct="0">
              <a:defRPr/>
            </a:pPr>
            <a:r>
              <a:rPr lang="fr-FR" sz="1100" dirty="0">
                <a:solidFill>
                  <a:schemeClr val="bg1">
                    <a:lumMod val="50000"/>
                  </a:schemeClr>
                </a:solidFill>
                <a:latin typeface="Trebuchet MS" pitchFamily="34" charset="0"/>
              </a:rPr>
              <a:t>Mardi 25 janvier 2011</a:t>
            </a:r>
            <a:endParaRPr lang="fr-FR"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oneTexte 12"/>
          <p:cNvSpPr>
            <a:spLocks noGrp="1" noChangeArrowheads="1"/>
          </p:cNvSpPr>
          <p:nvPr>
            <p:ph type="body" idx="1"/>
          </p:nvPr>
        </p:nvSpPr>
        <p:spPr>
          <a:xfrm>
            <a:off x="250825" y="1268413"/>
            <a:ext cx="8569325" cy="3657600"/>
          </a:xfrm>
        </p:spPr>
        <p:txBody>
          <a:bodyPr/>
          <a:lstStyle/>
          <a:p>
            <a:pPr marL="0" indent="0" algn="just">
              <a:lnSpc>
                <a:spcPct val="90000"/>
              </a:lnSpc>
              <a:buFontTx/>
              <a:buBlip>
                <a:blip r:embed="rId2"/>
              </a:buBlip>
            </a:pPr>
            <a:r>
              <a:rPr lang="fr-FR" b="1" smtClean="0">
                <a:latin typeface="Trebuchet MS" pitchFamily="34" charset="0"/>
              </a:rPr>
              <a:t> Le SCoT arrêté prévoit dans son volet commercial :</a:t>
            </a:r>
          </a:p>
          <a:p>
            <a:pPr marL="0" indent="0" algn="just">
              <a:lnSpc>
                <a:spcPct val="90000"/>
              </a:lnSpc>
              <a:buFontTx/>
              <a:buBlip>
                <a:blip r:embed="rId2"/>
              </a:buBlip>
            </a:pPr>
            <a:endParaRPr lang="fr-FR" b="1" smtClean="0">
              <a:latin typeface="Trebuchet MS" pitchFamily="34" charset="0"/>
            </a:endParaRPr>
          </a:p>
          <a:p>
            <a:pPr marL="0" indent="0" algn="just">
              <a:lnSpc>
                <a:spcPct val="90000"/>
              </a:lnSpc>
              <a:buSzPct val="80000"/>
              <a:buFontTx/>
              <a:buBlip>
                <a:blip r:embed="rId2"/>
              </a:buBlip>
            </a:pPr>
            <a:r>
              <a:rPr lang="fr-FR" b="1" smtClean="0">
                <a:latin typeface="Trebuchet MS" pitchFamily="34" charset="0"/>
              </a:rPr>
              <a:t> les achats quotidiens et hebdomadaires : </a:t>
            </a:r>
            <a:r>
              <a:rPr lang="fr-FR" smtClean="0">
                <a:latin typeface="Trebuchet MS" pitchFamily="34" charset="0"/>
              </a:rPr>
              <a:t>favoriser le maintien des commerces de proximité ; les communes dotées d’une halte pourront développer, prêt de cet équipement, les commerces de proximité ; commerce facilité le long des axes du tramway et proximité des stations ; certaines communes rurales pourront être équipées d’une moyenne ou grande surface (max 600 m²) ; les communes périphériques pourront être équipées d’une nouvelle moyenne ou grande surface de 1000 m² max ;</a:t>
            </a:r>
          </a:p>
          <a:p>
            <a:pPr marL="0" indent="0" algn="just">
              <a:lnSpc>
                <a:spcPct val="90000"/>
              </a:lnSpc>
              <a:buSzPct val="80000"/>
              <a:buFontTx/>
              <a:buBlip>
                <a:blip r:embed="rId2"/>
              </a:buBlip>
            </a:pPr>
            <a:endParaRPr lang="fr-FR" smtClean="0">
              <a:latin typeface="Trebuchet MS" pitchFamily="34" charset="0"/>
            </a:endParaRPr>
          </a:p>
          <a:p>
            <a:pPr marL="0" indent="0" algn="just">
              <a:lnSpc>
                <a:spcPct val="90000"/>
              </a:lnSpc>
              <a:buSzPct val="80000"/>
              <a:buFontTx/>
              <a:buBlip>
                <a:blip r:embed="rId2"/>
              </a:buBlip>
            </a:pPr>
            <a:r>
              <a:rPr lang="fr-FR" b="1" smtClean="0">
                <a:latin typeface="Trebuchet MS" pitchFamily="34" charset="0"/>
              </a:rPr>
              <a:t> les achats occasionnels : </a:t>
            </a:r>
            <a:r>
              <a:rPr lang="fr-FR" smtClean="0">
                <a:latin typeface="Trebuchet MS" pitchFamily="34" charset="0"/>
              </a:rPr>
              <a:t>les communes relais pourront s’équiper en complément des surfaces existantes, de moyennes ou grandes surfaces d’une taille max 1500 m², à Besançon ce type d’offre est autorisé à l’extérieur du centre, s’il est démontré que dans centre ancien impossible ;</a:t>
            </a:r>
          </a:p>
          <a:p>
            <a:pPr marL="0" indent="0" algn="just">
              <a:lnSpc>
                <a:spcPct val="90000"/>
              </a:lnSpc>
              <a:buSzPct val="80000"/>
              <a:buFontTx/>
              <a:buBlip>
                <a:blip r:embed="rId2"/>
              </a:buBlip>
            </a:pPr>
            <a:endParaRPr lang="fr-FR" smtClean="0">
              <a:latin typeface="Trebuchet MS" pitchFamily="34" charset="0"/>
            </a:endParaRPr>
          </a:p>
          <a:p>
            <a:pPr marL="0" indent="0" algn="just">
              <a:lnSpc>
                <a:spcPct val="90000"/>
              </a:lnSpc>
              <a:buSzPct val="80000"/>
              <a:buFontTx/>
              <a:buBlip>
                <a:blip r:embed="rId2"/>
              </a:buBlip>
            </a:pPr>
            <a:r>
              <a:rPr lang="fr-FR" b="1" smtClean="0">
                <a:latin typeface="Trebuchet MS" pitchFamily="34" charset="0"/>
              </a:rPr>
              <a:t> les achats exceptionnels : </a:t>
            </a:r>
            <a:r>
              <a:rPr lang="fr-FR" smtClean="0">
                <a:latin typeface="Trebuchet MS" pitchFamily="34" charset="0"/>
              </a:rPr>
              <a:t>le développement commercial de grandes surfaces pour les achats exceptionnels se fera exclusivement dans les zones de Chateaufarine...</a:t>
            </a:r>
          </a:p>
          <a:p>
            <a:pPr marL="0" indent="0" algn="just">
              <a:lnSpc>
                <a:spcPct val="90000"/>
              </a:lnSpc>
              <a:buSzPct val="80000"/>
              <a:buFontTx/>
              <a:buBlip>
                <a:blip r:embed="rId2"/>
              </a:buBlip>
            </a:pPr>
            <a:endParaRPr lang="fr-FR" smtClean="0">
              <a:latin typeface="Trebuchet MS" pitchFamily="34" charset="0"/>
            </a:endParaRPr>
          </a:p>
          <a:p>
            <a:pPr marL="0" indent="0" algn="just">
              <a:lnSpc>
                <a:spcPct val="90000"/>
              </a:lnSpc>
              <a:buSzPct val="80000"/>
              <a:buFontTx/>
              <a:buBlip>
                <a:blip r:embed="rId2"/>
              </a:buBlip>
            </a:pPr>
            <a:r>
              <a:rPr lang="fr-FR" b="1" smtClean="0">
                <a:latin typeface="Trebuchet MS" pitchFamily="34" charset="0"/>
              </a:rPr>
              <a:t> les concepts commerciaux nouveaux, </a:t>
            </a:r>
            <a:r>
              <a:rPr lang="fr-FR" smtClean="0">
                <a:latin typeface="Trebuchet MS" pitchFamily="34" charset="0"/>
              </a:rPr>
              <a:t>renforçant le rôle de capitale régionale, sont autorisés sur toutes zones adaptées</a:t>
            </a:r>
          </a:p>
        </p:txBody>
      </p:sp>
      <p:sp>
        <p:nvSpPr>
          <p:cNvPr id="14339" name="Rectangle 5"/>
          <p:cNvSpPr>
            <a:spLocks noGrp="1" noChangeArrowheads="1"/>
          </p:cNvSpPr>
          <p:nvPr>
            <p:ph type="title"/>
          </p:nvPr>
        </p:nvSpPr>
        <p:spPr>
          <a:xfrm>
            <a:off x="250825" y="0"/>
            <a:ext cx="8048625" cy="836613"/>
          </a:xfrm>
        </p:spPr>
        <p:txBody>
          <a:bodyPr/>
          <a:lstStyle/>
          <a:p>
            <a:pPr>
              <a:defRPr/>
            </a:pPr>
            <a:r>
              <a:rPr lang="fr-FR" b="1" dirty="0" smtClean="0">
                <a:solidFill>
                  <a:schemeClr val="bg1">
                    <a:lumMod val="50000"/>
                  </a:schemeClr>
                </a:solidFill>
                <a:latin typeface="Trebuchet MS" pitchFamily="34" charset="0"/>
              </a:rPr>
              <a:t>Que dit le </a:t>
            </a:r>
            <a:r>
              <a:rPr lang="fr-FR" b="1" dirty="0" err="1" smtClean="0">
                <a:solidFill>
                  <a:schemeClr val="bg1">
                    <a:lumMod val="50000"/>
                  </a:schemeClr>
                </a:solidFill>
                <a:latin typeface="Trebuchet MS" pitchFamily="34" charset="0"/>
              </a:rPr>
              <a:t>SCoT</a:t>
            </a:r>
            <a:r>
              <a:rPr lang="fr-FR" b="1" dirty="0" smtClean="0">
                <a:solidFill>
                  <a:schemeClr val="bg1">
                    <a:lumMod val="50000"/>
                  </a:schemeClr>
                </a:solidFill>
                <a:latin typeface="Trebuchet MS" pitchFamily="34" charset="0"/>
              </a:rPr>
              <a:t>…</a:t>
            </a:r>
          </a:p>
        </p:txBody>
      </p:sp>
      <p:sp>
        <p:nvSpPr>
          <p:cNvPr id="15364" name="Espace réservé du numéro de diapositive 3"/>
          <p:cNvSpPr>
            <a:spLocks noGrp="1"/>
          </p:cNvSpPr>
          <p:nvPr>
            <p:ph type="sldNum" sz="quarter" idx="10"/>
          </p:nvPr>
        </p:nvSpPr>
        <p:spPr>
          <a:noFill/>
        </p:spPr>
        <p:txBody>
          <a:bodyPr/>
          <a:lstStyle/>
          <a:p>
            <a:r>
              <a:rPr lang="fr-FR" smtClean="0">
                <a:latin typeface="Trebuchet MS" pitchFamily="34" charset="0"/>
              </a:rPr>
              <a:t> </a:t>
            </a:r>
            <a:fld id="{1478E3E0-C732-4DF2-9E64-78F857E219E5}" type="slidenum">
              <a:rPr lang="fr-FR" smtClean="0">
                <a:latin typeface="Trebuchet MS" pitchFamily="34" charset="0"/>
              </a:rPr>
              <a:pPr/>
              <a:t>13</a:t>
            </a:fld>
            <a:endParaRPr lang="fr-FR" smtClean="0">
              <a:latin typeface="Trebuchet MS" pitchFamily="34" charset="0"/>
            </a:endParaRPr>
          </a:p>
        </p:txBody>
      </p:sp>
      <p:sp>
        <p:nvSpPr>
          <p:cNvPr id="5" name="ZoneTexte 4"/>
          <p:cNvSpPr txBox="1"/>
          <p:nvPr/>
        </p:nvSpPr>
        <p:spPr>
          <a:xfrm>
            <a:off x="6227763" y="6278563"/>
            <a:ext cx="2089150" cy="260350"/>
          </a:xfrm>
          <a:prstGeom prst="rect">
            <a:avLst/>
          </a:prstGeom>
          <a:noFill/>
        </p:spPr>
        <p:txBody>
          <a:bodyPr anchor="ctr">
            <a:spAutoFit/>
          </a:bodyPr>
          <a:lstStyle/>
          <a:p>
            <a:pPr algn="r" eaLnBrk="0" hangingPunct="0">
              <a:defRPr/>
            </a:pPr>
            <a:r>
              <a:rPr lang="fr-FR" sz="1100" dirty="0">
                <a:solidFill>
                  <a:schemeClr val="bg1">
                    <a:lumMod val="50000"/>
                  </a:schemeClr>
                </a:solidFill>
                <a:latin typeface="Trebuchet MS" pitchFamily="34" charset="0"/>
              </a:rPr>
              <a:t>Mardi 25 janvier 2011</a:t>
            </a:r>
            <a:endParaRPr lang="fr-FR"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395288" y="1500188"/>
            <a:ext cx="8353425" cy="4016375"/>
          </a:xfrm>
        </p:spPr>
        <p:txBody>
          <a:bodyPr/>
          <a:lstStyle/>
          <a:p>
            <a:pPr marL="0" indent="0"/>
            <a:r>
              <a:rPr lang="fr-FR" b="1" smtClean="0">
                <a:latin typeface="Trebuchet MS" pitchFamily="34" charset="0"/>
              </a:rPr>
              <a:t>Le volet commercial du SCOT devra donc évoluer sur certains aspects, </a:t>
            </a:r>
            <a:br>
              <a:rPr lang="fr-FR" b="1" smtClean="0">
                <a:latin typeface="Trebuchet MS" pitchFamily="34" charset="0"/>
              </a:rPr>
            </a:br>
            <a:r>
              <a:rPr lang="fr-FR" b="1" smtClean="0">
                <a:latin typeface="Trebuchet MS" pitchFamily="34" charset="0"/>
              </a:rPr>
              <a:t>à savoir :</a:t>
            </a:r>
          </a:p>
          <a:p>
            <a:pPr marL="0" indent="0"/>
            <a:endParaRPr lang="fr-FR" b="1" smtClean="0">
              <a:latin typeface="Trebuchet MS" pitchFamily="34" charset="0"/>
            </a:endParaRPr>
          </a:p>
          <a:p>
            <a:pPr marL="0" indent="0" algn="just">
              <a:buFontTx/>
              <a:buChar char="-"/>
            </a:pPr>
            <a:r>
              <a:rPr lang="fr-FR" b="1" smtClean="0">
                <a:latin typeface="Trebuchet MS" pitchFamily="34" charset="0"/>
              </a:rPr>
              <a:t> </a:t>
            </a:r>
            <a:r>
              <a:rPr lang="fr-FR" smtClean="0">
                <a:latin typeface="Trebuchet MS" pitchFamily="34" charset="0"/>
              </a:rPr>
              <a:t>préciser les zones d’aménagements commerciales. Une localisation qui se veut donc plus précise que celle d’aujourd’hui. </a:t>
            </a:r>
          </a:p>
          <a:p>
            <a:pPr marL="0" indent="0" algn="just"/>
            <a:endParaRPr lang="fr-FR" smtClean="0">
              <a:latin typeface="Trebuchet MS" pitchFamily="34" charset="0"/>
            </a:endParaRPr>
          </a:p>
          <a:p>
            <a:pPr marL="0" indent="0" algn="just"/>
            <a:r>
              <a:rPr lang="fr-FR" smtClean="0">
                <a:latin typeface="Trebuchet MS" pitchFamily="34" charset="0"/>
              </a:rPr>
              <a:t>Ces zones comprendront :</a:t>
            </a:r>
          </a:p>
          <a:p>
            <a:pPr marL="0" indent="0" algn="just"/>
            <a:r>
              <a:rPr lang="fr-FR" smtClean="0">
                <a:latin typeface="Trebuchet MS" pitchFamily="34" charset="0"/>
              </a:rPr>
              <a:t>- des centralités urbaines (centre-ville ou centre de quartier, caractérisé par un bâti dense et une diversité des fonctions urbaines), mais le SCoT via son DAC ne pourra préciser les conditions d’implantation (commerces de 600 m²…).</a:t>
            </a:r>
          </a:p>
          <a:p>
            <a:pPr marL="0" indent="0" algn="just"/>
            <a:endParaRPr lang="fr-FR" smtClean="0">
              <a:latin typeface="Trebuchet MS" pitchFamily="34" charset="0"/>
            </a:endParaRPr>
          </a:p>
          <a:p>
            <a:pPr marL="0" indent="0" algn="just">
              <a:buFontTx/>
              <a:buChar char="-"/>
            </a:pPr>
            <a:r>
              <a:rPr lang="fr-FR" smtClean="0">
                <a:latin typeface="Trebuchet MS" pitchFamily="34" charset="0"/>
              </a:rPr>
              <a:t>  des secteurs en dehors des centralités, avec des localisations préférentielles et seuils différents selon typologie, mais dont les nouvelles surfaces commerciales ne pourront être inferieur à 1000 m².</a:t>
            </a:r>
          </a:p>
          <a:p>
            <a:pPr marL="0" indent="0" algn="just"/>
            <a:endParaRPr lang="fr-FR" smtClean="0">
              <a:latin typeface="Trebuchet MS" pitchFamily="34" charset="0"/>
            </a:endParaRPr>
          </a:p>
          <a:p>
            <a:pPr marL="0" indent="0" algn="just"/>
            <a:endParaRPr lang="fr-FR" smtClean="0">
              <a:latin typeface="Trebuchet MS" pitchFamily="34" charset="0"/>
            </a:endParaRPr>
          </a:p>
          <a:p>
            <a:pPr marL="0" indent="0"/>
            <a:endParaRPr lang="fr-FR" sz="800" smtClean="0">
              <a:latin typeface="Trebuchet MS" pitchFamily="34" charset="0"/>
            </a:endParaRPr>
          </a:p>
          <a:p>
            <a:pPr marL="0" indent="0"/>
            <a:endParaRPr lang="fr-FR" sz="800" smtClean="0">
              <a:latin typeface="Trebuchet MS" pitchFamily="34" charset="0"/>
            </a:endParaRPr>
          </a:p>
        </p:txBody>
      </p:sp>
      <p:sp>
        <p:nvSpPr>
          <p:cNvPr id="15363" name="Rectangle 4"/>
          <p:cNvSpPr>
            <a:spLocks noChangeArrowheads="1"/>
          </p:cNvSpPr>
          <p:nvPr/>
        </p:nvSpPr>
        <p:spPr bwMode="auto">
          <a:xfrm>
            <a:off x="395288" y="0"/>
            <a:ext cx="7977187" cy="836613"/>
          </a:xfrm>
          <a:prstGeom prst="rect">
            <a:avLst/>
          </a:prstGeom>
          <a:noFill/>
          <a:ln w="9525">
            <a:noFill/>
            <a:miter lim="800000"/>
            <a:headEnd/>
            <a:tailEnd/>
          </a:ln>
        </p:spPr>
        <p:txBody>
          <a:bodyPr anchor="ctr"/>
          <a:lstStyle/>
          <a:p>
            <a:pPr eaLnBrk="0" hangingPunct="0">
              <a:defRPr/>
            </a:pPr>
            <a:r>
              <a:rPr lang="fr-FR" dirty="0">
                <a:solidFill>
                  <a:schemeClr val="bg1">
                    <a:lumMod val="50000"/>
                  </a:schemeClr>
                </a:solidFill>
                <a:latin typeface="Trebuchet MS" pitchFamily="34" charset="0"/>
              </a:rPr>
              <a:t>SCOT et DAC, les changements…</a:t>
            </a:r>
          </a:p>
        </p:txBody>
      </p:sp>
      <p:sp>
        <p:nvSpPr>
          <p:cNvPr id="16388" name="Espace réservé du numéro de diapositive 3"/>
          <p:cNvSpPr>
            <a:spLocks noGrp="1"/>
          </p:cNvSpPr>
          <p:nvPr>
            <p:ph type="sldNum" sz="quarter" idx="10"/>
          </p:nvPr>
        </p:nvSpPr>
        <p:spPr>
          <a:noFill/>
        </p:spPr>
        <p:txBody>
          <a:bodyPr/>
          <a:lstStyle/>
          <a:p>
            <a:r>
              <a:rPr lang="fr-FR" smtClean="0">
                <a:latin typeface="Trebuchet MS" pitchFamily="34" charset="0"/>
              </a:rPr>
              <a:t> </a:t>
            </a:r>
            <a:fld id="{0DB56C77-93E1-45B2-853F-AD5DA0E46B6A}" type="slidenum">
              <a:rPr lang="fr-FR" smtClean="0">
                <a:latin typeface="Trebuchet MS" pitchFamily="34" charset="0"/>
              </a:rPr>
              <a:pPr/>
              <a:t>14</a:t>
            </a:fld>
            <a:endParaRPr lang="fr-FR" smtClean="0">
              <a:latin typeface="Trebuchet MS" pitchFamily="34" charset="0"/>
            </a:endParaRPr>
          </a:p>
        </p:txBody>
      </p:sp>
      <p:sp>
        <p:nvSpPr>
          <p:cNvPr id="5" name="ZoneTexte 4"/>
          <p:cNvSpPr txBox="1"/>
          <p:nvPr/>
        </p:nvSpPr>
        <p:spPr>
          <a:xfrm>
            <a:off x="6227763" y="6278563"/>
            <a:ext cx="2089150" cy="260350"/>
          </a:xfrm>
          <a:prstGeom prst="rect">
            <a:avLst/>
          </a:prstGeom>
          <a:noFill/>
        </p:spPr>
        <p:txBody>
          <a:bodyPr anchor="ctr">
            <a:spAutoFit/>
          </a:bodyPr>
          <a:lstStyle/>
          <a:p>
            <a:pPr algn="r" eaLnBrk="0" hangingPunct="0">
              <a:defRPr/>
            </a:pPr>
            <a:r>
              <a:rPr lang="fr-FR" sz="1100" dirty="0">
                <a:solidFill>
                  <a:schemeClr val="bg1">
                    <a:lumMod val="50000"/>
                  </a:schemeClr>
                </a:solidFill>
                <a:latin typeface="Trebuchet MS" pitchFamily="34" charset="0"/>
              </a:rPr>
              <a:t>Mardi 25 janvier 2011</a:t>
            </a:r>
            <a:endParaRPr lang="fr-FR"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323850" y="1052513"/>
            <a:ext cx="8353425" cy="3946525"/>
          </a:xfrm>
        </p:spPr>
        <p:txBody>
          <a:bodyPr/>
          <a:lstStyle/>
          <a:p>
            <a:pPr marL="0" indent="0"/>
            <a:r>
              <a:rPr lang="fr-FR" b="1" smtClean="0">
                <a:latin typeface="Trebuchet MS" pitchFamily="34" charset="0"/>
              </a:rPr>
              <a:t>En l’absence de SCoT avec un DAC ou d’un PLU intercommunal avec DAC, ou d’un DAC communautaire, les permis de construire portant sur l’implantation, l’extension ou la réouverture d’un commerce de détail ou d’un ensemble commercial, </a:t>
            </a:r>
            <a:br>
              <a:rPr lang="fr-FR" b="1" smtClean="0">
                <a:latin typeface="Trebuchet MS" pitchFamily="34" charset="0"/>
              </a:rPr>
            </a:br>
            <a:r>
              <a:rPr lang="fr-FR" b="1" smtClean="0">
                <a:latin typeface="Trebuchet MS" pitchFamily="34" charset="0"/>
              </a:rPr>
              <a:t>sont délivrés avec l’accord de la CRAC (CDAC et CNAC sont supprimées) :</a:t>
            </a:r>
            <a:endParaRPr lang="fr-FR" smtClean="0">
              <a:latin typeface="Trebuchet MS" pitchFamily="34" charset="0"/>
            </a:endParaRPr>
          </a:p>
          <a:p>
            <a:pPr marL="0" indent="0"/>
            <a:endParaRPr lang="fr-FR" smtClean="0">
              <a:latin typeface="Trebuchet MS" pitchFamily="34" charset="0"/>
            </a:endParaRPr>
          </a:p>
          <a:p>
            <a:pPr marL="0" indent="0"/>
            <a:r>
              <a:rPr lang="fr-FR" smtClean="0">
                <a:latin typeface="Trebuchet MS" pitchFamily="34" charset="0"/>
              </a:rPr>
              <a:t>- lorsque la SHON de ce commerce de détail ou ensemble commercial est supérieur à 1000 m² ;</a:t>
            </a:r>
          </a:p>
          <a:p>
            <a:pPr marL="0" indent="0"/>
            <a:r>
              <a:rPr lang="fr-FR" smtClean="0">
                <a:latin typeface="Trebuchet MS" pitchFamily="34" charset="0"/>
              </a:rPr>
              <a:t>- à la demande du Maire, après délibération de l’organe délibérant, lorsque SHON comprise entre 300 m² et 1000 m² et que l’implantation commerciale a lieu dans une commune de moins de 20 000 habitants. </a:t>
            </a:r>
          </a:p>
          <a:p>
            <a:pPr marL="0" indent="0"/>
            <a:endParaRPr lang="fr-FR" smtClean="0">
              <a:latin typeface="Trebuchet MS" pitchFamily="34" charset="0"/>
            </a:endParaRPr>
          </a:p>
          <a:p>
            <a:pPr marL="0" indent="0"/>
            <a:r>
              <a:rPr lang="fr-FR" smtClean="0">
                <a:latin typeface="Trebuchet MS" pitchFamily="34" charset="0"/>
              </a:rPr>
              <a:t>Certains commerces ne sont pas soumis à l’accord du CRAC : pharmacies, commerces véhicules automobiles…</a:t>
            </a:r>
          </a:p>
          <a:p>
            <a:pPr marL="0" indent="0"/>
            <a:endParaRPr lang="fr-FR" smtClean="0">
              <a:latin typeface="Trebuchet MS" pitchFamily="34" charset="0"/>
            </a:endParaRPr>
          </a:p>
          <a:p>
            <a:pPr marL="0" indent="0"/>
            <a:r>
              <a:rPr lang="fr-FR" smtClean="0">
                <a:latin typeface="Trebuchet MS" pitchFamily="34" charset="0"/>
              </a:rPr>
              <a:t>A l’issu d’un délai de 3 ans à compter de la promulgation de la présente loi, </a:t>
            </a:r>
            <a:br>
              <a:rPr lang="fr-FR" smtClean="0">
                <a:latin typeface="Trebuchet MS" pitchFamily="34" charset="0"/>
              </a:rPr>
            </a:br>
            <a:r>
              <a:rPr lang="fr-FR" smtClean="0">
                <a:latin typeface="Trebuchet MS" pitchFamily="34" charset="0"/>
              </a:rPr>
              <a:t>le seuil de 1000 m² est ramené à 300 m².</a:t>
            </a:r>
          </a:p>
          <a:p>
            <a:pPr marL="0" indent="0"/>
            <a:endParaRPr lang="fr-FR" smtClean="0">
              <a:latin typeface="Trebuchet MS" pitchFamily="34" charset="0"/>
            </a:endParaRPr>
          </a:p>
          <a:p>
            <a:pPr marL="0" indent="0"/>
            <a:r>
              <a:rPr lang="fr-FR" smtClean="0">
                <a:latin typeface="Trebuchet MS" pitchFamily="34" charset="0"/>
              </a:rPr>
              <a:t>Composition CRAC : Président Région, Président Département, Maire de la commune du projet, Président SMSCoT, les maires des 3 communes les plus peuplées de la Région.</a:t>
            </a:r>
          </a:p>
        </p:txBody>
      </p:sp>
      <p:sp>
        <p:nvSpPr>
          <p:cNvPr id="16387" name="Rectangle 4"/>
          <p:cNvSpPr>
            <a:spLocks noChangeArrowheads="1"/>
          </p:cNvSpPr>
          <p:nvPr/>
        </p:nvSpPr>
        <p:spPr bwMode="auto">
          <a:xfrm>
            <a:off x="323850" y="0"/>
            <a:ext cx="8048625" cy="765175"/>
          </a:xfrm>
          <a:prstGeom prst="rect">
            <a:avLst/>
          </a:prstGeom>
          <a:noFill/>
          <a:ln w="9525">
            <a:noFill/>
            <a:miter lim="800000"/>
            <a:headEnd/>
            <a:tailEnd/>
          </a:ln>
        </p:spPr>
        <p:txBody>
          <a:bodyPr anchor="ctr"/>
          <a:lstStyle/>
          <a:p>
            <a:pPr eaLnBrk="0" hangingPunct="0">
              <a:defRPr/>
            </a:pPr>
            <a:r>
              <a:rPr lang="fr-FR" dirty="0">
                <a:solidFill>
                  <a:schemeClr val="bg1">
                    <a:lumMod val="50000"/>
                  </a:schemeClr>
                </a:solidFill>
                <a:latin typeface="Trebuchet MS" pitchFamily="34" charset="0"/>
              </a:rPr>
              <a:t>En attendant le prochain </a:t>
            </a:r>
            <a:r>
              <a:rPr lang="fr-FR" dirty="0" err="1">
                <a:solidFill>
                  <a:schemeClr val="bg1">
                    <a:lumMod val="50000"/>
                  </a:schemeClr>
                </a:solidFill>
                <a:latin typeface="Trebuchet MS" pitchFamily="34" charset="0"/>
              </a:rPr>
              <a:t>SCoT</a:t>
            </a:r>
            <a:r>
              <a:rPr lang="fr-FR" dirty="0">
                <a:solidFill>
                  <a:schemeClr val="bg1">
                    <a:lumMod val="50000"/>
                  </a:schemeClr>
                </a:solidFill>
                <a:latin typeface="Trebuchet MS" pitchFamily="34" charset="0"/>
              </a:rPr>
              <a:t>…</a:t>
            </a:r>
          </a:p>
        </p:txBody>
      </p:sp>
      <p:sp>
        <p:nvSpPr>
          <p:cNvPr id="17412" name="Espace réservé du numéro de diapositive 3"/>
          <p:cNvSpPr>
            <a:spLocks noGrp="1"/>
          </p:cNvSpPr>
          <p:nvPr>
            <p:ph type="sldNum" sz="quarter" idx="10"/>
          </p:nvPr>
        </p:nvSpPr>
        <p:spPr>
          <a:noFill/>
        </p:spPr>
        <p:txBody>
          <a:bodyPr/>
          <a:lstStyle/>
          <a:p>
            <a:r>
              <a:rPr lang="fr-FR" smtClean="0">
                <a:latin typeface="Trebuchet MS" pitchFamily="34" charset="0"/>
              </a:rPr>
              <a:t> </a:t>
            </a:r>
            <a:fld id="{D088E020-E5F1-469C-8AFE-297A21A4D350}" type="slidenum">
              <a:rPr lang="fr-FR" smtClean="0">
                <a:latin typeface="Trebuchet MS" pitchFamily="34" charset="0"/>
              </a:rPr>
              <a:pPr/>
              <a:t>15</a:t>
            </a:fld>
            <a:endParaRPr lang="fr-FR" smtClean="0">
              <a:latin typeface="Trebuchet MS" pitchFamily="34" charset="0"/>
            </a:endParaRPr>
          </a:p>
        </p:txBody>
      </p:sp>
      <p:sp>
        <p:nvSpPr>
          <p:cNvPr id="5" name="ZoneTexte 4"/>
          <p:cNvSpPr txBox="1"/>
          <p:nvPr/>
        </p:nvSpPr>
        <p:spPr>
          <a:xfrm>
            <a:off x="6227763" y="6278563"/>
            <a:ext cx="2089150" cy="260350"/>
          </a:xfrm>
          <a:prstGeom prst="rect">
            <a:avLst/>
          </a:prstGeom>
          <a:noFill/>
        </p:spPr>
        <p:txBody>
          <a:bodyPr anchor="ctr">
            <a:spAutoFit/>
          </a:bodyPr>
          <a:lstStyle/>
          <a:p>
            <a:pPr algn="r" eaLnBrk="0" hangingPunct="0">
              <a:defRPr/>
            </a:pPr>
            <a:r>
              <a:rPr lang="fr-FR" sz="1100" dirty="0">
                <a:solidFill>
                  <a:schemeClr val="bg1">
                    <a:lumMod val="50000"/>
                  </a:schemeClr>
                </a:solidFill>
                <a:latin typeface="Trebuchet MS" pitchFamily="34" charset="0"/>
              </a:rPr>
              <a:t>Mardi 25 janvier 2011</a:t>
            </a:r>
            <a:endParaRPr lang="fr-FR"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323850" y="1484313"/>
            <a:ext cx="8208963" cy="4392612"/>
          </a:xfrm>
        </p:spPr>
        <p:txBody>
          <a:bodyPr/>
          <a:lstStyle/>
          <a:p>
            <a:pPr marL="0" indent="0" algn="just"/>
            <a:r>
              <a:rPr lang="fr-FR" b="1" smtClean="0">
                <a:solidFill>
                  <a:srgbClr val="0D0D0D"/>
                </a:solidFill>
                <a:latin typeface="Trebuchet MS" pitchFamily="34" charset="0"/>
              </a:rPr>
              <a:t>Les orientations du SCOT doivent être traduites dans les documents d’urbanisme communaux pour être opposables aux projets commerciaux.</a:t>
            </a:r>
          </a:p>
          <a:p>
            <a:pPr marL="0" indent="0" algn="just"/>
            <a:endParaRPr lang="fr-FR" b="1" smtClean="0">
              <a:solidFill>
                <a:srgbClr val="0D0D0D"/>
              </a:solidFill>
              <a:latin typeface="Trebuchet MS" pitchFamily="34" charset="0"/>
            </a:endParaRPr>
          </a:p>
          <a:p>
            <a:pPr marL="0" indent="0" algn="just"/>
            <a:r>
              <a:rPr lang="fr-FR" b="1" smtClean="0">
                <a:solidFill>
                  <a:srgbClr val="0D0D0D"/>
                </a:solidFill>
                <a:latin typeface="Trebuchet MS" pitchFamily="34" charset="0"/>
              </a:rPr>
              <a:t>Avec le Grenelle, </a:t>
            </a:r>
            <a:r>
              <a:rPr lang="fr-FR" smtClean="0">
                <a:solidFill>
                  <a:srgbClr val="0D0D0D"/>
                </a:solidFill>
                <a:latin typeface="Trebuchet MS" pitchFamily="34" charset="0"/>
              </a:rPr>
              <a:t>bien que cette thématique devienne une orientation forte du PADD, peu d’outils réglementaires permettent la mise en œuvre des orientations commerciales. </a:t>
            </a:r>
          </a:p>
          <a:p>
            <a:pPr marL="0" indent="0" algn="just"/>
            <a:endParaRPr lang="fr-FR" b="1" smtClean="0">
              <a:solidFill>
                <a:srgbClr val="0D0D0D"/>
              </a:solidFill>
              <a:latin typeface="Trebuchet MS" pitchFamily="34" charset="0"/>
            </a:endParaRPr>
          </a:p>
          <a:p>
            <a:pPr marL="0" indent="0" algn="just"/>
            <a:r>
              <a:rPr lang="fr-FR" b="1" smtClean="0">
                <a:solidFill>
                  <a:srgbClr val="0D0D0D"/>
                </a:solidFill>
                <a:latin typeface="Trebuchet MS" pitchFamily="34" charset="0"/>
              </a:rPr>
              <a:t>Avec les amendements votés par le Sénat le 15 décembre 2010, portant sur la LME, il est proposé :</a:t>
            </a:r>
            <a:endParaRPr lang="fr-FR" smtClean="0">
              <a:solidFill>
                <a:srgbClr val="0D0D0D"/>
              </a:solidFill>
              <a:latin typeface="Trebuchet MS" pitchFamily="34" charset="0"/>
            </a:endParaRPr>
          </a:p>
          <a:p>
            <a:pPr marL="0" indent="0" algn="just"/>
            <a:r>
              <a:rPr lang="fr-FR" smtClean="0">
                <a:solidFill>
                  <a:srgbClr val="0D0D0D"/>
                </a:solidFill>
                <a:latin typeface="Trebuchet MS" pitchFamily="34" charset="0"/>
              </a:rPr>
              <a:t>de modifier le L. 123 1-5 7°: « Prévoir des règles visant à maintenir la diversité commerciale dans chaque quartier et à préserver les espaces nécessaires aux commerces de proximité ;</a:t>
            </a:r>
          </a:p>
          <a:p>
            <a:pPr marL="0" indent="0" algn="just"/>
            <a:endParaRPr lang="fr-FR" smtClean="0">
              <a:solidFill>
                <a:srgbClr val="0D0D0D"/>
              </a:solidFill>
              <a:latin typeface="Trebuchet MS" pitchFamily="34" charset="0"/>
            </a:endParaRPr>
          </a:p>
          <a:p>
            <a:pPr marL="0" indent="0" algn="just"/>
            <a:r>
              <a:rPr lang="fr-FR" smtClean="0">
                <a:solidFill>
                  <a:srgbClr val="0D0D0D"/>
                </a:solidFill>
                <a:latin typeface="Trebuchet MS" pitchFamily="34" charset="0"/>
              </a:rPr>
              <a:t>d’ajouter le L. 123 1-5 17°: « Délimiter dans les zones urbaines ou à urbaniser, des secteurs dans lesquels, en cas de réalisation d’opérations d’aménagements, de construction ou de réhabilitation, un % de ces opérations sera destiné à la réalisation de commerces »</a:t>
            </a:r>
            <a:endParaRPr lang="fr-FR" b="1" i="1" smtClean="0">
              <a:solidFill>
                <a:srgbClr val="0D0D0D"/>
              </a:solidFill>
              <a:latin typeface="Trebuchet MS" pitchFamily="34" charset="0"/>
            </a:endParaRPr>
          </a:p>
        </p:txBody>
      </p:sp>
      <p:sp>
        <p:nvSpPr>
          <p:cNvPr id="17411" name="Rectangle 4"/>
          <p:cNvSpPr>
            <a:spLocks noChangeArrowheads="1"/>
          </p:cNvSpPr>
          <p:nvPr/>
        </p:nvSpPr>
        <p:spPr bwMode="auto">
          <a:xfrm>
            <a:off x="323850" y="0"/>
            <a:ext cx="8120063" cy="692150"/>
          </a:xfrm>
          <a:prstGeom prst="rect">
            <a:avLst/>
          </a:prstGeom>
          <a:noFill/>
          <a:ln w="9525">
            <a:noFill/>
            <a:miter lim="800000"/>
            <a:headEnd/>
            <a:tailEnd/>
          </a:ln>
        </p:spPr>
        <p:txBody>
          <a:bodyPr anchor="ctr"/>
          <a:lstStyle/>
          <a:p>
            <a:pPr eaLnBrk="0" hangingPunct="0">
              <a:defRPr/>
            </a:pPr>
            <a:r>
              <a:rPr lang="fr-FR" dirty="0">
                <a:solidFill>
                  <a:schemeClr val="bg1">
                    <a:lumMod val="50000"/>
                  </a:schemeClr>
                </a:solidFill>
                <a:latin typeface="Trebuchet MS" pitchFamily="34" charset="0"/>
              </a:rPr>
              <a:t>Pour les PLU, quels changements…</a:t>
            </a:r>
          </a:p>
        </p:txBody>
      </p:sp>
      <p:sp>
        <p:nvSpPr>
          <p:cNvPr id="18436" name="Espace réservé du numéro de diapositive 3"/>
          <p:cNvSpPr>
            <a:spLocks noGrp="1"/>
          </p:cNvSpPr>
          <p:nvPr>
            <p:ph type="sldNum" sz="quarter" idx="10"/>
          </p:nvPr>
        </p:nvSpPr>
        <p:spPr>
          <a:noFill/>
        </p:spPr>
        <p:txBody>
          <a:bodyPr/>
          <a:lstStyle/>
          <a:p>
            <a:r>
              <a:rPr lang="fr-FR" smtClean="0">
                <a:latin typeface="Trebuchet MS" pitchFamily="34" charset="0"/>
              </a:rPr>
              <a:t> </a:t>
            </a:r>
            <a:fld id="{12CA785F-990E-4FCD-8DEB-4261F981F7D9}" type="slidenum">
              <a:rPr lang="fr-FR" smtClean="0">
                <a:latin typeface="Trebuchet MS" pitchFamily="34" charset="0"/>
              </a:rPr>
              <a:pPr/>
              <a:t>16</a:t>
            </a:fld>
            <a:endParaRPr lang="fr-FR" smtClean="0">
              <a:latin typeface="Trebuchet MS" pitchFamily="34" charset="0"/>
            </a:endParaRPr>
          </a:p>
        </p:txBody>
      </p:sp>
      <p:sp>
        <p:nvSpPr>
          <p:cNvPr id="5" name="ZoneTexte 4"/>
          <p:cNvSpPr txBox="1"/>
          <p:nvPr/>
        </p:nvSpPr>
        <p:spPr>
          <a:xfrm>
            <a:off x="6227763" y="6278563"/>
            <a:ext cx="2089150" cy="260350"/>
          </a:xfrm>
          <a:prstGeom prst="rect">
            <a:avLst/>
          </a:prstGeom>
          <a:noFill/>
        </p:spPr>
        <p:txBody>
          <a:bodyPr anchor="ctr">
            <a:spAutoFit/>
          </a:bodyPr>
          <a:lstStyle/>
          <a:p>
            <a:pPr algn="r" eaLnBrk="0" hangingPunct="0">
              <a:defRPr/>
            </a:pPr>
            <a:r>
              <a:rPr lang="fr-FR" sz="1100" dirty="0">
                <a:solidFill>
                  <a:schemeClr val="bg1">
                    <a:lumMod val="50000"/>
                  </a:schemeClr>
                </a:solidFill>
                <a:latin typeface="Trebuchet MS" pitchFamily="34" charset="0"/>
              </a:rPr>
              <a:t>Mardi 25 janvier 2011</a:t>
            </a:r>
            <a:endParaRPr lang="fr-FR"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27088" y="1846263"/>
            <a:ext cx="7777162" cy="3527425"/>
          </a:xfrm>
        </p:spPr>
        <p:txBody>
          <a:bodyPr/>
          <a:lstStyle/>
          <a:p>
            <a:pPr>
              <a:buSzPct val="75000"/>
            </a:pPr>
            <a:r>
              <a:rPr lang="fr-FR" sz="1600" b="1" smtClean="0">
                <a:solidFill>
                  <a:schemeClr val="tx1"/>
                </a:solidFill>
                <a:latin typeface="Trebuchet MS" pitchFamily="34" charset="0"/>
              </a:rPr>
              <a:t/>
            </a:r>
            <a:br>
              <a:rPr lang="fr-FR" sz="1600" b="1" smtClean="0">
                <a:solidFill>
                  <a:schemeClr val="tx1"/>
                </a:solidFill>
                <a:latin typeface="Trebuchet MS" pitchFamily="34" charset="0"/>
              </a:rPr>
            </a:br>
            <a:r>
              <a:rPr lang="fr-FR" sz="1600" b="1" smtClean="0">
                <a:solidFill>
                  <a:schemeClr val="tx1"/>
                </a:solidFill>
                <a:latin typeface="Trebuchet MS" pitchFamily="34" charset="0"/>
              </a:rPr>
              <a:t>Le R. 123.9…la typologie applicable dans le DAC, dans les PLU ?…les commerces de gros et autres ?</a:t>
            </a:r>
            <a:br>
              <a:rPr lang="fr-FR" sz="1600" b="1" smtClean="0">
                <a:solidFill>
                  <a:schemeClr val="tx1"/>
                </a:solidFill>
                <a:latin typeface="Trebuchet MS" pitchFamily="34" charset="0"/>
              </a:rPr>
            </a:br>
            <a:r>
              <a:rPr lang="fr-FR" sz="1600" b="1" smtClean="0">
                <a:solidFill>
                  <a:schemeClr val="tx1"/>
                </a:solidFill>
                <a:latin typeface="Trebuchet MS" pitchFamily="34" charset="0"/>
              </a:rPr>
              <a:t/>
            </a:r>
            <a:br>
              <a:rPr lang="fr-FR" sz="1600" b="1" smtClean="0">
                <a:solidFill>
                  <a:schemeClr val="tx1"/>
                </a:solidFill>
                <a:latin typeface="Trebuchet MS" pitchFamily="34" charset="0"/>
              </a:rPr>
            </a:br>
            <a:r>
              <a:rPr lang="fr-FR" sz="1600" b="1" smtClean="0">
                <a:solidFill>
                  <a:schemeClr val="tx1"/>
                </a:solidFill>
                <a:latin typeface="Trebuchet MS" pitchFamily="34" charset="0"/>
              </a:rPr>
              <a:t>Dans les OAP rien sur le commerce ? </a:t>
            </a:r>
            <a:br>
              <a:rPr lang="fr-FR" sz="1600" b="1" smtClean="0">
                <a:solidFill>
                  <a:schemeClr val="tx1"/>
                </a:solidFill>
                <a:latin typeface="Trebuchet MS" pitchFamily="34" charset="0"/>
              </a:rPr>
            </a:br>
            <a:r>
              <a:rPr lang="fr-FR" sz="1600" b="1" smtClean="0">
                <a:solidFill>
                  <a:schemeClr val="tx1"/>
                </a:solidFill>
                <a:latin typeface="Trebuchet MS" pitchFamily="34" charset="0"/>
              </a:rPr>
              <a:t/>
            </a:r>
            <a:br>
              <a:rPr lang="fr-FR" sz="1600" b="1" smtClean="0">
                <a:solidFill>
                  <a:schemeClr val="tx1"/>
                </a:solidFill>
                <a:latin typeface="Trebuchet MS" pitchFamily="34" charset="0"/>
              </a:rPr>
            </a:br>
            <a:r>
              <a:rPr lang="fr-FR" sz="1600" b="1" smtClean="0">
                <a:solidFill>
                  <a:schemeClr val="tx1"/>
                </a:solidFill>
                <a:latin typeface="Trebuchet MS" pitchFamily="34" charset="0"/>
              </a:rPr>
              <a:t>Les ZACom définies dans les DOO des SCoT ? Précision  à la parcelle !</a:t>
            </a:r>
            <a:br>
              <a:rPr lang="fr-FR" sz="1600" b="1" smtClean="0">
                <a:solidFill>
                  <a:schemeClr val="tx1"/>
                </a:solidFill>
                <a:latin typeface="Trebuchet MS" pitchFamily="34" charset="0"/>
              </a:rPr>
            </a:br>
            <a:r>
              <a:rPr lang="fr-FR" sz="1600" b="1" smtClean="0">
                <a:solidFill>
                  <a:schemeClr val="tx1"/>
                </a:solidFill>
                <a:latin typeface="Trebuchet MS" pitchFamily="34" charset="0"/>
              </a:rPr>
              <a:t/>
            </a:r>
            <a:br>
              <a:rPr lang="fr-FR" sz="1600" b="1" smtClean="0">
                <a:solidFill>
                  <a:schemeClr val="tx1"/>
                </a:solidFill>
                <a:latin typeface="Trebuchet MS" pitchFamily="34" charset="0"/>
              </a:rPr>
            </a:br>
            <a:r>
              <a:rPr lang="fr-FR" sz="1600" b="1" smtClean="0">
                <a:solidFill>
                  <a:schemeClr val="tx1"/>
                </a:solidFill>
                <a:latin typeface="Trebuchet MS" pitchFamily="34" charset="0"/>
              </a:rPr>
              <a:t>Quels outils dans les PLU (alignements commerciaux, % , définition d’une SHON...)</a:t>
            </a:r>
          </a:p>
        </p:txBody>
      </p:sp>
      <p:sp>
        <p:nvSpPr>
          <p:cNvPr id="18435" name="Rectangle 4"/>
          <p:cNvSpPr>
            <a:spLocks noChangeArrowheads="1"/>
          </p:cNvSpPr>
          <p:nvPr/>
        </p:nvSpPr>
        <p:spPr bwMode="auto">
          <a:xfrm>
            <a:off x="323850" y="0"/>
            <a:ext cx="8048625" cy="692150"/>
          </a:xfrm>
          <a:prstGeom prst="rect">
            <a:avLst/>
          </a:prstGeom>
          <a:noFill/>
          <a:ln w="9525">
            <a:noFill/>
            <a:miter lim="800000"/>
            <a:headEnd/>
            <a:tailEnd/>
          </a:ln>
        </p:spPr>
        <p:txBody>
          <a:bodyPr anchor="ctr"/>
          <a:lstStyle/>
          <a:p>
            <a:pPr eaLnBrk="0" hangingPunct="0">
              <a:defRPr/>
            </a:pPr>
            <a:r>
              <a:rPr lang="fr-FR" dirty="0">
                <a:solidFill>
                  <a:schemeClr val="bg1">
                    <a:lumMod val="50000"/>
                  </a:schemeClr>
                </a:solidFill>
                <a:latin typeface="Trebuchet MS" pitchFamily="34" charset="0"/>
              </a:rPr>
              <a:t>QUID…</a:t>
            </a:r>
          </a:p>
        </p:txBody>
      </p:sp>
      <p:sp>
        <p:nvSpPr>
          <p:cNvPr id="19460" name="Espace réservé du numéro de diapositive 3"/>
          <p:cNvSpPr>
            <a:spLocks noGrp="1"/>
          </p:cNvSpPr>
          <p:nvPr>
            <p:ph type="sldNum" sz="quarter" idx="10"/>
          </p:nvPr>
        </p:nvSpPr>
        <p:spPr>
          <a:noFill/>
        </p:spPr>
        <p:txBody>
          <a:bodyPr/>
          <a:lstStyle/>
          <a:p>
            <a:r>
              <a:rPr lang="fr-FR" smtClean="0">
                <a:latin typeface="Trebuchet MS" pitchFamily="34" charset="0"/>
              </a:rPr>
              <a:t> </a:t>
            </a:r>
            <a:fld id="{D31E9110-8151-46EA-B2C0-98826118AB4B}" type="slidenum">
              <a:rPr lang="fr-FR" smtClean="0">
                <a:latin typeface="Trebuchet MS" pitchFamily="34" charset="0"/>
              </a:rPr>
              <a:pPr/>
              <a:t>17</a:t>
            </a:fld>
            <a:endParaRPr lang="fr-FR" smtClean="0">
              <a:latin typeface="Trebuchet MS" pitchFamily="34" charset="0"/>
            </a:endParaRPr>
          </a:p>
        </p:txBody>
      </p:sp>
      <p:sp>
        <p:nvSpPr>
          <p:cNvPr id="5" name="ZoneTexte 4"/>
          <p:cNvSpPr txBox="1"/>
          <p:nvPr/>
        </p:nvSpPr>
        <p:spPr>
          <a:xfrm>
            <a:off x="6227763" y="6278563"/>
            <a:ext cx="2089150" cy="260350"/>
          </a:xfrm>
          <a:prstGeom prst="rect">
            <a:avLst/>
          </a:prstGeom>
          <a:noFill/>
        </p:spPr>
        <p:txBody>
          <a:bodyPr anchor="ctr">
            <a:spAutoFit/>
          </a:bodyPr>
          <a:lstStyle/>
          <a:p>
            <a:pPr algn="r" eaLnBrk="0" hangingPunct="0">
              <a:defRPr/>
            </a:pPr>
            <a:r>
              <a:rPr lang="fr-FR" sz="1100" dirty="0">
                <a:solidFill>
                  <a:schemeClr val="bg1">
                    <a:lumMod val="50000"/>
                  </a:schemeClr>
                </a:solidFill>
                <a:latin typeface="Trebuchet MS" pitchFamily="34" charset="0"/>
              </a:rPr>
              <a:t>Mardi 25 janvier 2011</a:t>
            </a:r>
            <a:endParaRPr lang="fr-FR"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cstate="print"/>
          <a:srcRect/>
          <a:stretch>
            <a:fillRect/>
          </a:stretch>
        </p:blipFill>
        <p:spPr bwMode="auto">
          <a:xfrm>
            <a:off x="3286125" y="2428875"/>
            <a:ext cx="5857875" cy="4137025"/>
          </a:xfrm>
          <a:prstGeom prst="rect">
            <a:avLst/>
          </a:prstGeom>
          <a:noFill/>
          <a:ln w="9525">
            <a:noFill/>
            <a:miter lim="800000"/>
            <a:headEnd/>
            <a:tailEnd/>
          </a:ln>
        </p:spPr>
      </p:pic>
      <p:sp>
        <p:nvSpPr>
          <p:cNvPr id="4099" name="Espace réservé du numéro de diapositive 3"/>
          <p:cNvSpPr>
            <a:spLocks noGrp="1"/>
          </p:cNvSpPr>
          <p:nvPr>
            <p:ph type="sldNum" sz="quarter" idx="10"/>
          </p:nvPr>
        </p:nvSpPr>
        <p:spPr>
          <a:xfrm>
            <a:off x="8101013" y="6245225"/>
            <a:ext cx="585787" cy="476250"/>
          </a:xfrm>
          <a:noFill/>
        </p:spPr>
        <p:txBody>
          <a:bodyPr/>
          <a:lstStyle/>
          <a:p>
            <a:r>
              <a:rPr lang="fr-FR" smtClean="0"/>
              <a:t> </a:t>
            </a:r>
            <a:fld id="{86396641-D3B6-47DD-A229-41AD1933FC35}" type="slidenum">
              <a:rPr lang="fr-FR" smtClean="0">
                <a:latin typeface="Trebuchet MS" pitchFamily="34" charset="0"/>
              </a:rPr>
              <a:pPr/>
              <a:t>2</a:t>
            </a:fld>
            <a:endParaRPr lang="fr-FR" smtClean="0">
              <a:latin typeface="Trebuchet MS" pitchFamily="34" charset="0"/>
            </a:endParaRPr>
          </a:p>
        </p:txBody>
      </p:sp>
      <p:sp>
        <p:nvSpPr>
          <p:cNvPr id="4100" name="Rectangle 3"/>
          <p:cNvSpPr>
            <a:spLocks noChangeArrowheads="1"/>
          </p:cNvSpPr>
          <p:nvPr/>
        </p:nvSpPr>
        <p:spPr bwMode="auto">
          <a:xfrm>
            <a:off x="250825" y="1052513"/>
            <a:ext cx="8642350" cy="1081087"/>
          </a:xfrm>
          <a:prstGeom prst="rect">
            <a:avLst/>
          </a:prstGeom>
          <a:noFill/>
          <a:ln w="9525">
            <a:noFill/>
            <a:miter lim="800000"/>
            <a:headEnd/>
            <a:tailEnd/>
          </a:ln>
        </p:spPr>
        <p:txBody>
          <a:bodyPr anchor="ctr"/>
          <a:lstStyle/>
          <a:p>
            <a:r>
              <a:rPr kumimoji="1" lang="fr-FR" sz="2800" b="0" i="1">
                <a:solidFill>
                  <a:srgbClr val="0099FF"/>
                </a:solidFill>
                <a:latin typeface="Century Schoolbook" pitchFamily="18" charset="0"/>
              </a:rPr>
              <a:t>Un document d’aménagement commercial </a:t>
            </a:r>
          </a:p>
          <a:p>
            <a:r>
              <a:rPr kumimoji="1" lang="fr-FR" sz="2800" b="0" i="1">
                <a:solidFill>
                  <a:srgbClr val="0099FF"/>
                </a:solidFill>
                <a:latin typeface="Century Schoolbook" pitchFamily="18" charset="0"/>
              </a:rPr>
              <a:t>qui couvre un territoire de 133 communes</a:t>
            </a:r>
          </a:p>
        </p:txBody>
      </p:sp>
      <p:sp>
        <p:nvSpPr>
          <p:cNvPr id="4101" name="Rectangle 3"/>
          <p:cNvSpPr>
            <a:spLocks noChangeArrowheads="1"/>
          </p:cNvSpPr>
          <p:nvPr/>
        </p:nvSpPr>
        <p:spPr bwMode="auto">
          <a:xfrm>
            <a:off x="1214438" y="2600325"/>
            <a:ext cx="7242175" cy="2328863"/>
          </a:xfrm>
          <a:prstGeom prst="rect">
            <a:avLst/>
          </a:prstGeom>
          <a:noFill/>
          <a:ln w="9525">
            <a:noFill/>
            <a:miter lim="800000"/>
            <a:headEnd/>
            <a:tailEnd/>
          </a:ln>
        </p:spPr>
        <p:txBody>
          <a:bodyPr anchor="ctr"/>
          <a:lstStyle/>
          <a:p>
            <a:pPr marL="457200" indent="-457200">
              <a:buFont typeface="Arial" charset="0"/>
              <a:buNone/>
            </a:pPr>
            <a:endParaRPr kumimoji="1" lang="fr-FR" sz="2000">
              <a:solidFill>
                <a:srgbClr val="0099FF"/>
              </a:solidFill>
              <a:latin typeface="Verdana" pitchFamily="34" charset="0"/>
            </a:endParaRPr>
          </a:p>
          <a:p>
            <a:pPr marL="457200" indent="-457200">
              <a:buFontTx/>
              <a:buAutoNum type="arabicPeriod"/>
            </a:pPr>
            <a:endParaRPr kumimoji="1" lang="fr-FR" sz="1800">
              <a:latin typeface="Verdana" pitchFamily="34" charset="0"/>
            </a:endParaRPr>
          </a:p>
        </p:txBody>
      </p:sp>
      <p:sp>
        <p:nvSpPr>
          <p:cNvPr id="3078" name="Text Box 10"/>
          <p:cNvSpPr txBox="1">
            <a:spLocks noChangeArrowheads="1"/>
          </p:cNvSpPr>
          <p:nvPr/>
        </p:nvSpPr>
        <p:spPr bwMode="auto">
          <a:xfrm>
            <a:off x="250825" y="173038"/>
            <a:ext cx="8713788" cy="461962"/>
          </a:xfrm>
          <a:prstGeom prst="rect">
            <a:avLst/>
          </a:prstGeom>
          <a:noFill/>
          <a:ln w="9525">
            <a:noFill/>
            <a:miter lim="800000"/>
            <a:headEnd/>
            <a:tailEnd/>
          </a:ln>
        </p:spPr>
        <p:txBody>
          <a:bodyPr anchor="ctr">
            <a:spAutoFit/>
          </a:bodyPr>
          <a:lstStyle/>
          <a:p>
            <a:pPr eaLnBrk="0" hangingPunct="0">
              <a:spcBef>
                <a:spcPct val="50000"/>
              </a:spcBef>
              <a:defRPr/>
            </a:pPr>
            <a:r>
              <a:rPr lang="fr-FR" dirty="0">
                <a:solidFill>
                  <a:schemeClr val="bg1">
                    <a:lumMod val="75000"/>
                  </a:schemeClr>
                </a:solidFill>
                <a:latin typeface="Trebuchet MS" pitchFamily="34" charset="0"/>
              </a:rPr>
              <a:t>Le contexte territorial …</a:t>
            </a:r>
          </a:p>
        </p:txBody>
      </p:sp>
      <p:sp>
        <p:nvSpPr>
          <p:cNvPr id="7" name="ZoneTexte 6"/>
          <p:cNvSpPr txBox="1"/>
          <p:nvPr/>
        </p:nvSpPr>
        <p:spPr>
          <a:xfrm>
            <a:off x="395288" y="2636838"/>
            <a:ext cx="3529012" cy="2554287"/>
          </a:xfrm>
          <a:prstGeom prst="rect">
            <a:avLst/>
          </a:prstGeom>
          <a:solidFill>
            <a:schemeClr val="bg1"/>
          </a:solidFill>
          <a:ln/>
        </p:spPr>
        <p:style>
          <a:lnRef idx="1">
            <a:schemeClr val="accent3"/>
          </a:lnRef>
          <a:fillRef idx="2">
            <a:schemeClr val="accent3"/>
          </a:fillRef>
          <a:effectRef idx="1">
            <a:schemeClr val="accent3"/>
          </a:effectRef>
          <a:fontRef idx="minor">
            <a:schemeClr val="dk1"/>
          </a:fontRef>
        </p:style>
        <p:txBody>
          <a:bodyPr>
            <a:spAutoFit/>
          </a:bodyPr>
          <a:lstStyle/>
          <a:p>
            <a:pPr eaLnBrk="0" hangingPunct="0">
              <a:buFontTx/>
              <a:buBlip>
                <a:blip r:embed="rId4"/>
              </a:buBlip>
              <a:defRPr/>
            </a:pPr>
            <a:r>
              <a:rPr lang="fr-FR" sz="1600" dirty="0">
                <a:solidFill>
                  <a:srgbClr val="000000"/>
                </a:solidFill>
                <a:latin typeface="Trebuchet MS" pitchFamily="34" charset="0"/>
                <a:cs typeface="Arial" charset="0"/>
              </a:rPr>
              <a:t> 1 communauté d’agglomération</a:t>
            </a:r>
          </a:p>
          <a:p>
            <a:pPr eaLnBrk="0" hangingPunct="0">
              <a:buFontTx/>
              <a:buBlip>
                <a:blip r:embed="rId4"/>
              </a:buBlip>
              <a:defRPr/>
            </a:pPr>
            <a:r>
              <a:rPr lang="fr-FR" sz="1600" dirty="0">
                <a:solidFill>
                  <a:srgbClr val="000000"/>
                </a:solidFill>
                <a:latin typeface="Trebuchet MS" pitchFamily="34" charset="0"/>
                <a:cs typeface="Arial" charset="0"/>
              </a:rPr>
              <a:t> 5 communautés de communes</a:t>
            </a:r>
          </a:p>
          <a:p>
            <a:pPr eaLnBrk="0" hangingPunct="0">
              <a:buFont typeface="Arial" charset="0"/>
              <a:buChar char="•"/>
              <a:defRPr/>
            </a:pPr>
            <a:endParaRPr lang="fr-FR" sz="1600" dirty="0">
              <a:solidFill>
                <a:srgbClr val="000000"/>
              </a:solidFill>
              <a:latin typeface="Trebuchet MS" pitchFamily="34" charset="0"/>
              <a:cs typeface="Arial" charset="0"/>
            </a:endParaRPr>
          </a:p>
          <a:p>
            <a:pPr eaLnBrk="0" hangingPunct="0">
              <a:defRPr/>
            </a:pPr>
            <a:r>
              <a:rPr lang="fr-FR" sz="1400" dirty="0">
                <a:solidFill>
                  <a:srgbClr val="000000"/>
                </a:solidFill>
                <a:latin typeface="Trebuchet MS" pitchFamily="34" charset="0"/>
                <a:cs typeface="Arial" charset="0"/>
              </a:rPr>
              <a:t>Une ville centre de près de 120 000 habitants</a:t>
            </a:r>
          </a:p>
          <a:p>
            <a:pPr eaLnBrk="0" hangingPunct="0">
              <a:defRPr/>
            </a:pPr>
            <a:endParaRPr lang="fr-FR" sz="1400" dirty="0">
              <a:solidFill>
                <a:srgbClr val="000000"/>
              </a:solidFill>
              <a:latin typeface="Trebuchet MS" pitchFamily="34" charset="0"/>
              <a:cs typeface="Arial" charset="0"/>
            </a:endParaRPr>
          </a:p>
          <a:p>
            <a:pPr eaLnBrk="0" hangingPunct="0">
              <a:defRPr/>
            </a:pPr>
            <a:r>
              <a:rPr lang="fr-FR" sz="1400" dirty="0">
                <a:solidFill>
                  <a:srgbClr val="000000"/>
                </a:solidFill>
                <a:latin typeface="Trebuchet MS" pitchFamily="34" charset="0"/>
                <a:cs typeface="Arial" charset="0"/>
              </a:rPr>
              <a:t>8 petites « villes » de 2 000 </a:t>
            </a:r>
          </a:p>
          <a:p>
            <a:pPr eaLnBrk="0" hangingPunct="0">
              <a:defRPr/>
            </a:pPr>
            <a:r>
              <a:rPr lang="fr-FR" sz="1400" dirty="0">
                <a:solidFill>
                  <a:srgbClr val="000000"/>
                </a:solidFill>
                <a:latin typeface="Trebuchet MS" pitchFamily="34" charset="0"/>
                <a:cs typeface="Arial" charset="0"/>
              </a:rPr>
              <a:t>à 5 000 habitants</a:t>
            </a:r>
          </a:p>
          <a:p>
            <a:pPr eaLnBrk="0" hangingPunct="0">
              <a:defRPr/>
            </a:pPr>
            <a:endParaRPr lang="fr-FR" sz="1400" dirty="0">
              <a:solidFill>
                <a:srgbClr val="000000"/>
              </a:solidFill>
              <a:latin typeface="Trebuchet MS" pitchFamily="34" charset="0"/>
              <a:cs typeface="Arial" charset="0"/>
            </a:endParaRPr>
          </a:p>
          <a:p>
            <a:pPr eaLnBrk="0" hangingPunct="0">
              <a:defRPr/>
            </a:pPr>
            <a:r>
              <a:rPr lang="fr-FR" sz="1400" dirty="0">
                <a:solidFill>
                  <a:srgbClr val="000000"/>
                </a:solidFill>
                <a:latin typeface="Trebuchet MS" pitchFamily="34" charset="0"/>
                <a:cs typeface="Arial" charset="0"/>
              </a:rPr>
              <a:t>Une centaine de commune </a:t>
            </a:r>
          </a:p>
          <a:p>
            <a:pPr eaLnBrk="0" hangingPunct="0">
              <a:defRPr/>
            </a:pPr>
            <a:r>
              <a:rPr lang="fr-FR" sz="1400" dirty="0">
                <a:solidFill>
                  <a:srgbClr val="000000"/>
                </a:solidFill>
                <a:latin typeface="Trebuchet MS" pitchFamily="34" charset="0"/>
                <a:cs typeface="Arial" charset="0"/>
              </a:rPr>
              <a:t>de moins de 1000 habitants</a:t>
            </a:r>
          </a:p>
        </p:txBody>
      </p:sp>
      <p:sp>
        <p:nvSpPr>
          <p:cNvPr id="8" name="ZoneTexte 7"/>
          <p:cNvSpPr txBox="1"/>
          <p:nvPr/>
        </p:nvSpPr>
        <p:spPr>
          <a:xfrm>
            <a:off x="6227763" y="6278563"/>
            <a:ext cx="2089150" cy="260350"/>
          </a:xfrm>
          <a:prstGeom prst="rect">
            <a:avLst/>
          </a:prstGeom>
          <a:noFill/>
        </p:spPr>
        <p:txBody>
          <a:bodyPr anchor="ctr">
            <a:spAutoFit/>
          </a:bodyPr>
          <a:lstStyle/>
          <a:p>
            <a:pPr algn="r" eaLnBrk="0" hangingPunct="0">
              <a:defRPr/>
            </a:pPr>
            <a:r>
              <a:rPr lang="fr-FR" sz="1100" dirty="0">
                <a:solidFill>
                  <a:schemeClr val="bg1">
                    <a:lumMod val="50000"/>
                  </a:schemeClr>
                </a:solidFill>
                <a:latin typeface="Trebuchet MS" pitchFamily="34" charset="0"/>
              </a:rPr>
              <a:t>Mardi 25 janvier 2011</a:t>
            </a:r>
            <a:endParaRPr lang="fr-FR"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3"/>
          <p:cNvSpPr>
            <a:spLocks noGrp="1"/>
          </p:cNvSpPr>
          <p:nvPr>
            <p:ph type="sldNum" sz="quarter" idx="10"/>
          </p:nvPr>
        </p:nvSpPr>
        <p:spPr>
          <a:noFill/>
        </p:spPr>
        <p:txBody>
          <a:bodyPr/>
          <a:lstStyle/>
          <a:p>
            <a:r>
              <a:rPr lang="fr-FR" smtClean="0"/>
              <a:t> </a:t>
            </a:r>
            <a:fld id="{89A310CC-E41D-43DA-9AD2-10824B94FB3E}" type="slidenum">
              <a:rPr lang="fr-FR" smtClean="0">
                <a:latin typeface="Trebuchet MS" pitchFamily="34" charset="0"/>
              </a:rPr>
              <a:pPr/>
              <a:t>3</a:t>
            </a:fld>
            <a:endParaRPr lang="fr-FR" smtClean="0">
              <a:latin typeface="Trebuchet MS" pitchFamily="34" charset="0"/>
            </a:endParaRPr>
          </a:p>
        </p:txBody>
      </p:sp>
      <p:sp>
        <p:nvSpPr>
          <p:cNvPr id="5123" name="Rectangle 3"/>
          <p:cNvSpPr>
            <a:spLocks noChangeArrowheads="1"/>
          </p:cNvSpPr>
          <p:nvPr/>
        </p:nvSpPr>
        <p:spPr bwMode="auto">
          <a:xfrm>
            <a:off x="395288" y="981075"/>
            <a:ext cx="8497887" cy="1241425"/>
          </a:xfrm>
          <a:prstGeom prst="rect">
            <a:avLst/>
          </a:prstGeom>
          <a:noFill/>
          <a:ln w="9525">
            <a:noFill/>
            <a:miter lim="800000"/>
            <a:headEnd/>
            <a:tailEnd/>
          </a:ln>
        </p:spPr>
        <p:txBody>
          <a:bodyPr anchor="ctr"/>
          <a:lstStyle/>
          <a:p>
            <a:r>
              <a:rPr kumimoji="1" lang="fr-FR" sz="2800" b="0" i="1">
                <a:solidFill>
                  <a:srgbClr val="0099FF"/>
                </a:solidFill>
                <a:latin typeface="Century Schoolbook" pitchFamily="18" charset="0"/>
              </a:rPr>
              <a:t>L’évolution des CDAC en lien avec la loi de modernisation de l’économie</a:t>
            </a:r>
          </a:p>
        </p:txBody>
      </p:sp>
      <p:sp>
        <p:nvSpPr>
          <p:cNvPr id="4100" name="Text Box 10"/>
          <p:cNvSpPr txBox="1">
            <a:spLocks noChangeArrowheads="1"/>
          </p:cNvSpPr>
          <p:nvPr/>
        </p:nvSpPr>
        <p:spPr bwMode="auto">
          <a:xfrm>
            <a:off x="468313" y="150813"/>
            <a:ext cx="8496300" cy="461962"/>
          </a:xfrm>
          <a:prstGeom prst="rect">
            <a:avLst/>
          </a:prstGeom>
          <a:noFill/>
          <a:ln w="9525">
            <a:noFill/>
            <a:miter lim="800000"/>
            <a:headEnd/>
            <a:tailEnd/>
          </a:ln>
        </p:spPr>
        <p:txBody>
          <a:bodyPr anchor="ctr">
            <a:spAutoFit/>
          </a:bodyPr>
          <a:lstStyle/>
          <a:p>
            <a:pPr eaLnBrk="0" hangingPunct="0">
              <a:spcBef>
                <a:spcPct val="50000"/>
              </a:spcBef>
              <a:defRPr/>
            </a:pPr>
            <a:r>
              <a:rPr lang="fr-FR" dirty="0">
                <a:solidFill>
                  <a:schemeClr val="bg1">
                    <a:lumMod val="50000"/>
                  </a:schemeClr>
                </a:solidFill>
                <a:latin typeface="Trebuchet MS" pitchFamily="34" charset="0"/>
              </a:rPr>
              <a:t>Le contexte politique …</a:t>
            </a:r>
          </a:p>
        </p:txBody>
      </p:sp>
      <p:sp>
        <p:nvSpPr>
          <p:cNvPr id="5125" name="ZoneTexte 8"/>
          <p:cNvSpPr txBox="1">
            <a:spLocks noChangeArrowheads="1"/>
          </p:cNvSpPr>
          <p:nvPr/>
        </p:nvSpPr>
        <p:spPr bwMode="auto">
          <a:xfrm>
            <a:off x="468313" y="2214563"/>
            <a:ext cx="7818437" cy="4635500"/>
          </a:xfrm>
          <a:prstGeom prst="rect">
            <a:avLst/>
          </a:prstGeom>
          <a:noFill/>
          <a:ln w="9525">
            <a:noFill/>
            <a:miter lim="800000"/>
            <a:headEnd/>
            <a:tailEnd/>
          </a:ln>
        </p:spPr>
        <p:txBody>
          <a:bodyPr>
            <a:spAutoFit/>
          </a:bodyPr>
          <a:lstStyle/>
          <a:p>
            <a:pPr eaLnBrk="0" hangingPunct="0">
              <a:buFontTx/>
              <a:buBlip>
                <a:blip r:embed="rId3"/>
              </a:buBlip>
            </a:pPr>
            <a:r>
              <a:rPr lang="fr-FR" sz="1600">
                <a:solidFill>
                  <a:srgbClr val="000000"/>
                </a:solidFill>
                <a:latin typeface="Trebuchet MS" pitchFamily="34" charset="0"/>
                <a:cs typeface="Arial" charset="0"/>
              </a:rPr>
              <a:t> Une évolution de la composition des membres de la CDAC : le président du SMSCoT siège en lieu et place d’un représentant de l’agglomération bisontine</a:t>
            </a:r>
          </a:p>
          <a:p>
            <a:pPr eaLnBrk="0" hangingPunct="0">
              <a:buFontTx/>
              <a:buBlip>
                <a:blip r:embed="rId3"/>
              </a:buBlip>
            </a:pPr>
            <a:endParaRPr lang="fr-FR" sz="1600">
              <a:solidFill>
                <a:srgbClr val="000000"/>
              </a:solidFill>
              <a:latin typeface="Trebuchet MS" pitchFamily="34" charset="0"/>
              <a:cs typeface="Arial" charset="0"/>
            </a:endParaRPr>
          </a:p>
          <a:p>
            <a:pPr eaLnBrk="0" hangingPunct="0">
              <a:buFontTx/>
              <a:buBlip>
                <a:blip r:embed="rId3"/>
              </a:buBlip>
            </a:pPr>
            <a:r>
              <a:rPr lang="fr-FR" sz="1600">
                <a:solidFill>
                  <a:srgbClr val="000000"/>
                </a:solidFill>
                <a:latin typeface="Trebuchet MS" pitchFamily="34" charset="0"/>
                <a:cs typeface="Arial" charset="0"/>
              </a:rPr>
              <a:t> Une évolution des règles : des critères d’aménagement qui se substituent à des critères économiques</a:t>
            </a:r>
          </a:p>
          <a:p>
            <a:pPr eaLnBrk="0" hangingPunct="0">
              <a:buFontTx/>
              <a:buBlip>
                <a:blip r:embed="rId3"/>
              </a:buBlip>
            </a:pPr>
            <a:endParaRPr lang="fr-FR" sz="1600" b="0">
              <a:solidFill>
                <a:srgbClr val="000000"/>
              </a:solidFill>
              <a:latin typeface="Trebuchet MS" pitchFamily="34" charset="0"/>
              <a:cs typeface="Arial" charset="0"/>
            </a:endParaRPr>
          </a:p>
          <a:p>
            <a:pPr eaLnBrk="0" hangingPunct="0">
              <a:buFontTx/>
              <a:buBlip>
                <a:blip r:embed="rId3"/>
              </a:buBlip>
            </a:pPr>
            <a:r>
              <a:rPr lang="fr-FR" sz="1600">
                <a:solidFill>
                  <a:srgbClr val="000000"/>
                </a:solidFill>
                <a:latin typeface="Trebuchet MS" pitchFamily="34" charset="0"/>
                <a:cs typeface="Arial" charset="0"/>
              </a:rPr>
              <a:t> Deux démarches en cours  </a:t>
            </a:r>
            <a:r>
              <a:rPr lang="fr-FR" sz="1600" b="0">
                <a:solidFill>
                  <a:srgbClr val="000000"/>
                </a:solidFill>
                <a:latin typeface="Trebuchet MS" pitchFamily="34" charset="0"/>
                <a:cs typeface="Arial" charset="0"/>
              </a:rPr>
              <a:t>:</a:t>
            </a:r>
          </a:p>
          <a:p>
            <a:pPr lvl="1" eaLnBrk="0" hangingPunct="0">
              <a:buFont typeface="Arial" charset="0"/>
              <a:buChar char="•"/>
            </a:pPr>
            <a:endParaRPr lang="fr-FR" sz="1400" b="0">
              <a:solidFill>
                <a:srgbClr val="000000"/>
              </a:solidFill>
              <a:latin typeface="Trebuchet MS" pitchFamily="34" charset="0"/>
              <a:cs typeface="Arial" charset="0"/>
            </a:endParaRPr>
          </a:p>
          <a:p>
            <a:pPr lvl="1" eaLnBrk="0" hangingPunct="0">
              <a:buFont typeface="Arial" charset="0"/>
              <a:buChar char="•"/>
            </a:pPr>
            <a:r>
              <a:rPr lang="fr-FR" sz="1400" b="0">
                <a:solidFill>
                  <a:srgbClr val="000000"/>
                </a:solidFill>
                <a:latin typeface="Trebuchet MS" pitchFamily="34" charset="0"/>
                <a:cs typeface="Arial" charset="0"/>
              </a:rPr>
              <a:t> Un SCoT en cours d’élaboration… </a:t>
            </a:r>
            <a:br>
              <a:rPr lang="fr-FR" sz="1400" b="0">
                <a:solidFill>
                  <a:srgbClr val="000000"/>
                </a:solidFill>
                <a:latin typeface="Trebuchet MS" pitchFamily="34" charset="0"/>
                <a:cs typeface="Arial" charset="0"/>
              </a:rPr>
            </a:br>
            <a:r>
              <a:rPr lang="fr-FR" sz="1400" b="0">
                <a:solidFill>
                  <a:srgbClr val="000000"/>
                </a:solidFill>
                <a:latin typeface="Trebuchet MS" pitchFamily="34" charset="0"/>
                <a:cs typeface="Arial" charset="0"/>
              </a:rPr>
              <a:t>et qui reprenait ses travaux après plusieurs années d’immobilisme</a:t>
            </a:r>
          </a:p>
          <a:p>
            <a:pPr lvl="1" eaLnBrk="0" hangingPunct="0">
              <a:buFont typeface="Arial" charset="0"/>
              <a:buChar char="•"/>
            </a:pPr>
            <a:r>
              <a:rPr lang="fr-FR" sz="1400" b="0">
                <a:solidFill>
                  <a:srgbClr val="000000"/>
                </a:solidFill>
                <a:latin typeface="Trebuchet MS" pitchFamily="34" charset="0"/>
                <a:cs typeface="Arial" charset="0"/>
              </a:rPr>
              <a:t> Un SOCA (schéma organisation du commerce et de l’artisanat) </a:t>
            </a:r>
            <a:br>
              <a:rPr lang="fr-FR" sz="1400" b="0">
                <a:solidFill>
                  <a:srgbClr val="000000"/>
                </a:solidFill>
                <a:latin typeface="Trebuchet MS" pitchFamily="34" charset="0"/>
                <a:cs typeface="Arial" charset="0"/>
              </a:rPr>
            </a:br>
            <a:r>
              <a:rPr lang="fr-FR" sz="1400" b="0">
                <a:solidFill>
                  <a:srgbClr val="000000"/>
                </a:solidFill>
                <a:latin typeface="Trebuchet MS" pitchFamily="34" charset="0"/>
                <a:cs typeface="Arial" charset="0"/>
              </a:rPr>
              <a:t>en cours d’élaboration également depuis longtemps</a:t>
            </a:r>
          </a:p>
          <a:p>
            <a:pPr eaLnBrk="0" hangingPunct="0"/>
            <a:endParaRPr lang="fr-FR" sz="1600" b="0">
              <a:solidFill>
                <a:srgbClr val="000000"/>
              </a:solidFill>
              <a:latin typeface="Trebuchet MS" pitchFamily="34" charset="0"/>
              <a:cs typeface="Arial" charset="0"/>
            </a:endParaRPr>
          </a:p>
          <a:p>
            <a:pPr eaLnBrk="0" hangingPunct="0">
              <a:buFontTx/>
              <a:buBlip>
                <a:blip r:embed="rId3"/>
              </a:buBlip>
            </a:pPr>
            <a:r>
              <a:rPr lang="fr-FR" sz="1600">
                <a:solidFill>
                  <a:srgbClr val="000000"/>
                </a:solidFill>
                <a:latin typeface="Trebuchet MS" pitchFamily="34" charset="0"/>
                <a:cs typeface="Arial" charset="0"/>
              </a:rPr>
              <a:t> Une loi qui prévoit un régime particulier pour les territoires qui n’étaient pas dotés d’un SCoT approuvé :</a:t>
            </a:r>
          </a:p>
          <a:p>
            <a:pPr eaLnBrk="0" hangingPunct="0"/>
            <a:endParaRPr lang="fr-FR" sz="1600" b="0">
              <a:solidFill>
                <a:srgbClr val="000000"/>
              </a:solidFill>
              <a:latin typeface="Trebuchet MS" pitchFamily="34" charset="0"/>
              <a:cs typeface="Arial" charset="0"/>
            </a:endParaRPr>
          </a:p>
          <a:p>
            <a:pPr lvl="1" eaLnBrk="0" hangingPunct="0">
              <a:buFont typeface="Arial" charset="0"/>
              <a:buChar char="•"/>
            </a:pPr>
            <a:r>
              <a:rPr lang="fr-FR" sz="1400" b="0">
                <a:solidFill>
                  <a:srgbClr val="000000"/>
                </a:solidFill>
                <a:latin typeface="Trebuchet MS" pitchFamily="34" charset="0"/>
                <a:cs typeface="Arial" charset="0"/>
              </a:rPr>
              <a:t> Une possibilité de créer un document d’aménagement commercial provisoire, </a:t>
            </a:r>
            <a:br>
              <a:rPr lang="fr-FR" sz="1400" b="0">
                <a:solidFill>
                  <a:srgbClr val="000000"/>
                </a:solidFill>
                <a:latin typeface="Trebuchet MS" pitchFamily="34" charset="0"/>
                <a:cs typeface="Arial" charset="0"/>
              </a:rPr>
            </a:br>
            <a:r>
              <a:rPr lang="fr-FR" sz="1400" b="0">
                <a:solidFill>
                  <a:srgbClr val="000000"/>
                </a:solidFill>
                <a:latin typeface="Trebuchet MS" pitchFamily="34" charset="0"/>
                <a:cs typeface="Arial" charset="0"/>
              </a:rPr>
              <a:t>valable 2 ans à compter de son approbation </a:t>
            </a:r>
          </a:p>
          <a:p>
            <a:pPr eaLnBrk="0" hangingPunct="0"/>
            <a:endParaRPr lang="fr-FR">
              <a:latin typeface="Trebuchet MS" pitchFamily="34" charset="0"/>
            </a:endParaRPr>
          </a:p>
        </p:txBody>
      </p:sp>
      <p:sp>
        <p:nvSpPr>
          <p:cNvPr id="6" name="ZoneTexte 5"/>
          <p:cNvSpPr txBox="1"/>
          <p:nvPr/>
        </p:nvSpPr>
        <p:spPr>
          <a:xfrm>
            <a:off x="6227763" y="6278563"/>
            <a:ext cx="2089150" cy="260350"/>
          </a:xfrm>
          <a:prstGeom prst="rect">
            <a:avLst/>
          </a:prstGeom>
          <a:noFill/>
        </p:spPr>
        <p:txBody>
          <a:bodyPr anchor="ctr">
            <a:spAutoFit/>
          </a:bodyPr>
          <a:lstStyle/>
          <a:p>
            <a:pPr algn="r" eaLnBrk="0" hangingPunct="0">
              <a:defRPr/>
            </a:pPr>
            <a:r>
              <a:rPr lang="fr-FR" sz="1100" dirty="0">
                <a:solidFill>
                  <a:schemeClr val="bg1">
                    <a:lumMod val="50000"/>
                  </a:schemeClr>
                </a:solidFill>
                <a:latin typeface="Trebuchet MS" pitchFamily="34" charset="0"/>
              </a:rPr>
              <a:t>Mardi 25 janvier 2011</a:t>
            </a:r>
            <a:endParaRPr lang="fr-FR"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3"/>
          <p:cNvSpPr>
            <a:spLocks noGrp="1"/>
          </p:cNvSpPr>
          <p:nvPr>
            <p:ph type="sldNum" sz="quarter" idx="10"/>
          </p:nvPr>
        </p:nvSpPr>
        <p:spPr>
          <a:noFill/>
        </p:spPr>
        <p:txBody>
          <a:bodyPr/>
          <a:lstStyle/>
          <a:p>
            <a:r>
              <a:rPr lang="fr-FR" smtClean="0">
                <a:latin typeface="Trebuchet MS" pitchFamily="34" charset="0"/>
              </a:rPr>
              <a:t> </a:t>
            </a:r>
            <a:fld id="{92262DD3-9510-42DD-AF42-38243054D3FF}" type="slidenum">
              <a:rPr lang="fr-FR" smtClean="0">
                <a:latin typeface="Trebuchet MS" pitchFamily="34" charset="0"/>
              </a:rPr>
              <a:pPr/>
              <a:t>4</a:t>
            </a:fld>
            <a:endParaRPr lang="fr-FR" smtClean="0">
              <a:latin typeface="Trebuchet MS" pitchFamily="34" charset="0"/>
            </a:endParaRPr>
          </a:p>
        </p:txBody>
      </p:sp>
      <p:sp>
        <p:nvSpPr>
          <p:cNvPr id="6147" name="Rectangle 3"/>
          <p:cNvSpPr>
            <a:spLocks noChangeArrowheads="1"/>
          </p:cNvSpPr>
          <p:nvPr/>
        </p:nvSpPr>
        <p:spPr bwMode="auto">
          <a:xfrm>
            <a:off x="179388" y="1571625"/>
            <a:ext cx="8713787" cy="1008063"/>
          </a:xfrm>
          <a:prstGeom prst="rect">
            <a:avLst/>
          </a:prstGeom>
          <a:noFill/>
          <a:ln w="9525">
            <a:noFill/>
            <a:miter lim="800000"/>
            <a:headEnd/>
            <a:tailEnd/>
          </a:ln>
        </p:spPr>
        <p:txBody>
          <a:bodyPr anchor="ctr"/>
          <a:lstStyle/>
          <a:p>
            <a:r>
              <a:rPr kumimoji="1" lang="fr-FR" sz="1600">
                <a:solidFill>
                  <a:srgbClr val="0080E6"/>
                </a:solidFill>
                <a:latin typeface="Trebuchet MS" pitchFamily="34" charset="0"/>
              </a:rPr>
              <a:t>Une hiérarchie commerciale à 3 niveaux : </a:t>
            </a:r>
          </a:p>
          <a:p>
            <a:endParaRPr kumimoji="1" lang="fr-FR" sz="1600">
              <a:latin typeface="Trebuchet MS" pitchFamily="34" charset="0"/>
            </a:endParaRPr>
          </a:p>
          <a:p>
            <a:endParaRPr kumimoji="1" lang="fr-FR" sz="1600">
              <a:latin typeface="Trebuchet MS" pitchFamily="34" charset="0"/>
            </a:endParaRPr>
          </a:p>
          <a:p>
            <a:endParaRPr kumimoji="1" lang="fr-FR" sz="2800">
              <a:solidFill>
                <a:srgbClr val="0099FF"/>
              </a:solidFill>
              <a:latin typeface="Trebuchet MS" pitchFamily="34" charset="0"/>
            </a:endParaRPr>
          </a:p>
          <a:p>
            <a:endParaRPr kumimoji="1" lang="fr-FR" sz="2800">
              <a:solidFill>
                <a:srgbClr val="0099FF"/>
              </a:solidFill>
              <a:latin typeface="Trebuchet MS" pitchFamily="34" charset="0"/>
            </a:endParaRPr>
          </a:p>
        </p:txBody>
      </p:sp>
      <p:sp>
        <p:nvSpPr>
          <p:cNvPr id="5124" name="Text Box 10"/>
          <p:cNvSpPr txBox="1">
            <a:spLocks noChangeArrowheads="1"/>
          </p:cNvSpPr>
          <p:nvPr/>
        </p:nvSpPr>
        <p:spPr bwMode="auto">
          <a:xfrm>
            <a:off x="250825" y="0"/>
            <a:ext cx="6626225" cy="800100"/>
          </a:xfrm>
          <a:prstGeom prst="rect">
            <a:avLst/>
          </a:prstGeom>
          <a:noFill/>
          <a:ln w="9525">
            <a:noFill/>
            <a:miter lim="800000"/>
            <a:headEnd/>
            <a:tailEnd/>
          </a:ln>
        </p:spPr>
        <p:txBody>
          <a:bodyPr>
            <a:spAutoFit/>
          </a:bodyPr>
          <a:lstStyle/>
          <a:p>
            <a:pPr eaLnBrk="0" hangingPunct="0">
              <a:spcBef>
                <a:spcPct val="50000"/>
              </a:spcBef>
              <a:defRPr/>
            </a:pPr>
            <a:r>
              <a:rPr lang="fr-FR" sz="2300" dirty="0">
                <a:solidFill>
                  <a:schemeClr val="bg1">
                    <a:lumMod val="65000"/>
                  </a:schemeClr>
                </a:solidFill>
                <a:latin typeface="Trebuchet MS" pitchFamily="34" charset="0"/>
              </a:rPr>
              <a:t>Un DACOM provisoirement </a:t>
            </a:r>
            <a:br>
              <a:rPr lang="fr-FR" sz="2300" dirty="0">
                <a:solidFill>
                  <a:schemeClr val="bg1">
                    <a:lumMod val="65000"/>
                  </a:schemeClr>
                </a:solidFill>
                <a:latin typeface="Trebuchet MS" pitchFamily="34" charset="0"/>
              </a:rPr>
            </a:br>
            <a:r>
              <a:rPr lang="fr-FR" sz="2300" dirty="0">
                <a:solidFill>
                  <a:schemeClr val="bg1">
                    <a:lumMod val="65000"/>
                  </a:schemeClr>
                </a:solidFill>
                <a:latin typeface="Trebuchet MS" pitchFamily="34" charset="0"/>
              </a:rPr>
              <a:t>spatialisé …</a:t>
            </a:r>
          </a:p>
        </p:txBody>
      </p:sp>
      <p:grpSp>
        <p:nvGrpSpPr>
          <p:cNvPr id="6149" name="Groupe 15"/>
          <p:cNvGrpSpPr>
            <a:grpSpLocks/>
          </p:cNvGrpSpPr>
          <p:nvPr/>
        </p:nvGrpSpPr>
        <p:grpSpPr bwMode="auto">
          <a:xfrm>
            <a:off x="2786063" y="1857375"/>
            <a:ext cx="6072187" cy="4000500"/>
            <a:chOff x="2500299" y="2428868"/>
            <a:chExt cx="6072297" cy="4000528"/>
          </a:xfrm>
        </p:grpSpPr>
        <p:pic>
          <p:nvPicPr>
            <p:cNvPr id="6152" name="Picture 2"/>
            <p:cNvPicPr>
              <a:picLocks noChangeAspect="1" noChangeArrowheads="1"/>
            </p:cNvPicPr>
            <p:nvPr/>
          </p:nvPicPr>
          <p:blipFill>
            <a:blip r:embed="rId3" cstate="print"/>
            <a:srcRect l="41145" t="32500" b="8333"/>
            <a:stretch>
              <a:fillRect/>
            </a:stretch>
          </p:blipFill>
          <p:spPr bwMode="auto">
            <a:xfrm>
              <a:off x="2500299" y="2428868"/>
              <a:ext cx="6072297" cy="3815366"/>
            </a:xfrm>
            <a:prstGeom prst="rect">
              <a:avLst/>
            </a:prstGeom>
            <a:noFill/>
            <a:ln w="9525">
              <a:noFill/>
              <a:miter lim="800000"/>
              <a:headEnd/>
              <a:tailEnd/>
            </a:ln>
          </p:spPr>
        </p:pic>
        <p:sp>
          <p:nvSpPr>
            <p:cNvPr id="5128" name="Ellipse 8"/>
            <p:cNvSpPr>
              <a:spLocks noChangeArrowheads="1"/>
            </p:cNvSpPr>
            <p:nvPr/>
          </p:nvSpPr>
          <p:spPr bwMode="auto">
            <a:xfrm>
              <a:off x="6143639" y="4643451"/>
              <a:ext cx="714380" cy="714380"/>
            </a:xfrm>
            <a:prstGeom prst="ellipse">
              <a:avLst/>
            </a:prstGeom>
            <a:solidFill>
              <a:srgbClr val="EDFE98"/>
            </a:solidFill>
            <a:ln w="9525" algn="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round/>
              <a:headEnd/>
              <a:tailEnd/>
            </a:ln>
          </p:spPr>
          <p:txBody>
            <a:bodyPr/>
            <a:lstStyle/>
            <a:p>
              <a:pPr eaLnBrk="0" hangingPunct="0">
                <a:defRPr/>
              </a:pPr>
              <a:endParaRPr lang="fr-FR" b="0"/>
            </a:p>
          </p:txBody>
        </p:sp>
        <p:sp>
          <p:nvSpPr>
            <p:cNvPr id="6156" name="Ellipse 9"/>
            <p:cNvSpPr>
              <a:spLocks noChangeArrowheads="1"/>
            </p:cNvSpPr>
            <p:nvPr/>
          </p:nvSpPr>
          <p:spPr bwMode="auto">
            <a:xfrm>
              <a:off x="3786183" y="5715016"/>
              <a:ext cx="714380" cy="714380"/>
            </a:xfrm>
            <a:prstGeom prst="ellipse">
              <a:avLst/>
            </a:prstGeom>
            <a:solidFill>
              <a:srgbClr val="FFC000"/>
            </a:solidFill>
            <a:ln w="9525" algn="ctr">
              <a:noFill/>
              <a:round/>
              <a:headEnd/>
              <a:tailEnd/>
            </a:ln>
          </p:spPr>
          <p:txBody>
            <a:bodyPr/>
            <a:lstStyle/>
            <a:p>
              <a:pPr eaLnBrk="0" hangingPunct="0"/>
              <a:endParaRPr lang="fr-FR" b="0"/>
            </a:p>
          </p:txBody>
        </p:sp>
        <p:sp>
          <p:nvSpPr>
            <p:cNvPr id="6157" name="Ellipse 10"/>
            <p:cNvSpPr>
              <a:spLocks noChangeArrowheads="1"/>
            </p:cNvSpPr>
            <p:nvPr/>
          </p:nvSpPr>
          <p:spPr bwMode="auto">
            <a:xfrm>
              <a:off x="4786317" y="2428868"/>
              <a:ext cx="714380" cy="714380"/>
            </a:xfrm>
            <a:prstGeom prst="ellipse">
              <a:avLst/>
            </a:prstGeom>
            <a:solidFill>
              <a:srgbClr val="FFC000"/>
            </a:solidFill>
            <a:ln w="9525" algn="ctr">
              <a:noFill/>
              <a:round/>
              <a:headEnd/>
              <a:tailEnd/>
            </a:ln>
          </p:spPr>
          <p:txBody>
            <a:bodyPr/>
            <a:lstStyle/>
            <a:p>
              <a:pPr eaLnBrk="0" hangingPunct="0"/>
              <a:endParaRPr lang="fr-FR" b="0"/>
            </a:p>
          </p:txBody>
        </p:sp>
        <p:sp>
          <p:nvSpPr>
            <p:cNvPr id="6158" name="Ellipse 11"/>
            <p:cNvSpPr>
              <a:spLocks noChangeArrowheads="1"/>
            </p:cNvSpPr>
            <p:nvPr/>
          </p:nvSpPr>
          <p:spPr bwMode="auto">
            <a:xfrm>
              <a:off x="7715272" y="3000372"/>
              <a:ext cx="714380" cy="714380"/>
            </a:xfrm>
            <a:prstGeom prst="ellipse">
              <a:avLst/>
            </a:prstGeom>
            <a:solidFill>
              <a:srgbClr val="FFC000"/>
            </a:solidFill>
            <a:ln w="9525" algn="ctr">
              <a:noFill/>
              <a:round/>
              <a:headEnd/>
              <a:tailEnd/>
            </a:ln>
          </p:spPr>
          <p:txBody>
            <a:bodyPr/>
            <a:lstStyle/>
            <a:p>
              <a:pPr eaLnBrk="0" hangingPunct="0"/>
              <a:endParaRPr lang="fr-FR" b="0"/>
            </a:p>
          </p:txBody>
        </p:sp>
      </p:grpSp>
      <p:sp>
        <p:nvSpPr>
          <p:cNvPr id="6150" name="Rectangle 3"/>
          <p:cNvSpPr>
            <a:spLocks noChangeArrowheads="1"/>
          </p:cNvSpPr>
          <p:nvPr/>
        </p:nvSpPr>
        <p:spPr bwMode="auto">
          <a:xfrm>
            <a:off x="142875" y="2349500"/>
            <a:ext cx="2484438" cy="2363788"/>
          </a:xfrm>
          <a:prstGeom prst="rect">
            <a:avLst/>
          </a:prstGeom>
          <a:noFill/>
          <a:ln w="9525">
            <a:noFill/>
            <a:miter lim="800000"/>
            <a:headEnd/>
            <a:tailEnd/>
          </a:ln>
        </p:spPr>
        <p:txBody>
          <a:bodyPr anchor="ctr"/>
          <a:lstStyle/>
          <a:p>
            <a:endParaRPr kumimoji="1" lang="fr-FR" sz="1600">
              <a:latin typeface="Trebuchet MS" pitchFamily="34" charset="0"/>
            </a:endParaRPr>
          </a:p>
          <a:p>
            <a:r>
              <a:rPr kumimoji="1" lang="fr-FR" sz="1600">
                <a:latin typeface="Trebuchet MS" pitchFamily="34" charset="0"/>
              </a:rPr>
              <a:t>Les pôles d’envergure départementale ou extra départementale :</a:t>
            </a:r>
          </a:p>
          <a:p>
            <a:endParaRPr kumimoji="1" lang="fr-FR" sz="1600">
              <a:latin typeface="Trebuchet MS" pitchFamily="34" charset="0"/>
            </a:endParaRPr>
          </a:p>
          <a:p>
            <a:r>
              <a:rPr kumimoji="1" lang="fr-FR" sz="1400" b="0">
                <a:latin typeface="Trebuchet MS" pitchFamily="34" charset="0"/>
              </a:rPr>
              <a:t>Une volonté de limiter leur développement à court terme au nord et à l’ouest</a:t>
            </a:r>
          </a:p>
          <a:p>
            <a:endParaRPr kumimoji="1" lang="fr-FR" sz="1400" b="0">
              <a:latin typeface="Trebuchet MS" pitchFamily="34" charset="0"/>
            </a:endParaRPr>
          </a:p>
          <a:p>
            <a:r>
              <a:rPr kumimoji="1" lang="fr-FR" sz="1400" b="0">
                <a:latin typeface="Trebuchet MS" pitchFamily="34" charset="0"/>
              </a:rPr>
              <a:t>Une politique visant a rééquilibrer à l’est et redonner du souffle au centre ville</a:t>
            </a:r>
          </a:p>
          <a:p>
            <a:endParaRPr kumimoji="1" lang="fr-FR" sz="1600">
              <a:latin typeface="Trebuchet MS" pitchFamily="34" charset="0"/>
            </a:endParaRPr>
          </a:p>
          <a:p>
            <a:endParaRPr kumimoji="1" lang="fr-FR" sz="2800">
              <a:solidFill>
                <a:srgbClr val="0099FF"/>
              </a:solidFill>
              <a:latin typeface="Trebuchet MS" pitchFamily="34" charset="0"/>
            </a:endParaRPr>
          </a:p>
          <a:p>
            <a:endParaRPr kumimoji="1" lang="fr-FR" sz="2800">
              <a:solidFill>
                <a:srgbClr val="0099FF"/>
              </a:solidFill>
              <a:latin typeface="Trebuchet MS" pitchFamily="34" charset="0"/>
            </a:endParaRPr>
          </a:p>
        </p:txBody>
      </p:sp>
      <p:sp>
        <p:nvSpPr>
          <p:cNvPr id="12" name="ZoneTexte 11"/>
          <p:cNvSpPr txBox="1"/>
          <p:nvPr/>
        </p:nvSpPr>
        <p:spPr>
          <a:xfrm>
            <a:off x="6227763" y="6278563"/>
            <a:ext cx="2089150" cy="260350"/>
          </a:xfrm>
          <a:prstGeom prst="rect">
            <a:avLst/>
          </a:prstGeom>
          <a:noFill/>
        </p:spPr>
        <p:txBody>
          <a:bodyPr anchor="ctr">
            <a:spAutoFit/>
          </a:bodyPr>
          <a:lstStyle/>
          <a:p>
            <a:pPr algn="r" eaLnBrk="0" hangingPunct="0">
              <a:defRPr/>
            </a:pPr>
            <a:r>
              <a:rPr lang="fr-FR" sz="1100" dirty="0">
                <a:solidFill>
                  <a:schemeClr val="bg1">
                    <a:lumMod val="50000"/>
                  </a:schemeClr>
                </a:solidFill>
                <a:latin typeface="Trebuchet MS" pitchFamily="34" charset="0"/>
              </a:rPr>
              <a:t>Mardi 25 janvier 2011</a:t>
            </a:r>
            <a:endParaRPr lang="fr-FR"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3"/>
          <p:cNvSpPr>
            <a:spLocks noGrp="1"/>
          </p:cNvSpPr>
          <p:nvPr>
            <p:ph type="sldNum" sz="quarter" idx="10"/>
          </p:nvPr>
        </p:nvSpPr>
        <p:spPr>
          <a:noFill/>
        </p:spPr>
        <p:txBody>
          <a:bodyPr/>
          <a:lstStyle/>
          <a:p>
            <a:r>
              <a:rPr lang="fr-FR" smtClean="0">
                <a:latin typeface="Trebuchet MS" pitchFamily="34" charset="0"/>
              </a:rPr>
              <a:t> </a:t>
            </a:r>
            <a:fld id="{CCD3BB8D-BDE6-4497-B784-8007F1ECC8B7}" type="slidenum">
              <a:rPr lang="fr-FR" smtClean="0">
                <a:latin typeface="Trebuchet MS" pitchFamily="34" charset="0"/>
              </a:rPr>
              <a:pPr/>
              <a:t>5</a:t>
            </a:fld>
            <a:endParaRPr lang="fr-FR" smtClean="0">
              <a:latin typeface="Trebuchet MS" pitchFamily="34" charset="0"/>
            </a:endParaRPr>
          </a:p>
        </p:txBody>
      </p:sp>
      <p:sp>
        <p:nvSpPr>
          <p:cNvPr id="7171" name="Rectangle 3"/>
          <p:cNvSpPr>
            <a:spLocks noChangeArrowheads="1"/>
          </p:cNvSpPr>
          <p:nvPr/>
        </p:nvSpPr>
        <p:spPr bwMode="auto">
          <a:xfrm>
            <a:off x="250825" y="1700213"/>
            <a:ext cx="8570913" cy="576262"/>
          </a:xfrm>
          <a:prstGeom prst="rect">
            <a:avLst/>
          </a:prstGeom>
          <a:noFill/>
          <a:ln w="9525">
            <a:noFill/>
            <a:miter lim="800000"/>
            <a:headEnd/>
            <a:tailEnd/>
          </a:ln>
        </p:spPr>
        <p:txBody>
          <a:bodyPr anchor="ctr"/>
          <a:lstStyle/>
          <a:p>
            <a:r>
              <a:rPr kumimoji="1" lang="fr-FR" sz="1600">
                <a:solidFill>
                  <a:srgbClr val="0080E6"/>
                </a:solidFill>
                <a:latin typeface="Trebuchet MS" pitchFamily="34" charset="0"/>
              </a:rPr>
              <a:t>Une hiérarchie commerciale à 3 niveaux : </a:t>
            </a:r>
          </a:p>
          <a:p>
            <a:endParaRPr kumimoji="1" lang="fr-FR" sz="1600">
              <a:latin typeface="Trebuchet MS" pitchFamily="34" charset="0"/>
            </a:endParaRPr>
          </a:p>
          <a:p>
            <a:endParaRPr kumimoji="1" lang="fr-FR" sz="1600">
              <a:latin typeface="Trebuchet MS" pitchFamily="34" charset="0"/>
            </a:endParaRPr>
          </a:p>
          <a:p>
            <a:endParaRPr kumimoji="1" lang="fr-FR" sz="1600">
              <a:latin typeface="Trebuchet MS" pitchFamily="34" charset="0"/>
            </a:endParaRPr>
          </a:p>
          <a:p>
            <a:endParaRPr kumimoji="1" lang="fr-FR" sz="2800">
              <a:solidFill>
                <a:srgbClr val="0099FF"/>
              </a:solidFill>
              <a:latin typeface="Trebuchet MS" pitchFamily="34" charset="0"/>
            </a:endParaRPr>
          </a:p>
          <a:p>
            <a:endParaRPr kumimoji="1" lang="fr-FR" sz="2800">
              <a:solidFill>
                <a:srgbClr val="0099FF"/>
              </a:solidFill>
              <a:latin typeface="Trebuchet MS" pitchFamily="34" charset="0"/>
            </a:endParaRPr>
          </a:p>
        </p:txBody>
      </p:sp>
      <p:sp>
        <p:nvSpPr>
          <p:cNvPr id="6148" name="Text Box 10"/>
          <p:cNvSpPr txBox="1">
            <a:spLocks noChangeArrowheads="1"/>
          </p:cNvSpPr>
          <p:nvPr/>
        </p:nvSpPr>
        <p:spPr bwMode="auto">
          <a:xfrm>
            <a:off x="250825" y="-15875"/>
            <a:ext cx="8642350" cy="800100"/>
          </a:xfrm>
          <a:prstGeom prst="rect">
            <a:avLst/>
          </a:prstGeom>
          <a:noFill/>
          <a:ln w="9525">
            <a:noFill/>
            <a:miter lim="800000"/>
            <a:headEnd/>
            <a:tailEnd/>
          </a:ln>
        </p:spPr>
        <p:txBody>
          <a:bodyPr anchor="ctr">
            <a:spAutoFit/>
          </a:bodyPr>
          <a:lstStyle/>
          <a:p>
            <a:pPr eaLnBrk="0" hangingPunct="0">
              <a:spcBef>
                <a:spcPct val="50000"/>
              </a:spcBef>
              <a:defRPr/>
            </a:pPr>
            <a:r>
              <a:rPr lang="fr-FR" sz="2300" dirty="0">
                <a:solidFill>
                  <a:schemeClr val="bg1">
                    <a:lumMod val="50000"/>
                  </a:schemeClr>
                </a:solidFill>
                <a:latin typeface="Trebuchet MS" pitchFamily="34" charset="0"/>
              </a:rPr>
              <a:t>Un DACOM provisoirement </a:t>
            </a:r>
            <a:br>
              <a:rPr lang="fr-FR" sz="2300" dirty="0">
                <a:solidFill>
                  <a:schemeClr val="bg1">
                    <a:lumMod val="50000"/>
                  </a:schemeClr>
                </a:solidFill>
                <a:latin typeface="Trebuchet MS" pitchFamily="34" charset="0"/>
              </a:rPr>
            </a:br>
            <a:r>
              <a:rPr lang="fr-FR" sz="2300" dirty="0">
                <a:solidFill>
                  <a:schemeClr val="bg1">
                    <a:lumMod val="50000"/>
                  </a:schemeClr>
                </a:solidFill>
                <a:latin typeface="Trebuchet MS" pitchFamily="34" charset="0"/>
              </a:rPr>
              <a:t>spatialisé …</a:t>
            </a:r>
          </a:p>
        </p:txBody>
      </p:sp>
      <p:pic>
        <p:nvPicPr>
          <p:cNvPr id="7173" name="Picture 2"/>
          <p:cNvPicPr>
            <a:picLocks noChangeAspect="1" noChangeArrowheads="1"/>
          </p:cNvPicPr>
          <p:nvPr/>
        </p:nvPicPr>
        <p:blipFill>
          <a:blip r:embed="rId3" cstate="print"/>
          <a:srcRect l="30208" t="18333" r="13541" b="18333"/>
          <a:stretch>
            <a:fillRect/>
          </a:stretch>
        </p:blipFill>
        <p:spPr bwMode="auto">
          <a:xfrm>
            <a:off x="2857500" y="2000250"/>
            <a:ext cx="5857875" cy="4122738"/>
          </a:xfrm>
          <a:prstGeom prst="rect">
            <a:avLst/>
          </a:prstGeom>
          <a:noFill/>
          <a:ln w="9525">
            <a:noFill/>
            <a:miter lim="800000"/>
            <a:headEnd/>
            <a:tailEnd/>
          </a:ln>
        </p:spPr>
      </p:pic>
      <p:sp>
        <p:nvSpPr>
          <p:cNvPr id="7174" name="Rectangle 3"/>
          <p:cNvSpPr>
            <a:spLocks noChangeArrowheads="1"/>
          </p:cNvSpPr>
          <p:nvPr/>
        </p:nvSpPr>
        <p:spPr bwMode="auto">
          <a:xfrm>
            <a:off x="250825" y="2133600"/>
            <a:ext cx="2736850" cy="1008063"/>
          </a:xfrm>
          <a:prstGeom prst="rect">
            <a:avLst/>
          </a:prstGeom>
          <a:noFill/>
          <a:ln w="9525">
            <a:noFill/>
            <a:miter lim="800000"/>
            <a:headEnd/>
            <a:tailEnd/>
          </a:ln>
        </p:spPr>
        <p:txBody>
          <a:bodyPr anchor="ctr"/>
          <a:lstStyle/>
          <a:p>
            <a:endParaRPr kumimoji="1" lang="fr-FR" sz="1600">
              <a:latin typeface="Trebuchet MS" pitchFamily="34" charset="0"/>
            </a:endParaRPr>
          </a:p>
          <a:p>
            <a:endParaRPr kumimoji="1" lang="fr-FR" sz="1600">
              <a:latin typeface="Trebuchet MS" pitchFamily="34" charset="0"/>
            </a:endParaRPr>
          </a:p>
          <a:p>
            <a:r>
              <a:rPr kumimoji="1" lang="fr-FR" sz="1600">
                <a:latin typeface="Trebuchet MS" pitchFamily="34" charset="0"/>
              </a:rPr>
              <a:t>Les secteurs à enjeux : des lieux pouvant accompagner le développement </a:t>
            </a:r>
          </a:p>
          <a:p>
            <a:endParaRPr kumimoji="1" lang="fr-FR" sz="1600">
              <a:latin typeface="Trebuchet MS" pitchFamily="34" charset="0"/>
            </a:endParaRPr>
          </a:p>
          <a:p>
            <a:endParaRPr kumimoji="1" lang="fr-FR" sz="2800">
              <a:solidFill>
                <a:srgbClr val="0099FF"/>
              </a:solidFill>
              <a:latin typeface="Trebuchet MS" pitchFamily="34" charset="0"/>
            </a:endParaRPr>
          </a:p>
          <a:p>
            <a:endParaRPr kumimoji="1" lang="fr-FR" sz="2800">
              <a:solidFill>
                <a:srgbClr val="0099FF"/>
              </a:solidFill>
              <a:latin typeface="Trebuchet MS" pitchFamily="34" charset="0"/>
            </a:endParaRPr>
          </a:p>
        </p:txBody>
      </p:sp>
      <p:sp>
        <p:nvSpPr>
          <p:cNvPr id="7" name="ZoneTexte 6"/>
          <p:cNvSpPr txBox="1"/>
          <p:nvPr/>
        </p:nvSpPr>
        <p:spPr>
          <a:xfrm>
            <a:off x="6227763" y="6278563"/>
            <a:ext cx="2089150" cy="260350"/>
          </a:xfrm>
          <a:prstGeom prst="rect">
            <a:avLst/>
          </a:prstGeom>
          <a:noFill/>
        </p:spPr>
        <p:txBody>
          <a:bodyPr anchor="ctr">
            <a:spAutoFit/>
          </a:bodyPr>
          <a:lstStyle/>
          <a:p>
            <a:pPr algn="r" eaLnBrk="0" hangingPunct="0">
              <a:defRPr/>
            </a:pPr>
            <a:r>
              <a:rPr lang="fr-FR" sz="1100" dirty="0">
                <a:solidFill>
                  <a:schemeClr val="bg1">
                    <a:lumMod val="50000"/>
                  </a:schemeClr>
                </a:solidFill>
                <a:latin typeface="Trebuchet MS" pitchFamily="34" charset="0"/>
              </a:rPr>
              <a:t>Mardi 25 janvier 2011</a:t>
            </a:r>
            <a:endParaRPr lang="fr-FR"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a:spLocks noGrp="1"/>
          </p:cNvSpPr>
          <p:nvPr>
            <p:ph type="sldNum" sz="quarter" idx="10"/>
          </p:nvPr>
        </p:nvSpPr>
        <p:spPr>
          <a:noFill/>
        </p:spPr>
        <p:txBody>
          <a:bodyPr/>
          <a:lstStyle/>
          <a:p>
            <a:r>
              <a:rPr lang="fr-FR" smtClean="0">
                <a:latin typeface="Trebuchet MS" pitchFamily="34" charset="0"/>
              </a:rPr>
              <a:t> </a:t>
            </a:r>
            <a:fld id="{BBE0A31A-E82F-4B02-B4B2-CFDC841E3C3D}" type="slidenum">
              <a:rPr lang="fr-FR" smtClean="0">
                <a:latin typeface="Trebuchet MS" pitchFamily="34" charset="0"/>
              </a:rPr>
              <a:pPr/>
              <a:t>6</a:t>
            </a:fld>
            <a:endParaRPr lang="fr-FR" smtClean="0">
              <a:latin typeface="Trebuchet MS" pitchFamily="34" charset="0"/>
            </a:endParaRPr>
          </a:p>
        </p:txBody>
      </p:sp>
      <p:sp>
        <p:nvSpPr>
          <p:cNvPr id="8195" name="Rectangle 3"/>
          <p:cNvSpPr>
            <a:spLocks noChangeArrowheads="1"/>
          </p:cNvSpPr>
          <p:nvPr/>
        </p:nvSpPr>
        <p:spPr bwMode="auto">
          <a:xfrm>
            <a:off x="179388" y="1500188"/>
            <a:ext cx="8713787" cy="1008062"/>
          </a:xfrm>
          <a:prstGeom prst="rect">
            <a:avLst/>
          </a:prstGeom>
          <a:noFill/>
          <a:ln w="9525">
            <a:noFill/>
            <a:miter lim="800000"/>
            <a:headEnd/>
            <a:tailEnd/>
          </a:ln>
        </p:spPr>
        <p:txBody>
          <a:bodyPr anchor="ctr"/>
          <a:lstStyle/>
          <a:p>
            <a:r>
              <a:rPr kumimoji="1" lang="fr-FR" sz="1600">
                <a:solidFill>
                  <a:srgbClr val="0080E6"/>
                </a:solidFill>
                <a:latin typeface="Trebuchet MS" pitchFamily="34" charset="0"/>
              </a:rPr>
              <a:t>Une hiérarchie commerciale à 3 niveaux : </a:t>
            </a:r>
          </a:p>
          <a:p>
            <a:endParaRPr kumimoji="1" lang="fr-FR" sz="1600">
              <a:latin typeface="Trebuchet MS" pitchFamily="34" charset="0"/>
            </a:endParaRPr>
          </a:p>
          <a:p>
            <a:endParaRPr kumimoji="1" lang="fr-FR" sz="1600">
              <a:latin typeface="Trebuchet MS" pitchFamily="34" charset="0"/>
            </a:endParaRPr>
          </a:p>
          <a:p>
            <a:endParaRPr kumimoji="1" lang="fr-FR" sz="2800">
              <a:solidFill>
                <a:srgbClr val="0099FF"/>
              </a:solidFill>
              <a:latin typeface="Trebuchet MS" pitchFamily="34" charset="0"/>
            </a:endParaRPr>
          </a:p>
          <a:p>
            <a:endParaRPr kumimoji="1" lang="fr-FR" sz="2800">
              <a:solidFill>
                <a:srgbClr val="0099FF"/>
              </a:solidFill>
              <a:latin typeface="Trebuchet MS" pitchFamily="34" charset="0"/>
            </a:endParaRPr>
          </a:p>
        </p:txBody>
      </p:sp>
      <p:pic>
        <p:nvPicPr>
          <p:cNvPr id="8196" name="Picture 2"/>
          <p:cNvPicPr>
            <a:picLocks noChangeAspect="1" noChangeArrowheads="1"/>
          </p:cNvPicPr>
          <p:nvPr/>
        </p:nvPicPr>
        <p:blipFill>
          <a:blip r:embed="rId3" cstate="print"/>
          <a:srcRect l="32292" t="19167" r="13020" b="20000"/>
          <a:stretch>
            <a:fillRect/>
          </a:stretch>
        </p:blipFill>
        <p:spPr bwMode="auto">
          <a:xfrm>
            <a:off x="2392363" y="1700213"/>
            <a:ext cx="6500812" cy="4519612"/>
          </a:xfrm>
          <a:prstGeom prst="rect">
            <a:avLst/>
          </a:prstGeom>
          <a:noFill/>
          <a:ln w="9525">
            <a:noFill/>
            <a:miter lim="800000"/>
            <a:headEnd/>
            <a:tailEnd/>
          </a:ln>
        </p:spPr>
      </p:pic>
      <p:sp>
        <p:nvSpPr>
          <p:cNvPr id="8197" name="Rectangle 3"/>
          <p:cNvSpPr>
            <a:spLocks noChangeArrowheads="1"/>
          </p:cNvSpPr>
          <p:nvPr/>
        </p:nvSpPr>
        <p:spPr bwMode="auto">
          <a:xfrm>
            <a:off x="250825" y="1928813"/>
            <a:ext cx="1820863" cy="1008062"/>
          </a:xfrm>
          <a:prstGeom prst="rect">
            <a:avLst/>
          </a:prstGeom>
          <a:noFill/>
          <a:ln w="9525">
            <a:noFill/>
            <a:miter lim="800000"/>
            <a:headEnd/>
            <a:tailEnd/>
          </a:ln>
        </p:spPr>
        <p:txBody>
          <a:bodyPr anchor="ctr"/>
          <a:lstStyle/>
          <a:p>
            <a:endParaRPr kumimoji="1" lang="fr-FR" sz="1600">
              <a:latin typeface="Trebuchet MS" pitchFamily="34" charset="0"/>
            </a:endParaRPr>
          </a:p>
          <a:p>
            <a:endParaRPr kumimoji="1" lang="fr-FR" sz="1600">
              <a:latin typeface="Trebuchet MS" pitchFamily="34" charset="0"/>
            </a:endParaRPr>
          </a:p>
          <a:p>
            <a:r>
              <a:rPr kumimoji="1" lang="fr-FR" sz="1600">
                <a:latin typeface="Trebuchet MS" pitchFamily="34" charset="0"/>
              </a:rPr>
              <a:t>Les secteurs intermédiaires</a:t>
            </a:r>
          </a:p>
          <a:p>
            <a:endParaRPr kumimoji="1" lang="fr-FR" sz="2800">
              <a:solidFill>
                <a:srgbClr val="0099FF"/>
              </a:solidFill>
              <a:latin typeface="Trebuchet MS" pitchFamily="34" charset="0"/>
            </a:endParaRPr>
          </a:p>
          <a:p>
            <a:endParaRPr kumimoji="1" lang="fr-FR" sz="2800">
              <a:solidFill>
                <a:srgbClr val="0099FF"/>
              </a:solidFill>
              <a:latin typeface="Trebuchet MS" pitchFamily="34" charset="0"/>
            </a:endParaRPr>
          </a:p>
        </p:txBody>
      </p:sp>
      <p:pic>
        <p:nvPicPr>
          <p:cNvPr id="8198" name="Picture 3"/>
          <p:cNvPicPr>
            <a:picLocks noChangeAspect="1" noChangeArrowheads="1"/>
          </p:cNvPicPr>
          <p:nvPr/>
        </p:nvPicPr>
        <p:blipFill>
          <a:blip r:embed="rId4" cstate="print"/>
          <a:srcRect l="16145" t="43333" r="67708" b="29999"/>
          <a:stretch>
            <a:fillRect/>
          </a:stretch>
        </p:blipFill>
        <p:spPr bwMode="auto">
          <a:xfrm>
            <a:off x="107950" y="2928938"/>
            <a:ext cx="2214563" cy="2286000"/>
          </a:xfrm>
          <a:prstGeom prst="rect">
            <a:avLst/>
          </a:prstGeom>
          <a:noFill/>
          <a:ln w="9525">
            <a:noFill/>
            <a:miter lim="800000"/>
            <a:headEnd/>
            <a:tailEnd/>
          </a:ln>
        </p:spPr>
      </p:pic>
      <p:sp>
        <p:nvSpPr>
          <p:cNvPr id="8" name="Text Box 10"/>
          <p:cNvSpPr txBox="1">
            <a:spLocks noChangeArrowheads="1"/>
          </p:cNvSpPr>
          <p:nvPr/>
        </p:nvSpPr>
        <p:spPr bwMode="auto">
          <a:xfrm>
            <a:off x="250825" y="-15875"/>
            <a:ext cx="8642350" cy="800100"/>
          </a:xfrm>
          <a:prstGeom prst="rect">
            <a:avLst/>
          </a:prstGeom>
          <a:noFill/>
          <a:ln w="9525">
            <a:noFill/>
            <a:miter lim="800000"/>
            <a:headEnd/>
            <a:tailEnd/>
          </a:ln>
        </p:spPr>
        <p:txBody>
          <a:bodyPr anchor="ctr">
            <a:spAutoFit/>
          </a:bodyPr>
          <a:lstStyle/>
          <a:p>
            <a:pPr eaLnBrk="0" hangingPunct="0">
              <a:spcBef>
                <a:spcPct val="50000"/>
              </a:spcBef>
              <a:defRPr/>
            </a:pPr>
            <a:r>
              <a:rPr lang="fr-FR" sz="2300" dirty="0">
                <a:solidFill>
                  <a:schemeClr val="bg1">
                    <a:lumMod val="50000"/>
                  </a:schemeClr>
                </a:solidFill>
                <a:latin typeface="Trebuchet MS" pitchFamily="34" charset="0"/>
              </a:rPr>
              <a:t>Un DACOM provisoirement </a:t>
            </a:r>
            <a:br>
              <a:rPr lang="fr-FR" sz="2300" dirty="0">
                <a:solidFill>
                  <a:schemeClr val="bg1">
                    <a:lumMod val="50000"/>
                  </a:schemeClr>
                </a:solidFill>
                <a:latin typeface="Trebuchet MS" pitchFamily="34" charset="0"/>
              </a:rPr>
            </a:br>
            <a:r>
              <a:rPr lang="fr-FR" sz="2300" dirty="0">
                <a:solidFill>
                  <a:schemeClr val="bg1">
                    <a:lumMod val="50000"/>
                  </a:schemeClr>
                </a:solidFill>
                <a:latin typeface="Trebuchet MS" pitchFamily="34" charset="0"/>
              </a:rPr>
              <a:t>spatialisé …</a:t>
            </a:r>
          </a:p>
        </p:txBody>
      </p:sp>
      <p:sp>
        <p:nvSpPr>
          <p:cNvPr id="9" name="ZoneTexte 8"/>
          <p:cNvSpPr txBox="1"/>
          <p:nvPr/>
        </p:nvSpPr>
        <p:spPr>
          <a:xfrm>
            <a:off x="6227763" y="6278563"/>
            <a:ext cx="2089150" cy="260350"/>
          </a:xfrm>
          <a:prstGeom prst="rect">
            <a:avLst/>
          </a:prstGeom>
          <a:noFill/>
        </p:spPr>
        <p:txBody>
          <a:bodyPr anchor="ctr">
            <a:spAutoFit/>
          </a:bodyPr>
          <a:lstStyle/>
          <a:p>
            <a:pPr algn="r" eaLnBrk="0" hangingPunct="0">
              <a:defRPr/>
            </a:pPr>
            <a:r>
              <a:rPr lang="fr-FR" sz="1100" dirty="0">
                <a:solidFill>
                  <a:schemeClr val="bg1">
                    <a:lumMod val="50000"/>
                  </a:schemeClr>
                </a:solidFill>
                <a:latin typeface="Trebuchet MS" pitchFamily="34" charset="0"/>
              </a:rPr>
              <a:t>Mardi 25 janvier 2011</a:t>
            </a:r>
            <a:endParaRPr lang="fr-FR"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3"/>
          <p:cNvSpPr>
            <a:spLocks noGrp="1"/>
          </p:cNvSpPr>
          <p:nvPr>
            <p:ph type="sldNum" sz="quarter" idx="10"/>
          </p:nvPr>
        </p:nvSpPr>
        <p:spPr>
          <a:noFill/>
        </p:spPr>
        <p:txBody>
          <a:bodyPr/>
          <a:lstStyle/>
          <a:p>
            <a:r>
              <a:rPr lang="fr-FR" smtClean="0">
                <a:latin typeface="Trebuchet MS" pitchFamily="34" charset="0"/>
              </a:rPr>
              <a:t> </a:t>
            </a:r>
            <a:fld id="{92363460-C281-498B-88BB-E73F1B535C55}" type="slidenum">
              <a:rPr lang="fr-FR" smtClean="0">
                <a:latin typeface="Trebuchet MS" pitchFamily="34" charset="0"/>
              </a:rPr>
              <a:pPr/>
              <a:t>7</a:t>
            </a:fld>
            <a:endParaRPr lang="fr-FR" smtClean="0">
              <a:latin typeface="Trebuchet MS" pitchFamily="34" charset="0"/>
            </a:endParaRPr>
          </a:p>
        </p:txBody>
      </p:sp>
      <p:sp>
        <p:nvSpPr>
          <p:cNvPr id="8195" name="Text Box 10"/>
          <p:cNvSpPr txBox="1">
            <a:spLocks noChangeArrowheads="1"/>
          </p:cNvSpPr>
          <p:nvPr/>
        </p:nvSpPr>
        <p:spPr bwMode="auto">
          <a:xfrm>
            <a:off x="323850" y="158750"/>
            <a:ext cx="8496300" cy="461963"/>
          </a:xfrm>
          <a:prstGeom prst="rect">
            <a:avLst/>
          </a:prstGeom>
          <a:noFill/>
          <a:ln w="9525">
            <a:noFill/>
            <a:miter lim="800000"/>
            <a:headEnd/>
            <a:tailEnd/>
          </a:ln>
        </p:spPr>
        <p:txBody>
          <a:bodyPr>
            <a:spAutoFit/>
          </a:bodyPr>
          <a:lstStyle/>
          <a:p>
            <a:pPr eaLnBrk="0" hangingPunct="0">
              <a:spcBef>
                <a:spcPct val="50000"/>
              </a:spcBef>
              <a:defRPr/>
            </a:pPr>
            <a:r>
              <a:rPr lang="fr-FR" dirty="0">
                <a:solidFill>
                  <a:schemeClr val="bg1">
                    <a:lumMod val="50000"/>
                  </a:schemeClr>
                </a:solidFill>
                <a:latin typeface="Trebuchet MS" pitchFamily="34" charset="0"/>
              </a:rPr>
              <a:t>Un DACOM orienté DD</a:t>
            </a:r>
          </a:p>
        </p:txBody>
      </p:sp>
      <p:sp>
        <p:nvSpPr>
          <p:cNvPr id="9220" name="ZoneTexte 12"/>
          <p:cNvSpPr txBox="1">
            <a:spLocks noChangeArrowheads="1"/>
          </p:cNvSpPr>
          <p:nvPr/>
        </p:nvSpPr>
        <p:spPr bwMode="auto">
          <a:xfrm>
            <a:off x="395288" y="1428750"/>
            <a:ext cx="8105775" cy="4278313"/>
          </a:xfrm>
          <a:prstGeom prst="rect">
            <a:avLst/>
          </a:prstGeom>
          <a:noFill/>
          <a:ln w="9525">
            <a:noFill/>
            <a:miter lim="800000"/>
            <a:headEnd/>
            <a:tailEnd/>
          </a:ln>
        </p:spPr>
        <p:txBody>
          <a:bodyPr>
            <a:spAutoFit/>
          </a:bodyPr>
          <a:lstStyle/>
          <a:p>
            <a:pPr eaLnBrk="0" hangingPunct="0">
              <a:buFontTx/>
              <a:buBlip>
                <a:blip r:embed="rId3"/>
              </a:buBlip>
            </a:pPr>
            <a:r>
              <a:rPr lang="fr-FR" sz="1600">
                <a:latin typeface="Trebuchet MS" pitchFamily="34" charset="0"/>
              </a:rPr>
              <a:t> Des préconisations sur la qualité architecturale et paysagère des sites</a:t>
            </a:r>
          </a:p>
          <a:p>
            <a:pPr eaLnBrk="0" hangingPunct="0">
              <a:buFontTx/>
              <a:buBlip>
                <a:blip r:embed="rId3"/>
              </a:buBlip>
            </a:pPr>
            <a:endParaRPr lang="fr-FR" sz="1600">
              <a:latin typeface="Trebuchet MS" pitchFamily="34" charset="0"/>
            </a:endParaRPr>
          </a:p>
          <a:p>
            <a:pPr eaLnBrk="0" hangingPunct="0">
              <a:buFontTx/>
              <a:buBlip>
                <a:blip r:embed="rId3"/>
              </a:buBlip>
            </a:pPr>
            <a:r>
              <a:rPr lang="fr-FR" sz="1600">
                <a:latin typeface="Trebuchet MS" pitchFamily="34" charset="0"/>
              </a:rPr>
              <a:t> L’apport systématique d’un architecte conseil </a:t>
            </a:r>
          </a:p>
          <a:p>
            <a:pPr eaLnBrk="0" hangingPunct="0">
              <a:buFontTx/>
              <a:buBlip>
                <a:blip r:embed="rId3"/>
              </a:buBlip>
            </a:pPr>
            <a:endParaRPr lang="fr-FR" sz="1600">
              <a:latin typeface="Trebuchet MS" pitchFamily="34" charset="0"/>
            </a:endParaRPr>
          </a:p>
          <a:p>
            <a:pPr eaLnBrk="0" hangingPunct="0">
              <a:buFontTx/>
              <a:buBlip>
                <a:blip r:embed="rId3"/>
              </a:buBlip>
            </a:pPr>
            <a:r>
              <a:rPr lang="fr-FR" sz="1600">
                <a:latin typeface="Trebuchet MS" pitchFamily="34" charset="0"/>
              </a:rPr>
              <a:t> Des propositions de requalification et de traitement urbain </a:t>
            </a:r>
          </a:p>
          <a:p>
            <a:pPr eaLnBrk="0" hangingPunct="0">
              <a:buFontTx/>
              <a:buBlip>
                <a:blip r:embed="rId3"/>
              </a:buBlip>
            </a:pPr>
            <a:endParaRPr lang="fr-FR" sz="1600">
              <a:latin typeface="Trebuchet MS" pitchFamily="34" charset="0"/>
            </a:endParaRPr>
          </a:p>
          <a:p>
            <a:pPr eaLnBrk="0" hangingPunct="0">
              <a:buFontTx/>
              <a:buBlip>
                <a:blip r:embed="rId3"/>
              </a:buBlip>
            </a:pPr>
            <a:r>
              <a:rPr lang="fr-FR" sz="1600">
                <a:latin typeface="Trebuchet MS" pitchFamily="34" charset="0"/>
              </a:rPr>
              <a:t> Une rationalisation de la signalétique</a:t>
            </a:r>
          </a:p>
          <a:p>
            <a:pPr eaLnBrk="0" hangingPunct="0">
              <a:buFontTx/>
              <a:buBlip>
                <a:blip r:embed="rId3"/>
              </a:buBlip>
            </a:pPr>
            <a:endParaRPr lang="fr-FR" sz="1600">
              <a:latin typeface="Trebuchet MS" pitchFamily="34" charset="0"/>
            </a:endParaRPr>
          </a:p>
          <a:p>
            <a:pPr eaLnBrk="0" hangingPunct="0">
              <a:buFontTx/>
              <a:buBlip>
                <a:blip r:embed="rId3"/>
              </a:buBlip>
            </a:pPr>
            <a:r>
              <a:rPr lang="fr-FR" sz="1600">
                <a:latin typeface="Trebuchet MS" pitchFamily="34" charset="0"/>
              </a:rPr>
              <a:t> La mise en œuvre d’une plateforme groupée de livraison pour le centre ville</a:t>
            </a:r>
          </a:p>
          <a:p>
            <a:pPr eaLnBrk="0" hangingPunct="0">
              <a:buFontTx/>
              <a:buBlip>
                <a:blip r:embed="rId3"/>
              </a:buBlip>
            </a:pPr>
            <a:endParaRPr lang="fr-FR" sz="1600">
              <a:latin typeface="Trebuchet MS" pitchFamily="34" charset="0"/>
            </a:endParaRPr>
          </a:p>
          <a:p>
            <a:pPr eaLnBrk="0" hangingPunct="0">
              <a:buFontTx/>
              <a:buBlip>
                <a:blip r:embed="rId3"/>
              </a:buBlip>
            </a:pPr>
            <a:r>
              <a:rPr lang="fr-FR" sz="1600">
                <a:latin typeface="Trebuchet MS" pitchFamily="34" charset="0"/>
              </a:rPr>
              <a:t> Un charte du tri </a:t>
            </a:r>
          </a:p>
          <a:p>
            <a:pPr eaLnBrk="0" hangingPunct="0">
              <a:buFontTx/>
              <a:buBlip>
                <a:blip r:embed="rId3"/>
              </a:buBlip>
            </a:pPr>
            <a:endParaRPr lang="fr-FR" sz="1600">
              <a:latin typeface="Trebuchet MS" pitchFamily="34" charset="0"/>
            </a:endParaRPr>
          </a:p>
          <a:p>
            <a:pPr eaLnBrk="0" hangingPunct="0">
              <a:buFontTx/>
              <a:buBlip>
                <a:blip r:embed="rId3"/>
              </a:buBlip>
            </a:pPr>
            <a:r>
              <a:rPr lang="fr-FR" sz="1600">
                <a:latin typeface="Trebuchet MS" pitchFamily="34" charset="0"/>
              </a:rPr>
              <a:t> La mise en place d’un PDIE</a:t>
            </a:r>
          </a:p>
          <a:p>
            <a:pPr eaLnBrk="0" hangingPunct="0">
              <a:buFontTx/>
              <a:buBlip>
                <a:blip r:embed="rId3"/>
              </a:buBlip>
            </a:pPr>
            <a:endParaRPr lang="fr-FR" sz="1600">
              <a:latin typeface="Trebuchet MS" pitchFamily="34" charset="0"/>
            </a:endParaRPr>
          </a:p>
          <a:p>
            <a:pPr eaLnBrk="0" hangingPunct="0">
              <a:buFontTx/>
              <a:buBlip>
                <a:blip r:embed="rId3"/>
              </a:buBlip>
            </a:pPr>
            <a:r>
              <a:rPr lang="fr-FR" sz="1600">
                <a:latin typeface="Trebuchet MS" pitchFamily="34" charset="0"/>
              </a:rPr>
              <a:t> Le confortement des réseaux de vente directe</a:t>
            </a:r>
          </a:p>
          <a:p>
            <a:pPr eaLnBrk="0" hangingPunct="0">
              <a:buFontTx/>
              <a:buBlip>
                <a:blip r:embed="rId3"/>
              </a:buBlip>
            </a:pPr>
            <a:endParaRPr lang="fr-FR" sz="1600">
              <a:latin typeface="Trebuchet MS" pitchFamily="34" charset="0"/>
            </a:endParaRPr>
          </a:p>
          <a:p>
            <a:pPr eaLnBrk="0" hangingPunct="0">
              <a:buFontTx/>
              <a:buBlip>
                <a:blip r:embed="rId3"/>
              </a:buBlip>
            </a:pPr>
            <a:r>
              <a:rPr lang="fr-FR" sz="1600">
                <a:latin typeface="Trebuchet MS" pitchFamily="34" charset="0"/>
              </a:rPr>
              <a:t> La création de lieux de commercialisation groupés pour les producteurs</a:t>
            </a:r>
          </a:p>
        </p:txBody>
      </p:sp>
      <p:sp>
        <p:nvSpPr>
          <p:cNvPr id="5" name="ZoneTexte 4"/>
          <p:cNvSpPr txBox="1"/>
          <p:nvPr/>
        </p:nvSpPr>
        <p:spPr>
          <a:xfrm>
            <a:off x="6227763" y="6278563"/>
            <a:ext cx="2089150" cy="260350"/>
          </a:xfrm>
          <a:prstGeom prst="rect">
            <a:avLst/>
          </a:prstGeom>
          <a:noFill/>
        </p:spPr>
        <p:txBody>
          <a:bodyPr anchor="ctr">
            <a:spAutoFit/>
          </a:bodyPr>
          <a:lstStyle/>
          <a:p>
            <a:pPr algn="r" eaLnBrk="0" hangingPunct="0">
              <a:defRPr/>
            </a:pPr>
            <a:r>
              <a:rPr lang="fr-FR" sz="1100" dirty="0">
                <a:solidFill>
                  <a:schemeClr val="bg1">
                    <a:lumMod val="50000"/>
                  </a:schemeClr>
                </a:solidFill>
                <a:latin typeface="Trebuchet MS" pitchFamily="34" charset="0"/>
              </a:rPr>
              <a:t>Mardi 25 janvier 2011</a:t>
            </a:r>
            <a:endParaRPr lang="fr-FR"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3"/>
          <p:cNvSpPr>
            <a:spLocks noGrp="1"/>
          </p:cNvSpPr>
          <p:nvPr>
            <p:ph type="sldNum" sz="quarter" idx="10"/>
          </p:nvPr>
        </p:nvSpPr>
        <p:spPr>
          <a:noFill/>
        </p:spPr>
        <p:txBody>
          <a:bodyPr/>
          <a:lstStyle/>
          <a:p>
            <a:r>
              <a:rPr lang="fr-FR" smtClean="0">
                <a:latin typeface="Trebuchet MS" pitchFamily="34" charset="0"/>
              </a:rPr>
              <a:t> </a:t>
            </a:r>
            <a:fld id="{732E8774-6D97-44CB-A1F1-33BD18B92D8E}" type="slidenum">
              <a:rPr lang="fr-FR" smtClean="0">
                <a:latin typeface="Trebuchet MS" pitchFamily="34" charset="0"/>
              </a:rPr>
              <a:pPr/>
              <a:t>8</a:t>
            </a:fld>
            <a:endParaRPr lang="fr-FR" smtClean="0">
              <a:latin typeface="Trebuchet MS" pitchFamily="34" charset="0"/>
            </a:endParaRPr>
          </a:p>
        </p:txBody>
      </p:sp>
      <p:sp>
        <p:nvSpPr>
          <p:cNvPr id="9219" name="Text Box 10"/>
          <p:cNvSpPr txBox="1">
            <a:spLocks noChangeArrowheads="1"/>
          </p:cNvSpPr>
          <p:nvPr/>
        </p:nvSpPr>
        <p:spPr bwMode="auto">
          <a:xfrm>
            <a:off x="250825" y="115888"/>
            <a:ext cx="8713788" cy="461962"/>
          </a:xfrm>
          <a:prstGeom prst="rect">
            <a:avLst/>
          </a:prstGeom>
          <a:noFill/>
          <a:ln w="9525">
            <a:noFill/>
            <a:miter lim="800000"/>
            <a:headEnd/>
            <a:tailEnd/>
          </a:ln>
        </p:spPr>
        <p:txBody>
          <a:bodyPr anchor="ctr">
            <a:spAutoFit/>
          </a:bodyPr>
          <a:lstStyle/>
          <a:p>
            <a:pPr eaLnBrk="0" hangingPunct="0">
              <a:spcBef>
                <a:spcPct val="50000"/>
              </a:spcBef>
              <a:defRPr/>
            </a:pPr>
            <a:r>
              <a:rPr lang="fr-FR" dirty="0">
                <a:solidFill>
                  <a:schemeClr val="bg1">
                    <a:lumMod val="50000"/>
                  </a:schemeClr>
                </a:solidFill>
                <a:latin typeface="Trebuchet MS" pitchFamily="34" charset="0"/>
              </a:rPr>
              <a:t>Une grille de critères…</a:t>
            </a:r>
          </a:p>
        </p:txBody>
      </p:sp>
      <p:sp>
        <p:nvSpPr>
          <p:cNvPr id="10244" name="ZoneTexte 12"/>
          <p:cNvSpPr txBox="1">
            <a:spLocks noChangeArrowheads="1"/>
          </p:cNvSpPr>
          <p:nvPr/>
        </p:nvSpPr>
        <p:spPr bwMode="auto">
          <a:xfrm>
            <a:off x="323850" y="1285875"/>
            <a:ext cx="8248650" cy="6524625"/>
          </a:xfrm>
          <a:prstGeom prst="rect">
            <a:avLst/>
          </a:prstGeom>
          <a:noFill/>
          <a:ln w="9525">
            <a:noFill/>
            <a:miter lim="800000"/>
            <a:headEnd/>
            <a:tailEnd/>
          </a:ln>
        </p:spPr>
        <p:txBody>
          <a:bodyPr>
            <a:spAutoFit/>
          </a:bodyPr>
          <a:lstStyle/>
          <a:p>
            <a:pPr eaLnBrk="0" hangingPunct="0"/>
            <a:r>
              <a:rPr lang="fr-FR" sz="1600">
                <a:latin typeface="Trebuchet MS" pitchFamily="34" charset="0"/>
              </a:rPr>
              <a:t>… pour instruire les dossiers en CDAC : 2 entrées </a:t>
            </a:r>
          </a:p>
          <a:p>
            <a:pPr eaLnBrk="0" hangingPunct="0"/>
            <a:endParaRPr lang="fr-FR" sz="1600">
              <a:latin typeface="Trebuchet MS" pitchFamily="34" charset="0"/>
            </a:endParaRPr>
          </a:p>
          <a:p>
            <a:pPr eaLnBrk="0" hangingPunct="0"/>
            <a:endParaRPr lang="fr-FR" sz="1600">
              <a:latin typeface="Trebuchet MS" pitchFamily="34" charset="0"/>
            </a:endParaRPr>
          </a:p>
          <a:p>
            <a:pPr eaLnBrk="0" hangingPunct="0">
              <a:buFont typeface="Wingdings" pitchFamily="2" charset="2"/>
              <a:buChar char="q"/>
            </a:pPr>
            <a:r>
              <a:rPr lang="fr-FR" sz="1400">
                <a:solidFill>
                  <a:srgbClr val="0080E6"/>
                </a:solidFill>
                <a:latin typeface="Trebuchet MS" pitchFamily="34" charset="0"/>
              </a:rPr>
              <a:t> L’aménagement du territoire : </a:t>
            </a:r>
          </a:p>
          <a:p>
            <a:pPr eaLnBrk="0" hangingPunct="0">
              <a:buFont typeface="Wingdings" pitchFamily="2" charset="2"/>
              <a:buChar char="q"/>
            </a:pPr>
            <a:endParaRPr lang="fr-FR" sz="1400">
              <a:latin typeface="Trebuchet MS" pitchFamily="34" charset="0"/>
            </a:endParaRPr>
          </a:p>
          <a:p>
            <a:pPr lvl="1" eaLnBrk="0" hangingPunct="0"/>
            <a:r>
              <a:rPr lang="fr-FR" sz="1400">
                <a:latin typeface="Trebuchet MS" pitchFamily="34" charset="0"/>
              </a:rPr>
              <a:t>Contribution à l’équilibre du territoire</a:t>
            </a:r>
          </a:p>
          <a:p>
            <a:pPr lvl="1" eaLnBrk="0" hangingPunct="0"/>
            <a:endParaRPr lang="fr-FR" sz="1400">
              <a:latin typeface="Trebuchet MS" pitchFamily="34" charset="0"/>
            </a:endParaRPr>
          </a:p>
          <a:p>
            <a:pPr lvl="1" eaLnBrk="0" hangingPunct="0"/>
            <a:r>
              <a:rPr lang="fr-FR" sz="1400">
                <a:latin typeface="Trebuchet MS" pitchFamily="34" charset="0"/>
              </a:rPr>
              <a:t>Non remise en question des vitalités commerciales existantes</a:t>
            </a:r>
          </a:p>
          <a:p>
            <a:pPr lvl="1" eaLnBrk="0" hangingPunct="0"/>
            <a:endParaRPr lang="fr-FR" sz="1400">
              <a:latin typeface="Trebuchet MS" pitchFamily="34" charset="0"/>
            </a:endParaRPr>
          </a:p>
          <a:p>
            <a:pPr lvl="1" eaLnBrk="0" hangingPunct="0"/>
            <a:r>
              <a:rPr lang="fr-FR" sz="1400">
                <a:latin typeface="Trebuchet MS" pitchFamily="34" charset="0"/>
              </a:rPr>
              <a:t>Intégration dans l’armature commerciale existante</a:t>
            </a:r>
          </a:p>
          <a:p>
            <a:pPr lvl="1" eaLnBrk="0" hangingPunct="0"/>
            <a:endParaRPr lang="fr-FR" sz="1400">
              <a:latin typeface="Trebuchet MS" pitchFamily="34" charset="0"/>
            </a:endParaRPr>
          </a:p>
          <a:p>
            <a:pPr lvl="1" eaLnBrk="0" hangingPunct="0"/>
            <a:r>
              <a:rPr lang="fr-FR" sz="1400">
                <a:latin typeface="Trebuchet MS" pitchFamily="34" charset="0"/>
              </a:rPr>
              <a:t>Valorisation/ protection des identités locales…</a:t>
            </a:r>
          </a:p>
          <a:p>
            <a:pPr lvl="1" eaLnBrk="0" hangingPunct="0"/>
            <a:endParaRPr lang="fr-FR" sz="1400">
              <a:latin typeface="Trebuchet MS" pitchFamily="34" charset="0"/>
            </a:endParaRPr>
          </a:p>
          <a:p>
            <a:pPr lvl="1" eaLnBrk="0" hangingPunct="0"/>
            <a:endParaRPr lang="fr-FR" sz="1400">
              <a:latin typeface="Trebuchet MS" pitchFamily="34" charset="0"/>
            </a:endParaRPr>
          </a:p>
          <a:p>
            <a:pPr eaLnBrk="0" hangingPunct="0">
              <a:buFont typeface="Wingdings" pitchFamily="2" charset="2"/>
              <a:buChar char="q"/>
            </a:pPr>
            <a:r>
              <a:rPr lang="fr-FR" sz="1400">
                <a:solidFill>
                  <a:srgbClr val="0080E6"/>
                </a:solidFill>
                <a:latin typeface="Trebuchet MS" pitchFamily="34" charset="0"/>
              </a:rPr>
              <a:t> Le développement durable : </a:t>
            </a:r>
          </a:p>
          <a:p>
            <a:pPr eaLnBrk="0" hangingPunct="0">
              <a:buFont typeface="Wingdings" pitchFamily="2" charset="2"/>
              <a:buChar char="q"/>
            </a:pPr>
            <a:endParaRPr lang="fr-FR" sz="1400">
              <a:latin typeface="Trebuchet MS" pitchFamily="34" charset="0"/>
            </a:endParaRPr>
          </a:p>
          <a:p>
            <a:pPr lvl="1" eaLnBrk="0" hangingPunct="0"/>
            <a:r>
              <a:rPr lang="fr-FR" sz="1400">
                <a:latin typeface="Trebuchet MS" pitchFamily="34" charset="0"/>
              </a:rPr>
              <a:t>Impact du projet sur les déplacements et production de GES</a:t>
            </a:r>
          </a:p>
          <a:p>
            <a:pPr lvl="1" eaLnBrk="0" hangingPunct="0"/>
            <a:endParaRPr lang="fr-FR" sz="1400">
              <a:latin typeface="Trebuchet MS" pitchFamily="34" charset="0"/>
            </a:endParaRPr>
          </a:p>
          <a:p>
            <a:pPr lvl="1" eaLnBrk="0" hangingPunct="0"/>
            <a:r>
              <a:rPr lang="fr-FR" sz="1400">
                <a:latin typeface="Trebuchet MS" pitchFamily="34" charset="0"/>
              </a:rPr>
              <a:t>Qualité de la desserte en TC et modes doux</a:t>
            </a:r>
          </a:p>
          <a:p>
            <a:pPr lvl="1" eaLnBrk="0" hangingPunct="0"/>
            <a:endParaRPr lang="fr-FR" sz="1400">
              <a:latin typeface="Trebuchet MS" pitchFamily="34" charset="0"/>
            </a:endParaRPr>
          </a:p>
          <a:p>
            <a:pPr lvl="1" eaLnBrk="0" hangingPunct="0"/>
            <a:r>
              <a:rPr lang="fr-FR" sz="1400">
                <a:latin typeface="Trebuchet MS" pitchFamily="34" charset="0"/>
              </a:rPr>
              <a:t>Accessibilité pour les personnes à mobilité réduite</a:t>
            </a:r>
          </a:p>
          <a:p>
            <a:pPr lvl="1" eaLnBrk="0" hangingPunct="0"/>
            <a:endParaRPr lang="fr-FR" sz="1400">
              <a:latin typeface="Trebuchet MS" pitchFamily="34" charset="0"/>
            </a:endParaRPr>
          </a:p>
          <a:p>
            <a:pPr lvl="1" eaLnBrk="0" hangingPunct="0"/>
            <a:r>
              <a:rPr lang="fr-FR" sz="1400">
                <a:latin typeface="Trebuchet MS" pitchFamily="34" charset="0"/>
              </a:rPr>
              <a:t>Consommation foncière/ niveau d’optimisation du foncier…</a:t>
            </a:r>
          </a:p>
          <a:p>
            <a:pPr lvl="1" eaLnBrk="0" hangingPunct="0"/>
            <a:endParaRPr lang="fr-FR" sz="1400">
              <a:latin typeface="Trebuchet MS" pitchFamily="34" charset="0"/>
            </a:endParaRPr>
          </a:p>
          <a:p>
            <a:pPr lvl="1" eaLnBrk="0" hangingPunct="0"/>
            <a:endParaRPr lang="fr-FR" sz="1400">
              <a:latin typeface="Trebuchet MS" pitchFamily="34" charset="0"/>
            </a:endParaRPr>
          </a:p>
          <a:p>
            <a:pPr lvl="1" eaLnBrk="0" hangingPunct="0"/>
            <a:endParaRPr lang="fr-FR" sz="1400">
              <a:latin typeface="Trebuchet MS" pitchFamily="34" charset="0"/>
            </a:endParaRPr>
          </a:p>
          <a:p>
            <a:pPr eaLnBrk="0" hangingPunct="0"/>
            <a:endParaRPr lang="fr-FR" sz="1600">
              <a:latin typeface="Trebuchet MS" pitchFamily="34" charset="0"/>
            </a:endParaRPr>
          </a:p>
          <a:p>
            <a:pPr eaLnBrk="0" hangingPunct="0"/>
            <a:endParaRPr lang="fr-FR" sz="1600">
              <a:latin typeface="Trebuchet MS" pitchFamily="34" charset="0"/>
            </a:endParaRPr>
          </a:p>
          <a:p>
            <a:pPr eaLnBrk="0" hangingPunct="0"/>
            <a:endParaRPr lang="fr-FR" sz="1600">
              <a:latin typeface="Trebuchet MS" pitchFamily="34" charset="0"/>
            </a:endParaRPr>
          </a:p>
        </p:txBody>
      </p:sp>
      <p:sp>
        <p:nvSpPr>
          <p:cNvPr id="5" name="ZoneTexte 4"/>
          <p:cNvSpPr txBox="1"/>
          <p:nvPr/>
        </p:nvSpPr>
        <p:spPr>
          <a:xfrm>
            <a:off x="6227763" y="6278563"/>
            <a:ext cx="2089150" cy="260350"/>
          </a:xfrm>
          <a:prstGeom prst="rect">
            <a:avLst/>
          </a:prstGeom>
          <a:noFill/>
        </p:spPr>
        <p:txBody>
          <a:bodyPr anchor="ctr">
            <a:spAutoFit/>
          </a:bodyPr>
          <a:lstStyle/>
          <a:p>
            <a:pPr algn="r" eaLnBrk="0" hangingPunct="0">
              <a:defRPr/>
            </a:pPr>
            <a:r>
              <a:rPr lang="fr-FR" sz="1100" dirty="0">
                <a:solidFill>
                  <a:schemeClr val="bg1">
                    <a:lumMod val="50000"/>
                  </a:schemeClr>
                </a:solidFill>
                <a:latin typeface="Trebuchet MS" pitchFamily="34" charset="0"/>
              </a:rPr>
              <a:t>Mardi 25 janvier 2011</a:t>
            </a:r>
            <a:endParaRPr lang="fr-FR"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3"/>
          <p:cNvSpPr>
            <a:spLocks noGrp="1"/>
          </p:cNvSpPr>
          <p:nvPr>
            <p:ph type="sldNum" sz="quarter" idx="10"/>
          </p:nvPr>
        </p:nvSpPr>
        <p:spPr>
          <a:noFill/>
        </p:spPr>
        <p:txBody>
          <a:bodyPr/>
          <a:lstStyle/>
          <a:p>
            <a:r>
              <a:rPr lang="fr-FR" smtClean="0">
                <a:latin typeface="Trebuchet MS" pitchFamily="34" charset="0"/>
              </a:rPr>
              <a:t> </a:t>
            </a:r>
            <a:fld id="{8F4E5BF5-EAEB-49FD-842E-044EB1A19CFA}" type="slidenum">
              <a:rPr lang="fr-FR" smtClean="0">
                <a:latin typeface="Trebuchet MS" pitchFamily="34" charset="0"/>
              </a:rPr>
              <a:pPr/>
              <a:t>9</a:t>
            </a:fld>
            <a:endParaRPr lang="fr-FR" smtClean="0">
              <a:latin typeface="Trebuchet MS" pitchFamily="34" charset="0"/>
            </a:endParaRPr>
          </a:p>
        </p:txBody>
      </p:sp>
      <p:sp>
        <p:nvSpPr>
          <p:cNvPr id="10243" name="Text Box 10"/>
          <p:cNvSpPr txBox="1">
            <a:spLocks noChangeArrowheads="1"/>
          </p:cNvSpPr>
          <p:nvPr/>
        </p:nvSpPr>
        <p:spPr bwMode="auto">
          <a:xfrm>
            <a:off x="323850" y="150813"/>
            <a:ext cx="8569325" cy="461962"/>
          </a:xfrm>
          <a:prstGeom prst="rect">
            <a:avLst/>
          </a:prstGeom>
          <a:noFill/>
          <a:ln w="9525">
            <a:noFill/>
            <a:miter lim="800000"/>
            <a:headEnd/>
            <a:tailEnd/>
          </a:ln>
        </p:spPr>
        <p:txBody>
          <a:bodyPr anchor="ctr">
            <a:spAutoFit/>
          </a:bodyPr>
          <a:lstStyle/>
          <a:p>
            <a:pPr eaLnBrk="0" hangingPunct="0">
              <a:spcBef>
                <a:spcPct val="50000"/>
              </a:spcBef>
              <a:defRPr/>
            </a:pPr>
            <a:r>
              <a:rPr lang="fr-FR" dirty="0">
                <a:solidFill>
                  <a:schemeClr val="bg1">
                    <a:lumMod val="50000"/>
                  </a:schemeClr>
                </a:solidFill>
                <a:latin typeface="Trebuchet MS" pitchFamily="34" charset="0"/>
              </a:rPr>
              <a:t>Quel regard sur notre DACOM …</a:t>
            </a:r>
          </a:p>
        </p:txBody>
      </p:sp>
      <p:pic>
        <p:nvPicPr>
          <p:cNvPr id="11268" name="Image 4" descr="Armatures urbaine_et ZAE.jpg"/>
          <p:cNvPicPr>
            <a:picLocks noChangeAspect="1"/>
          </p:cNvPicPr>
          <p:nvPr/>
        </p:nvPicPr>
        <p:blipFill>
          <a:blip r:embed="rId3" cstate="print"/>
          <a:srcRect/>
          <a:stretch>
            <a:fillRect/>
          </a:stretch>
        </p:blipFill>
        <p:spPr bwMode="auto">
          <a:xfrm>
            <a:off x="2551113" y="1773238"/>
            <a:ext cx="5549900" cy="4483100"/>
          </a:xfrm>
          <a:prstGeom prst="rect">
            <a:avLst/>
          </a:prstGeom>
          <a:noFill/>
          <a:ln w="9525">
            <a:noFill/>
            <a:miter lim="800000"/>
            <a:headEnd/>
            <a:tailEnd/>
          </a:ln>
        </p:spPr>
      </p:pic>
      <p:sp>
        <p:nvSpPr>
          <p:cNvPr id="6" name="ZoneTexte 5"/>
          <p:cNvSpPr txBox="1"/>
          <p:nvPr/>
        </p:nvSpPr>
        <p:spPr>
          <a:xfrm>
            <a:off x="6227763" y="6278563"/>
            <a:ext cx="2089150" cy="260350"/>
          </a:xfrm>
          <a:prstGeom prst="rect">
            <a:avLst/>
          </a:prstGeom>
          <a:noFill/>
        </p:spPr>
        <p:txBody>
          <a:bodyPr anchor="ctr">
            <a:spAutoFit/>
          </a:bodyPr>
          <a:lstStyle/>
          <a:p>
            <a:pPr algn="r" eaLnBrk="0" hangingPunct="0">
              <a:defRPr/>
            </a:pPr>
            <a:r>
              <a:rPr lang="fr-FR" sz="1100" dirty="0">
                <a:solidFill>
                  <a:schemeClr val="bg1">
                    <a:lumMod val="50000"/>
                  </a:schemeClr>
                </a:solidFill>
                <a:latin typeface="Trebuchet MS" pitchFamily="34" charset="0"/>
              </a:rPr>
              <a:t>Mardi 25 janvier 2011</a:t>
            </a:r>
            <a:endParaRPr lang="fr-FR" sz="1100" dirty="0">
              <a:solidFill>
                <a:schemeClr val="bg1">
                  <a:lumMod val="50000"/>
                </a:schemeClr>
              </a:solidFill>
            </a:endParaRPr>
          </a:p>
        </p:txBody>
      </p:sp>
      <p:sp>
        <p:nvSpPr>
          <p:cNvPr id="11270" name="ZoneTexte 12"/>
          <p:cNvSpPr txBox="1">
            <a:spLocks noChangeArrowheads="1"/>
          </p:cNvSpPr>
          <p:nvPr/>
        </p:nvSpPr>
        <p:spPr bwMode="auto">
          <a:xfrm>
            <a:off x="395288" y="1135063"/>
            <a:ext cx="4464050" cy="3570287"/>
          </a:xfrm>
          <a:prstGeom prst="rect">
            <a:avLst/>
          </a:prstGeom>
          <a:noFill/>
          <a:ln w="9525">
            <a:noFill/>
            <a:miter lim="800000"/>
            <a:headEnd/>
            <a:tailEnd/>
          </a:ln>
        </p:spPr>
        <p:txBody>
          <a:bodyPr>
            <a:spAutoFit/>
          </a:bodyPr>
          <a:lstStyle/>
          <a:p>
            <a:pPr eaLnBrk="0" hangingPunct="0"/>
            <a:r>
              <a:rPr lang="fr-FR" sz="1600">
                <a:latin typeface="Trebuchet MS" pitchFamily="34" charset="0"/>
              </a:rPr>
              <a:t>Une nécessaire mise en adéquation :</a:t>
            </a:r>
          </a:p>
          <a:p>
            <a:pPr eaLnBrk="0" hangingPunct="0"/>
            <a:endParaRPr lang="fr-FR" sz="1600">
              <a:latin typeface="Trebuchet MS" pitchFamily="34" charset="0"/>
            </a:endParaRPr>
          </a:p>
          <a:p>
            <a:pPr lvl="1" eaLnBrk="0" hangingPunct="0">
              <a:buFontTx/>
              <a:buBlip>
                <a:blip r:embed="rId4"/>
              </a:buBlip>
            </a:pPr>
            <a:r>
              <a:rPr lang="fr-FR" sz="1400">
                <a:latin typeface="Trebuchet MS" pitchFamily="34" charset="0"/>
              </a:rPr>
              <a:t> avec l’armature urbaine actée par le SCoT après le vote du DACOM !</a:t>
            </a:r>
          </a:p>
          <a:p>
            <a:pPr lvl="1" eaLnBrk="0" hangingPunct="0"/>
            <a:endParaRPr lang="fr-FR" sz="1400">
              <a:latin typeface="Trebuchet MS" pitchFamily="34" charset="0"/>
            </a:endParaRPr>
          </a:p>
          <a:p>
            <a:pPr lvl="1" eaLnBrk="0" hangingPunct="0">
              <a:buFontTx/>
              <a:buBlip>
                <a:blip r:embed="rId4"/>
              </a:buBlip>
            </a:pPr>
            <a:r>
              <a:rPr lang="fr-FR" sz="1400">
                <a:latin typeface="Trebuchet MS" pitchFamily="34" charset="0"/>
              </a:rPr>
              <a:t> avec notre volonté de préserver nos espaces naturels et agricoles</a:t>
            </a:r>
          </a:p>
          <a:p>
            <a:pPr eaLnBrk="0" hangingPunct="0"/>
            <a:endParaRPr lang="fr-FR" sz="1600">
              <a:latin typeface="Trebuchet MS" pitchFamily="34" charset="0"/>
            </a:endParaRPr>
          </a:p>
          <a:p>
            <a:pPr eaLnBrk="0" hangingPunct="0"/>
            <a:endParaRPr lang="fr-FR" sz="1600">
              <a:latin typeface="Trebuchet MS" pitchFamily="34" charset="0"/>
            </a:endParaRPr>
          </a:p>
          <a:p>
            <a:pPr eaLnBrk="0" hangingPunct="0"/>
            <a:r>
              <a:rPr lang="fr-FR" sz="1600">
                <a:latin typeface="Trebuchet MS" pitchFamily="34" charset="0"/>
              </a:rPr>
              <a:t> </a:t>
            </a:r>
          </a:p>
          <a:p>
            <a:pPr lvl="1" eaLnBrk="0" hangingPunct="0"/>
            <a:endParaRPr lang="fr-FR" sz="1400">
              <a:latin typeface="Trebuchet MS" pitchFamily="34" charset="0"/>
            </a:endParaRPr>
          </a:p>
          <a:p>
            <a:pPr lvl="1" eaLnBrk="0" hangingPunct="0"/>
            <a:endParaRPr lang="fr-FR" sz="1400">
              <a:latin typeface="Trebuchet MS" pitchFamily="34" charset="0"/>
            </a:endParaRPr>
          </a:p>
          <a:p>
            <a:pPr eaLnBrk="0" hangingPunct="0"/>
            <a:endParaRPr lang="fr-FR" sz="1600">
              <a:latin typeface="Trebuchet MS" pitchFamily="34" charset="0"/>
            </a:endParaRPr>
          </a:p>
          <a:p>
            <a:pPr eaLnBrk="0" hangingPunct="0"/>
            <a:endParaRPr lang="fr-FR" sz="1600">
              <a:latin typeface="Trebuchet MS" pitchFamily="34" charset="0"/>
            </a:endParaRPr>
          </a:p>
          <a:p>
            <a:pPr eaLnBrk="0" hangingPunct="0"/>
            <a:endParaRPr lang="fr-FR" sz="1600">
              <a:latin typeface="Trebuchet MS"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ide">
  <a:themeElements>
    <a:clrScheme name="V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id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V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5951</TotalTime>
  <Words>940</Words>
  <Application>Microsoft Office PowerPoint</Application>
  <PresentationFormat>Affichage à l'écran (4:3)</PresentationFormat>
  <Paragraphs>235</Paragraphs>
  <Slides>17</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Times</vt:lpstr>
      <vt:lpstr>Arial</vt:lpstr>
      <vt:lpstr>Verdana</vt:lpstr>
      <vt:lpstr>Wingdings</vt:lpstr>
      <vt:lpstr>Trebuchet MS</vt:lpstr>
      <vt:lpstr>Century Schoolbook</vt:lpstr>
      <vt:lpstr>Vide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Le DACOM, les évolutions à venir…</vt:lpstr>
      <vt:lpstr>Le DACOM, les évolutions à venir…</vt:lpstr>
      <vt:lpstr>Que dit le SCoT…</vt:lpstr>
      <vt:lpstr>Diapositive 14</vt:lpstr>
      <vt:lpstr>Diapositive 15</vt:lpstr>
      <vt:lpstr>Diapositive 16</vt:lpstr>
      <vt:lpstr> Le R. 123.9…la typologie applicable dans le DAC, dans les PLU ?…les commerces de gros et autres ?  Dans les OAP rien sur le commerce ?   Les ZACom définies dans les DOO des SCoT ? Précision  à la parcelle !  Quels outils dans les PLU (alignements commerciaux, % , définition d’une SHON...)</vt:lpstr>
    </vt:vector>
  </TitlesOfParts>
  <Company>Public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Esprit</dc:creator>
  <cp:lastModifiedBy>Roxane</cp:lastModifiedBy>
  <cp:revision>249</cp:revision>
  <dcterms:created xsi:type="dcterms:W3CDTF">2005-01-31T12:35:06Z</dcterms:created>
  <dcterms:modified xsi:type="dcterms:W3CDTF">2011-03-29T15:31:19Z</dcterms:modified>
</cp:coreProperties>
</file>